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460" r:id="rId2"/>
    <p:sldId id="1103" r:id="rId3"/>
    <p:sldId id="457" r:id="rId4"/>
    <p:sldId id="1137" r:id="rId5"/>
    <p:sldId id="844" r:id="rId6"/>
    <p:sldId id="802" r:id="rId7"/>
    <p:sldId id="804" r:id="rId8"/>
    <p:sldId id="803" r:id="rId9"/>
    <p:sldId id="1013" r:id="rId10"/>
    <p:sldId id="1014" r:id="rId11"/>
    <p:sldId id="1011" r:id="rId12"/>
    <p:sldId id="1012" r:id="rId13"/>
    <p:sldId id="1143" r:id="rId14"/>
    <p:sldId id="1179" r:id="rId15"/>
    <p:sldId id="1163" r:id="rId16"/>
    <p:sldId id="1164" r:id="rId17"/>
    <p:sldId id="756" r:id="rId18"/>
    <p:sldId id="843" r:id="rId19"/>
    <p:sldId id="768" r:id="rId20"/>
    <p:sldId id="1189" r:id="rId21"/>
    <p:sldId id="1153" r:id="rId22"/>
    <p:sldId id="1159" r:id="rId23"/>
    <p:sldId id="1171" r:id="rId24"/>
    <p:sldId id="1124" r:id="rId25"/>
    <p:sldId id="1169" r:id="rId26"/>
    <p:sldId id="1130" r:id="rId27"/>
    <p:sldId id="772" r:id="rId28"/>
    <p:sldId id="792" r:id="rId29"/>
    <p:sldId id="1057" r:id="rId30"/>
    <p:sldId id="1173" r:id="rId31"/>
    <p:sldId id="1060" r:id="rId32"/>
    <p:sldId id="1165" r:id="rId33"/>
    <p:sldId id="1166" r:id="rId34"/>
    <p:sldId id="1167" r:id="rId35"/>
    <p:sldId id="1102" r:id="rId36"/>
    <p:sldId id="793" r:id="rId37"/>
    <p:sldId id="1172" r:id="rId38"/>
    <p:sldId id="1196" r:id="rId39"/>
    <p:sldId id="1070" r:id="rId40"/>
    <p:sldId id="1183" r:id="rId41"/>
    <p:sldId id="1193" r:id="rId42"/>
    <p:sldId id="1195" r:id="rId43"/>
    <p:sldId id="1197" r:id="rId44"/>
    <p:sldId id="1192" r:id="rId45"/>
    <p:sldId id="1072" r:id="rId46"/>
    <p:sldId id="727" r:id="rId47"/>
    <p:sldId id="875" r:id="rId48"/>
    <p:sldId id="728" r:id="rId49"/>
    <p:sldId id="733" r:id="rId50"/>
    <p:sldId id="730" r:id="rId51"/>
    <p:sldId id="850" r:id="rId52"/>
    <p:sldId id="729" r:id="rId53"/>
    <p:sldId id="726" r:id="rId54"/>
    <p:sldId id="852" r:id="rId55"/>
    <p:sldId id="1144" r:id="rId56"/>
    <p:sldId id="1184" r:id="rId57"/>
    <p:sldId id="1148" r:id="rId58"/>
    <p:sldId id="1174" r:id="rId59"/>
    <p:sldId id="1175" r:id="rId60"/>
    <p:sldId id="1177" r:id="rId61"/>
    <p:sldId id="1178" r:id="rId62"/>
    <p:sldId id="1150" r:id="rId63"/>
    <p:sldId id="1151" r:id="rId64"/>
    <p:sldId id="1170" r:id="rId65"/>
    <p:sldId id="1180" r:id="rId66"/>
    <p:sldId id="1199" r:id="rId67"/>
    <p:sldId id="1181" r:id="rId68"/>
    <p:sldId id="1200" r:id="rId69"/>
    <p:sldId id="94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09C534-6F94-4571-95E6-AE693B940583}">
          <p14:sldIdLst/>
        </p14:section>
        <p14:section name="Untitled Section" id="{CB120372-E8A9-433B-8799-639F224E7311}">
          <p14:sldIdLst>
            <p14:sldId id="460"/>
            <p14:sldId id="1103"/>
            <p14:sldId id="457"/>
            <p14:sldId id="1137"/>
            <p14:sldId id="844"/>
            <p14:sldId id="802"/>
            <p14:sldId id="804"/>
            <p14:sldId id="803"/>
            <p14:sldId id="1013"/>
            <p14:sldId id="1014"/>
            <p14:sldId id="1011"/>
            <p14:sldId id="1012"/>
            <p14:sldId id="1143"/>
            <p14:sldId id="1179"/>
            <p14:sldId id="1163"/>
            <p14:sldId id="1164"/>
            <p14:sldId id="756"/>
            <p14:sldId id="843"/>
            <p14:sldId id="768"/>
            <p14:sldId id="1189"/>
            <p14:sldId id="1153"/>
            <p14:sldId id="1159"/>
            <p14:sldId id="1171"/>
            <p14:sldId id="1124"/>
            <p14:sldId id="1169"/>
            <p14:sldId id="1130"/>
            <p14:sldId id="772"/>
            <p14:sldId id="792"/>
            <p14:sldId id="1057"/>
            <p14:sldId id="1173"/>
            <p14:sldId id="1060"/>
            <p14:sldId id="1165"/>
            <p14:sldId id="1166"/>
            <p14:sldId id="1167"/>
            <p14:sldId id="1102"/>
            <p14:sldId id="793"/>
            <p14:sldId id="1172"/>
            <p14:sldId id="1196"/>
            <p14:sldId id="1070"/>
            <p14:sldId id="1183"/>
            <p14:sldId id="1193"/>
            <p14:sldId id="1195"/>
            <p14:sldId id="1197"/>
            <p14:sldId id="1192"/>
            <p14:sldId id="1072"/>
            <p14:sldId id="727"/>
            <p14:sldId id="875"/>
            <p14:sldId id="728"/>
            <p14:sldId id="733"/>
            <p14:sldId id="730"/>
            <p14:sldId id="850"/>
            <p14:sldId id="729"/>
            <p14:sldId id="726"/>
            <p14:sldId id="852"/>
            <p14:sldId id="1144"/>
            <p14:sldId id="1184"/>
            <p14:sldId id="1148"/>
            <p14:sldId id="1174"/>
            <p14:sldId id="1175"/>
            <p14:sldId id="1177"/>
            <p14:sldId id="1178"/>
            <p14:sldId id="1150"/>
            <p14:sldId id="1151"/>
            <p14:sldId id="1170"/>
            <p14:sldId id="1180"/>
            <p14:sldId id="1199"/>
            <p14:sldId id="1181"/>
            <p14:sldId id="1200"/>
            <p14:sldId id="9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456" autoAdjust="0"/>
    <p:restoredTop sz="90590" autoAdjust="0"/>
  </p:normalViewPr>
  <p:slideViewPr>
    <p:cSldViewPr>
      <p:cViewPr varScale="1">
        <p:scale>
          <a:sx n="99" d="100"/>
          <a:sy n="99" d="100"/>
        </p:scale>
        <p:origin x="1542" y="90"/>
      </p:cViewPr>
      <p:guideLst>
        <p:guide orient="horz" pos="2160"/>
        <p:guide pos="2880"/>
      </p:guideLst>
    </p:cSldViewPr>
  </p:slideViewPr>
  <p:outlineViewPr>
    <p:cViewPr>
      <p:scale>
        <a:sx n="33" d="100"/>
        <a:sy n="33" d="100"/>
      </p:scale>
      <p:origin x="0" y="-11268"/>
    </p:cViewPr>
  </p:outlineViewPr>
  <p:notesTextViewPr>
    <p:cViewPr>
      <p:scale>
        <a:sx n="3" d="2"/>
        <a:sy n="3" d="2"/>
      </p:scale>
      <p:origin x="0" y="0"/>
    </p:cViewPr>
  </p:notesTextViewPr>
  <p:sorterViewPr>
    <p:cViewPr>
      <p:scale>
        <a:sx n="170" d="100"/>
        <a:sy n="170" d="100"/>
      </p:scale>
      <p:origin x="0" y="-34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White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Cell Phone</c:v>
                </c:pt>
                <c:pt idx="1">
                  <c:v>Dress Code</c:v>
                </c:pt>
                <c:pt idx="2">
                  <c:v>Disruptive</c:v>
                </c:pt>
                <c:pt idx="3">
                  <c:v>Display of Affection</c:v>
                </c:pt>
              </c:strCache>
            </c:strRef>
          </c:cat>
          <c:val>
            <c:numRef>
              <c:f>Sheet1!$B$2:$B$5</c:f>
              <c:numCache>
                <c:formatCode>0%</c:formatCode>
                <c:ptCount val="4"/>
                <c:pt idx="0">
                  <c:v>0.15</c:v>
                </c:pt>
                <c:pt idx="1">
                  <c:v>0.17</c:v>
                </c:pt>
                <c:pt idx="2">
                  <c:v>0.24</c:v>
                </c:pt>
                <c:pt idx="3">
                  <c:v>0.15</c:v>
                </c:pt>
              </c:numCache>
            </c:numRef>
          </c:val>
          <c:extLst>
            <c:ext xmlns:c16="http://schemas.microsoft.com/office/drawing/2014/chart" uri="{C3380CC4-5D6E-409C-BE32-E72D297353CC}">
              <c16:uniqueId val="{00000000-D60A-43AC-90D3-B227CC0BFE1D}"/>
            </c:ext>
          </c:extLst>
        </c:ser>
        <c:ser>
          <c:idx val="1"/>
          <c:order val="1"/>
          <c:tx>
            <c:strRef>
              <c:f>Sheet1!$C$1</c:f>
              <c:strCache>
                <c:ptCount val="1"/>
                <c:pt idx="0">
                  <c:v>Black</c:v>
                </c:pt>
              </c:strCache>
            </c:strRef>
          </c:tx>
          <c:spPr>
            <a:solidFill>
              <a:schemeClr val="accent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Cell Phone</c:v>
                </c:pt>
                <c:pt idx="1">
                  <c:v>Dress Code</c:v>
                </c:pt>
                <c:pt idx="2">
                  <c:v>Disruptive</c:v>
                </c:pt>
                <c:pt idx="3">
                  <c:v>Display of Affection</c:v>
                </c:pt>
              </c:strCache>
            </c:strRef>
          </c:cat>
          <c:val>
            <c:numRef>
              <c:f>Sheet1!$C$2:$C$5</c:f>
              <c:numCache>
                <c:formatCode>0%</c:formatCode>
                <c:ptCount val="4"/>
                <c:pt idx="0">
                  <c:v>0.33</c:v>
                </c:pt>
                <c:pt idx="1">
                  <c:v>0.38</c:v>
                </c:pt>
                <c:pt idx="2">
                  <c:v>0.4</c:v>
                </c:pt>
                <c:pt idx="3">
                  <c:v>0.43</c:v>
                </c:pt>
              </c:numCache>
            </c:numRef>
          </c:val>
          <c:extLst>
            <c:ext xmlns:c16="http://schemas.microsoft.com/office/drawing/2014/chart" uri="{C3380CC4-5D6E-409C-BE32-E72D297353CC}">
              <c16:uniqueId val="{00000001-D60A-43AC-90D3-B227CC0BFE1D}"/>
            </c:ext>
          </c:extLst>
        </c:ser>
        <c:dLbls>
          <c:showLegendKey val="0"/>
          <c:showVal val="1"/>
          <c:showCatName val="0"/>
          <c:showSerName val="0"/>
          <c:showPercent val="0"/>
          <c:showBubbleSize val="0"/>
        </c:dLbls>
        <c:gapWidth val="75"/>
        <c:axId val="134123224"/>
        <c:axId val="134123616"/>
      </c:barChart>
      <c:catAx>
        <c:axId val="134123224"/>
        <c:scaling>
          <c:orientation val="minMax"/>
        </c:scaling>
        <c:delete val="0"/>
        <c:axPos val="b"/>
        <c:numFmt formatCode="General" sourceLinked="0"/>
        <c:majorTickMark val="none"/>
        <c:minorTickMark val="none"/>
        <c:tickLblPos val="nextTo"/>
        <c:crossAx val="134123616"/>
        <c:crosses val="autoZero"/>
        <c:auto val="1"/>
        <c:lblAlgn val="ctr"/>
        <c:lblOffset val="100"/>
        <c:noMultiLvlLbl val="0"/>
      </c:catAx>
      <c:valAx>
        <c:axId val="134123616"/>
        <c:scaling>
          <c:orientation val="minMax"/>
        </c:scaling>
        <c:delete val="0"/>
        <c:axPos val="l"/>
        <c:numFmt formatCode="0%" sourceLinked="1"/>
        <c:majorTickMark val="none"/>
        <c:minorTickMark val="none"/>
        <c:tickLblPos val="nextTo"/>
        <c:crossAx val="13412322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B4542-4BE7-46D8-A461-3816636B4C8F}" type="datetimeFigureOut">
              <a:rPr lang="en-US" smtClean="0"/>
              <a:t>10/22/2018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61FBC-63D2-4023-A06E-BCDA4AA7A86C}" type="slidenum">
              <a:rPr lang="en-US" smtClean="0"/>
              <a:t>‹#›</a:t>
            </a:fld>
            <a:endParaRPr lang="en-US"/>
          </a:p>
        </p:txBody>
      </p:sp>
    </p:spTree>
    <p:extLst>
      <p:ext uri="{BB962C8B-B14F-4D97-AF65-F5344CB8AC3E}">
        <p14:creationId xmlns:p14="http://schemas.microsoft.com/office/powerpoint/2010/main" val="270273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D3222A5-312C-486A-9B3F-AFF4607AE7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E091566-9020-454E-ABA8-2F1A9C28B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2" name="Slide Number Placeholder 3">
            <a:extLst>
              <a:ext uri="{FF2B5EF4-FFF2-40B4-BE49-F238E27FC236}">
                <a16:creationId xmlns:a16="http://schemas.microsoft.com/office/drawing/2014/main" id="{9AD024EF-831E-4DD5-AF85-35F6188D7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47B1199-5926-4850-B971-CB8E452BDB74}" type="slidenum">
              <a:rPr lang="en-US" altLang="en-US" smtClean="0">
                <a:latin typeface="Arial" panose="020B0604020202020204" pitchFamily="34" charset="0"/>
                <a:cs typeface="Arial" panose="020B0604020202020204" pitchFamily="34" charset="0"/>
              </a:rPr>
              <a:pPr fontAlgn="base">
                <a:spcBef>
                  <a:spcPct val="0"/>
                </a:spcBef>
                <a:spcAft>
                  <a:spcPct val="0"/>
                </a:spcAft>
              </a:pPr>
              <a:t>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6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16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16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61B280-212A-4B27-8F3A-8357BA6B4960}" type="slidenum">
              <a:rPr lang="en-US">
                <a:cs typeface="Arial" panose="020B0604020202020204" pitchFamily="34" charset="0"/>
              </a:rPr>
              <a:pPr fontAlgn="base">
                <a:spcBef>
                  <a:spcPct val="0"/>
                </a:spcBef>
                <a:spcAft>
                  <a:spcPct val="0"/>
                </a:spcAft>
              </a:pPr>
              <a:t>20</a:t>
            </a:fld>
            <a:endParaRPr lang="en-US" dirty="0">
              <a:cs typeface="Arial" panose="020B0604020202020204" pitchFamily="34" charset="0"/>
            </a:endParaRPr>
          </a:p>
        </p:txBody>
      </p:sp>
    </p:spTree>
    <p:extLst>
      <p:ext uri="{BB962C8B-B14F-4D97-AF65-F5344CB8AC3E}">
        <p14:creationId xmlns:p14="http://schemas.microsoft.com/office/powerpoint/2010/main" val="1267119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4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4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484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854" indent="-285713">
              <a:defRPr>
                <a:solidFill>
                  <a:schemeClr val="tx1"/>
                </a:solidFill>
                <a:latin typeface="Arial" pitchFamily="34" charset="0"/>
              </a:defRPr>
            </a:lvl2pPr>
            <a:lvl3pPr marL="1142852" indent="-228571">
              <a:defRPr>
                <a:solidFill>
                  <a:schemeClr val="tx1"/>
                </a:solidFill>
                <a:latin typeface="Arial" pitchFamily="34" charset="0"/>
              </a:defRPr>
            </a:lvl3pPr>
            <a:lvl4pPr marL="1599993" indent="-228571">
              <a:defRPr>
                <a:solidFill>
                  <a:schemeClr val="tx1"/>
                </a:solidFill>
                <a:latin typeface="Arial" pitchFamily="34" charset="0"/>
              </a:defRPr>
            </a:lvl4pPr>
            <a:lvl5pPr marL="2057133" indent="-228571">
              <a:defRPr>
                <a:solidFill>
                  <a:schemeClr val="tx1"/>
                </a:solidFill>
                <a:latin typeface="Arial" pitchFamily="34" charset="0"/>
              </a:defRPr>
            </a:lvl5pPr>
            <a:lvl6pPr marL="2514274" indent="-228571" fontAlgn="base">
              <a:spcBef>
                <a:spcPct val="0"/>
              </a:spcBef>
              <a:spcAft>
                <a:spcPct val="0"/>
              </a:spcAft>
              <a:defRPr>
                <a:solidFill>
                  <a:schemeClr val="tx1"/>
                </a:solidFill>
                <a:latin typeface="Arial" pitchFamily="34" charset="0"/>
              </a:defRPr>
            </a:lvl6pPr>
            <a:lvl7pPr marL="2971415" indent="-228571" fontAlgn="base">
              <a:spcBef>
                <a:spcPct val="0"/>
              </a:spcBef>
              <a:spcAft>
                <a:spcPct val="0"/>
              </a:spcAft>
              <a:defRPr>
                <a:solidFill>
                  <a:schemeClr val="tx1"/>
                </a:solidFill>
                <a:latin typeface="Arial" pitchFamily="34" charset="0"/>
              </a:defRPr>
            </a:lvl7pPr>
            <a:lvl8pPr marL="3428556" indent="-228571" fontAlgn="base">
              <a:spcBef>
                <a:spcPct val="0"/>
              </a:spcBef>
              <a:spcAft>
                <a:spcPct val="0"/>
              </a:spcAft>
              <a:defRPr>
                <a:solidFill>
                  <a:schemeClr val="tx1"/>
                </a:solidFill>
                <a:latin typeface="Arial" pitchFamily="34" charset="0"/>
              </a:defRPr>
            </a:lvl8pPr>
            <a:lvl9pPr marL="3885696" indent="-228571"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4BC86BC7-540B-4E9C-9781-CC9B54F32106}" type="slidenum">
              <a:rPr lang="en-US">
                <a:cs typeface="Arial" panose="020B0604020202020204" pitchFamily="34" charset="0"/>
              </a:rPr>
              <a:pPr fontAlgn="base">
                <a:spcBef>
                  <a:spcPct val="0"/>
                </a:spcBef>
                <a:spcAft>
                  <a:spcPct val="0"/>
                </a:spcAft>
              </a:pPr>
              <a:t>21</a:t>
            </a:fld>
            <a:endParaRPr lang="en-US" dirty="0">
              <a:cs typeface="Arial" panose="020B0604020202020204" pitchFamily="34" charset="0"/>
            </a:endParaRPr>
          </a:p>
        </p:txBody>
      </p:sp>
    </p:spTree>
    <p:extLst>
      <p:ext uri="{BB962C8B-B14F-4D97-AF65-F5344CB8AC3E}">
        <p14:creationId xmlns:p14="http://schemas.microsoft.com/office/powerpoint/2010/main" val="297637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7AF403B7-122A-4F11-93B1-F472DAD701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ACB4D131-BB43-4435-A2EC-4D3CCD0C0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0468" name="Slide Number Placeholder 3">
            <a:extLst>
              <a:ext uri="{FF2B5EF4-FFF2-40B4-BE49-F238E27FC236}">
                <a16:creationId xmlns:a16="http://schemas.microsoft.com/office/drawing/2014/main" id="{E3228180-C434-49ED-8BB7-4E925CACA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8513" indent="-302645">
              <a:defRPr>
                <a:solidFill>
                  <a:schemeClr val="tx1"/>
                </a:solidFill>
                <a:latin typeface="Calibri" panose="020F0502020204030204" pitchFamily="34" charset="0"/>
              </a:defRPr>
            </a:lvl2pPr>
            <a:lvl3pPr marL="1212216" indent="-242116">
              <a:defRPr>
                <a:solidFill>
                  <a:schemeClr val="tx1"/>
                </a:solidFill>
                <a:latin typeface="Calibri" panose="020F0502020204030204" pitchFamily="34" charset="0"/>
              </a:defRPr>
            </a:lvl3pPr>
            <a:lvl4pPr marL="1698084" indent="-242116">
              <a:defRPr>
                <a:solidFill>
                  <a:schemeClr val="tx1"/>
                </a:solidFill>
                <a:latin typeface="Calibri" panose="020F0502020204030204" pitchFamily="34" charset="0"/>
              </a:defRPr>
            </a:lvl4pPr>
            <a:lvl5pPr marL="2183952" indent="-242116">
              <a:defRPr>
                <a:solidFill>
                  <a:schemeClr val="tx1"/>
                </a:solidFill>
                <a:latin typeface="Calibri" panose="020F0502020204030204" pitchFamily="34" charset="0"/>
              </a:defRPr>
            </a:lvl5pPr>
            <a:lvl6pPr marL="2655097" indent="-242116" eaLnBrk="0" fontAlgn="base" hangingPunct="0">
              <a:spcBef>
                <a:spcPct val="0"/>
              </a:spcBef>
              <a:spcAft>
                <a:spcPct val="0"/>
              </a:spcAft>
              <a:defRPr>
                <a:solidFill>
                  <a:schemeClr val="tx1"/>
                </a:solidFill>
                <a:latin typeface="Calibri" panose="020F0502020204030204" pitchFamily="34" charset="0"/>
              </a:defRPr>
            </a:lvl6pPr>
            <a:lvl7pPr marL="3126241" indent="-242116" eaLnBrk="0" fontAlgn="base" hangingPunct="0">
              <a:spcBef>
                <a:spcPct val="0"/>
              </a:spcBef>
              <a:spcAft>
                <a:spcPct val="0"/>
              </a:spcAft>
              <a:defRPr>
                <a:solidFill>
                  <a:schemeClr val="tx1"/>
                </a:solidFill>
                <a:latin typeface="Calibri" panose="020F0502020204030204" pitchFamily="34" charset="0"/>
              </a:defRPr>
            </a:lvl7pPr>
            <a:lvl8pPr marL="3597386" indent="-242116" eaLnBrk="0" fontAlgn="base" hangingPunct="0">
              <a:spcBef>
                <a:spcPct val="0"/>
              </a:spcBef>
              <a:spcAft>
                <a:spcPct val="0"/>
              </a:spcAft>
              <a:defRPr>
                <a:solidFill>
                  <a:schemeClr val="tx1"/>
                </a:solidFill>
                <a:latin typeface="Calibri" panose="020F0502020204030204" pitchFamily="34" charset="0"/>
              </a:defRPr>
            </a:lvl8pPr>
            <a:lvl9pPr marL="4068530" indent="-24211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0D3335-E7B6-4C60-8B62-3B3F1AF51375}" type="slidenum">
              <a:rPr lang="en-US" altLang="en-US" smtClean="0">
                <a:latin typeface="Arial" panose="020B0604020202020204" pitchFamily="34" charset="0"/>
                <a:cs typeface="Arial" panose="020B0604020202020204" pitchFamily="34" charset="0"/>
              </a:rPr>
              <a:pPr fontAlgn="base">
                <a:spcBef>
                  <a:spcPct val="0"/>
                </a:spcBef>
                <a:spcAft>
                  <a:spcPct val="0"/>
                </a:spcAft>
              </a:pPr>
              <a:t>23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03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3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360" indent="-285523" eaLnBrk="0" hangingPunct="0">
              <a:spcBef>
                <a:spcPct val="30000"/>
              </a:spcBef>
              <a:defRPr sz="1200">
                <a:solidFill>
                  <a:schemeClr val="tx1"/>
                </a:solidFill>
                <a:latin typeface="Calibri" pitchFamily="34" charset="0"/>
              </a:defRPr>
            </a:lvl2pPr>
            <a:lvl3pPr marL="1142092" indent="-228418" eaLnBrk="0" hangingPunct="0">
              <a:spcBef>
                <a:spcPct val="30000"/>
              </a:spcBef>
              <a:defRPr sz="1200">
                <a:solidFill>
                  <a:schemeClr val="tx1"/>
                </a:solidFill>
                <a:latin typeface="Calibri" pitchFamily="34" charset="0"/>
              </a:defRPr>
            </a:lvl3pPr>
            <a:lvl4pPr marL="1598929" indent="-228418" eaLnBrk="0" hangingPunct="0">
              <a:spcBef>
                <a:spcPct val="30000"/>
              </a:spcBef>
              <a:defRPr sz="1200">
                <a:solidFill>
                  <a:schemeClr val="tx1"/>
                </a:solidFill>
                <a:latin typeface="Calibri" pitchFamily="34" charset="0"/>
              </a:defRPr>
            </a:lvl4pPr>
            <a:lvl5pPr marL="2055766" indent="-228418" eaLnBrk="0" hangingPunct="0">
              <a:spcBef>
                <a:spcPct val="30000"/>
              </a:spcBef>
              <a:defRPr sz="1200">
                <a:solidFill>
                  <a:schemeClr val="tx1"/>
                </a:solidFill>
                <a:latin typeface="Calibri" pitchFamily="34" charset="0"/>
              </a:defRPr>
            </a:lvl5pPr>
            <a:lvl6pPr marL="2500255" indent="-228418" eaLnBrk="0" fontAlgn="base" hangingPunct="0">
              <a:spcBef>
                <a:spcPct val="30000"/>
              </a:spcBef>
              <a:spcAft>
                <a:spcPct val="0"/>
              </a:spcAft>
              <a:defRPr sz="1200">
                <a:solidFill>
                  <a:schemeClr val="tx1"/>
                </a:solidFill>
                <a:latin typeface="Calibri" pitchFamily="34" charset="0"/>
              </a:defRPr>
            </a:lvl6pPr>
            <a:lvl7pPr marL="2944745" indent="-228418" eaLnBrk="0" fontAlgn="base" hangingPunct="0">
              <a:spcBef>
                <a:spcPct val="30000"/>
              </a:spcBef>
              <a:spcAft>
                <a:spcPct val="0"/>
              </a:spcAft>
              <a:defRPr sz="1200">
                <a:solidFill>
                  <a:schemeClr val="tx1"/>
                </a:solidFill>
                <a:latin typeface="Calibri" pitchFamily="34" charset="0"/>
              </a:defRPr>
            </a:lvl7pPr>
            <a:lvl8pPr marL="3389235" indent="-228418" eaLnBrk="0" fontAlgn="base" hangingPunct="0">
              <a:spcBef>
                <a:spcPct val="30000"/>
              </a:spcBef>
              <a:spcAft>
                <a:spcPct val="0"/>
              </a:spcAft>
              <a:defRPr sz="1200">
                <a:solidFill>
                  <a:schemeClr val="tx1"/>
                </a:solidFill>
                <a:latin typeface="Calibri" pitchFamily="34" charset="0"/>
              </a:defRPr>
            </a:lvl8pPr>
            <a:lvl9pPr marL="3833725" indent="-22841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CE5BF54-76A4-44AD-9754-A9B5A33CE446}" type="slidenum">
              <a:rPr lang="en-US" altLang="en-US" smtClean="0">
                <a:latin typeface="Arial" pitchFamily="34" charset="0"/>
                <a:cs typeface="Arial" pitchFamily="34" charset="0"/>
              </a:rPr>
              <a:pPr eaLnBrk="1" hangingPunct="1">
                <a:spcBef>
                  <a:spcPct val="0"/>
                </a:spcBef>
              </a:pPr>
              <a:t>24</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86274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1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271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fld id="{7C0FC276-2C59-4C4E-8335-2BAB24ECD87F}" type="slidenum">
              <a:rPr lang="en-US">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86660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448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60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65511" indent="-294427">
              <a:defRPr>
                <a:solidFill>
                  <a:schemeClr val="tx1"/>
                </a:solidFill>
                <a:latin typeface="Arial" pitchFamily="34" charset="0"/>
              </a:defRPr>
            </a:lvl2pPr>
            <a:lvl3pPr marL="1177709" indent="-235542">
              <a:defRPr>
                <a:solidFill>
                  <a:schemeClr val="tx1"/>
                </a:solidFill>
                <a:latin typeface="Arial" pitchFamily="34" charset="0"/>
              </a:defRPr>
            </a:lvl3pPr>
            <a:lvl4pPr marL="1648793" indent="-235542">
              <a:defRPr>
                <a:solidFill>
                  <a:schemeClr val="tx1"/>
                </a:solidFill>
                <a:latin typeface="Arial" pitchFamily="34" charset="0"/>
              </a:defRPr>
            </a:lvl4pPr>
            <a:lvl5pPr marL="2119876" indent="-235542">
              <a:defRPr>
                <a:solidFill>
                  <a:schemeClr val="tx1"/>
                </a:solidFill>
                <a:latin typeface="Arial" pitchFamily="34" charset="0"/>
              </a:defRPr>
            </a:lvl5pPr>
            <a:lvl6pPr marL="2590959" indent="-235542" fontAlgn="base">
              <a:spcBef>
                <a:spcPct val="0"/>
              </a:spcBef>
              <a:spcAft>
                <a:spcPct val="0"/>
              </a:spcAft>
              <a:defRPr>
                <a:solidFill>
                  <a:schemeClr val="tx1"/>
                </a:solidFill>
                <a:latin typeface="Arial" pitchFamily="34" charset="0"/>
              </a:defRPr>
            </a:lvl6pPr>
            <a:lvl7pPr marL="3062043" indent="-235542" fontAlgn="base">
              <a:spcBef>
                <a:spcPct val="0"/>
              </a:spcBef>
              <a:spcAft>
                <a:spcPct val="0"/>
              </a:spcAft>
              <a:defRPr>
                <a:solidFill>
                  <a:schemeClr val="tx1"/>
                </a:solidFill>
                <a:latin typeface="Arial" pitchFamily="34" charset="0"/>
              </a:defRPr>
            </a:lvl7pPr>
            <a:lvl8pPr marL="3533127" indent="-235542" fontAlgn="base">
              <a:spcBef>
                <a:spcPct val="0"/>
              </a:spcBef>
              <a:spcAft>
                <a:spcPct val="0"/>
              </a:spcAft>
              <a:defRPr>
                <a:solidFill>
                  <a:schemeClr val="tx1"/>
                </a:solidFill>
                <a:latin typeface="Arial" pitchFamily="34" charset="0"/>
              </a:defRPr>
            </a:lvl8pPr>
            <a:lvl9pPr marL="4004210" indent="-235542"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D5032C56-68A5-462D-8AE0-4329C7235AE6}" type="slidenum">
              <a:rPr lang="en-US">
                <a:cs typeface="Arial" panose="020B0604020202020204" pitchFamily="34" charset="0"/>
              </a:rPr>
              <a:pPr fontAlgn="base">
                <a:spcBef>
                  <a:spcPct val="0"/>
                </a:spcBef>
                <a:spcAft>
                  <a:spcPct val="0"/>
                </a:spcAft>
              </a:pPr>
              <a:t>30</a:t>
            </a:fld>
            <a:endParaRPr lang="en-US" dirty="0">
              <a:cs typeface="Arial" panose="020B0604020202020204" pitchFamily="34" charset="0"/>
            </a:endParaRPr>
          </a:p>
        </p:txBody>
      </p:sp>
    </p:spTree>
    <p:extLst>
      <p:ext uri="{BB962C8B-B14F-4D97-AF65-F5344CB8AC3E}">
        <p14:creationId xmlns:p14="http://schemas.microsoft.com/office/powerpoint/2010/main" val="122469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Slide Image Placeholder 1"/>
          <p:cNvSpPr>
            <a:spLocks noGrp="1" noRot="1" noChangeAspect="1" noTextEdit="1"/>
          </p:cNvSpPr>
          <p:nvPr>
            <p:ph type="sldImg"/>
          </p:nvPr>
        </p:nvSpPr>
        <p:spPr>
          <a:ln/>
        </p:spPr>
      </p:sp>
      <p:sp>
        <p:nvSpPr>
          <p:cNvPr id="197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7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785" indent="-285687" eaLnBrk="0" hangingPunct="0">
              <a:defRPr sz="2800">
                <a:solidFill>
                  <a:schemeClr val="tx1"/>
                </a:solidFill>
                <a:latin typeface="Arial" pitchFamily="34" charset="0"/>
                <a:cs typeface="Arial" pitchFamily="34" charset="0"/>
              </a:defRPr>
            </a:lvl2pPr>
            <a:lvl3pPr marL="1142747" indent="-228549" eaLnBrk="0" hangingPunct="0">
              <a:defRPr sz="2800">
                <a:solidFill>
                  <a:schemeClr val="tx1"/>
                </a:solidFill>
                <a:latin typeface="Arial" pitchFamily="34" charset="0"/>
                <a:cs typeface="Arial" pitchFamily="34" charset="0"/>
              </a:defRPr>
            </a:lvl3pPr>
            <a:lvl4pPr marL="1599846" indent="-228549" eaLnBrk="0" hangingPunct="0">
              <a:defRPr sz="2800">
                <a:solidFill>
                  <a:schemeClr val="tx1"/>
                </a:solidFill>
                <a:latin typeface="Arial" pitchFamily="34" charset="0"/>
                <a:cs typeface="Arial" pitchFamily="34" charset="0"/>
              </a:defRPr>
            </a:lvl4pPr>
            <a:lvl5pPr marL="2056944" indent="-228549" eaLnBrk="0" hangingPunct="0">
              <a:defRPr sz="2800">
                <a:solidFill>
                  <a:schemeClr val="tx1"/>
                </a:solidFill>
                <a:latin typeface="Arial" pitchFamily="34" charset="0"/>
                <a:cs typeface="Arial" pitchFamily="34" charset="0"/>
              </a:defRPr>
            </a:lvl5pPr>
            <a:lvl6pPr marL="2514042" indent="-228549" eaLnBrk="0" fontAlgn="base" hangingPunct="0">
              <a:spcBef>
                <a:spcPct val="0"/>
              </a:spcBef>
              <a:spcAft>
                <a:spcPct val="0"/>
              </a:spcAft>
              <a:defRPr sz="2800">
                <a:solidFill>
                  <a:schemeClr val="tx1"/>
                </a:solidFill>
                <a:latin typeface="Arial" pitchFamily="34" charset="0"/>
                <a:cs typeface="Arial" pitchFamily="34" charset="0"/>
              </a:defRPr>
            </a:lvl6pPr>
            <a:lvl7pPr marL="2971140" indent="-228549" eaLnBrk="0" fontAlgn="base" hangingPunct="0">
              <a:spcBef>
                <a:spcPct val="0"/>
              </a:spcBef>
              <a:spcAft>
                <a:spcPct val="0"/>
              </a:spcAft>
              <a:defRPr sz="2800">
                <a:solidFill>
                  <a:schemeClr val="tx1"/>
                </a:solidFill>
                <a:latin typeface="Arial" pitchFamily="34" charset="0"/>
                <a:cs typeface="Arial" pitchFamily="34" charset="0"/>
              </a:defRPr>
            </a:lvl7pPr>
            <a:lvl8pPr marL="3428240" indent="-228549" eaLnBrk="0" fontAlgn="base" hangingPunct="0">
              <a:spcBef>
                <a:spcPct val="0"/>
              </a:spcBef>
              <a:spcAft>
                <a:spcPct val="0"/>
              </a:spcAft>
              <a:defRPr sz="2800">
                <a:solidFill>
                  <a:schemeClr val="tx1"/>
                </a:solidFill>
                <a:latin typeface="Arial" pitchFamily="34" charset="0"/>
                <a:cs typeface="Arial" pitchFamily="34" charset="0"/>
              </a:defRPr>
            </a:lvl8pPr>
            <a:lvl9pPr marL="3885339" indent="-228549"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ED73AF78-A47A-40B0-9DBE-F1C1A8DB9292}" type="slidenum">
              <a:rPr lang="en-US" sz="1200">
                <a:solidFill>
                  <a:prstClr val="black"/>
                </a:solidFill>
              </a:rPr>
              <a:pPr eaLnBrk="1" hangingPunct="1"/>
              <a:t>31</a:t>
            </a:fld>
            <a:endParaRPr lang="en-US" sz="1200" dirty="0">
              <a:solidFill>
                <a:prstClr val="black"/>
              </a:solidFill>
            </a:endParaRPr>
          </a:p>
        </p:txBody>
      </p:sp>
    </p:spTree>
    <p:extLst>
      <p:ext uri="{BB962C8B-B14F-4D97-AF65-F5344CB8AC3E}">
        <p14:creationId xmlns:p14="http://schemas.microsoft.com/office/powerpoint/2010/main" val="317576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F63C3-C9E4-4DD9-83C4-E932FCD2EA45}" type="slidenum">
              <a:rPr lang="en-US" smtClean="0"/>
              <a:t>33</a:t>
            </a:fld>
            <a:endParaRPr lang="en-US"/>
          </a:p>
        </p:txBody>
      </p:sp>
    </p:spTree>
    <p:extLst>
      <p:ext uri="{BB962C8B-B14F-4D97-AF65-F5344CB8AC3E}">
        <p14:creationId xmlns:p14="http://schemas.microsoft.com/office/powerpoint/2010/main" val="317783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1A46624-49D7-4AC4-AF7F-3617BB2D92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6C0234E-5A7E-4CC5-9372-66EE3A197B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7C238567-F84B-4BA3-8D34-23D48B4057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5175" indent="-293688">
              <a:defRPr>
                <a:solidFill>
                  <a:schemeClr val="tx1"/>
                </a:solidFill>
                <a:latin typeface="Calibri" panose="020F0502020204030204" pitchFamily="34" charset="0"/>
              </a:defRPr>
            </a:lvl2pPr>
            <a:lvl3pPr marL="1176338" indent="-234950">
              <a:defRPr>
                <a:solidFill>
                  <a:schemeClr val="tx1"/>
                </a:solidFill>
                <a:latin typeface="Calibri" panose="020F0502020204030204" pitchFamily="34" charset="0"/>
              </a:defRPr>
            </a:lvl3pPr>
            <a:lvl4pPr marL="1647825" indent="-234950">
              <a:defRPr>
                <a:solidFill>
                  <a:schemeClr val="tx1"/>
                </a:solidFill>
                <a:latin typeface="Calibri" panose="020F0502020204030204" pitchFamily="34" charset="0"/>
              </a:defRPr>
            </a:lvl4pPr>
            <a:lvl5pPr marL="2119313" indent="-234950">
              <a:defRPr>
                <a:solidFill>
                  <a:schemeClr val="tx1"/>
                </a:solidFill>
                <a:latin typeface="Calibri" panose="020F0502020204030204" pitchFamily="34" charset="0"/>
              </a:defRPr>
            </a:lvl5pPr>
            <a:lvl6pPr marL="2576513" indent="-234950" eaLnBrk="0" fontAlgn="base" hangingPunct="0">
              <a:spcBef>
                <a:spcPct val="0"/>
              </a:spcBef>
              <a:spcAft>
                <a:spcPct val="0"/>
              </a:spcAft>
              <a:defRPr>
                <a:solidFill>
                  <a:schemeClr val="tx1"/>
                </a:solidFill>
                <a:latin typeface="Calibri" panose="020F0502020204030204" pitchFamily="34" charset="0"/>
              </a:defRPr>
            </a:lvl6pPr>
            <a:lvl7pPr marL="3033713" indent="-234950" eaLnBrk="0" fontAlgn="base" hangingPunct="0">
              <a:spcBef>
                <a:spcPct val="0"/>
              </a:spcBef>
              <a:spcAft>
                <a:spcPct val="0"/>
              </a:spcAft>
              <a:defRPr>
                <a:solidFill>
                  <a:schemeClr val="tx1"/>
                </a:solidFill>
                <a:latin typeface="Calibri" panose="020F0502020204030204" pitchFamily="34" charset="0"/>
              </a:defRPr>
            </a:lvl7pPr>
            <a:lvl8pPr marL="3490913" indent="-234950" eaLnBrk="0" fontAlgn="base" hangingPunct="0">
              <a:spcBef>
                <a:spcPct val="0"/>
              </a:spcBef>
              <a:spcAft>
                <a:spcPct val="0"/>
              </a:spcAft>
              <a:defRPr>
                <a:solidFill>
                  <a:schemeClr val="tx1"/>
                </a:solidFill>
                <a:latin typeface="Calibri" panose="020F0502020204030204" pitchFamily="34" charset="0"/>
              </a:defRPr>
            </a:lvl8pPr>
            <a:lvl9pPr marL="3948113" indent="-2349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166A65-BF10-489B-85CE-DB2AE67C53FC}" type="slidenum">
              <a:rPr lang="en-US" altLang="en-US" smtClean="0">
                <a:latin typeface="Arial" panose="020B0604020202020204" pitchFamily="34" charset="0"/>
                <a:cs typeface="Arial" panose="020B0604020202020204" pitchFamily="34" charset="0"/>
              </a:rPr>
              <a:pPr fontAlgn="base">
                <a:spcBef>
                  <a:spcPct val="0"/>
                </a:spcBef>
                <a:spcAft>
                  <a:spcPct val="0"/>
                </a:spcAft>
              </a:pPr>
              <a:t>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15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a:extLst>
              <a:ext uri="{FF2B5EF4-FFF2-40B4-BE49-F238E27FC236}">
                <a16:creationId xmlns:a16="http://schemas.microsoft.com/office/drawing/2014/main" id="{7B4959E6-C64D-4D17-8F40-C64CB6B3AE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a:extLst>
              <a:ext uri="{FF2B5EF4-FFF2-40B4-BE49-F238E27FC236}">
                <a16:creationId xmlns:a16="http://schemas.microsoft.com/office/drawing/2014/main" id="{AFBF107B-E73B-495A-8455-290F8D8536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3524" name="Slide Number Placeholder 3">
            <a:extLst>
              <a:ext uri="{FF2B5EF4-FFF2-40B4-BE49-F238E27FC236}">
                <a16:creationId xmlns:a16="http://schemas.microsoft.com/office/drawing/2014/main" id="{7786FBE7-4712-47A7-B270-D4A47117C7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BAA7D7-944E-47E0-98F3-57CA475E7A62}" type="slidenum">
              <a:rPr lang="en-US" altLang="en-US" smtClean="0">
                <a:latin typeface="Arial" panose="020B0604020202020204" pitchFamily="34" charset="0"/>
                <a:cs typeface="Arial" panose="020B0604020202020204" pitchFamily="34" charset="0"/>
              </a:rPr>
              <a:pPr fontAlgn="base">
                <a:spcBef>
                  <a:spcPct val="0"/>
                </a:spcBef>
                <a:spcAft>
                  <a:spcPct val="0"/>
                </a:spcAft>
              </a:pPr>
              <a:t>36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2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45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a:extLst>
              <a:ext uri="{FF2B5EF4-FFF2-40B4-BE49-F238E27FC236}">
                <a16:creationId xmlns:a16="http://schemas.microsoft.com/office/drawing/2014/main" id="{DBCC682A-FBC1-49D9-BD6A-8604C74B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a:extLst>
              <a:ext uri="{FF2B5EF4-FFF2-40B4-BE49-F238E27FC236}">
                <a16:creationId xmlns:a16="http://schemas.microsoft.com/office/drawing/2014/main" id="{467EBF4C-3EAA-4A85-83B1-1F1E1ED67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2612" name="Slide Number Placeholder 3">
            <a:extLst>
              <a:ext uri="{FF2B5EF4-FFF2-40B4-BE49-F238E27FC236}">
                <a16:creationId xmlns:a16="http://schemas.microsoft.com/office/drawing/2014/main" id="{9D635BE2-A581-4880-BF80-616505112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2A82B8-A838-4BD5-92AF-46FDD490D192}" type="slidenum">
              <a:rPr lang="en-US" altLang="en-US" smtClean="0">
                <a:latin typeface="Arial" panose="020B0604020202020204" pitchFamily="34" charset="0"/>
                <a:cs typeface="Arial" panose="020B0604020202020204" pitchFamily="34" charset="0"/>
              </a:rPr>
              <a:pPr fontAlgn="base">
                <a:spcBef>
                  <a:spcPct val="0"/>
                </a:spcBef>
                <a:spcAft>
                  <a:spcPct val="0"/>
                </a:spcAft>
              </a:pPr>
              <a:t>39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02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85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854" indent="-285713">
              <a:defRPr>
                <a:solidFill>
                  <a:schemeClr val="tx1"/>
                </a:solidFill>
                <a:latin typeface="Arial" pitchFamily="34" charset="0"/>
              </a:defRPr>
            </a:lvl2pPr>
            <a:lvl3pPr marL="1142852" indent="-228571">
              <a:defRPr>
                <a:solidFill>
                  <a:schemeClr val="tx1"/>
                </a:solidFill>
                <a:latin typeface="Arial" pitchFamily="34" charset="0"/>
              </a:defRPr>
            </a:lvl3pPr>
            <a:lvl4pPr marL="1599993" indent="-228571">
              <a:defRPr>
                <a:solidFill>
                  <a:schemeClr val="tx1"/>
                </a:solidFill>
                <a:latin typeface="Arial" pitchFamily="34" charset="0"/>
              </a:defRPr>
            </a:lvl4pPr>
            <a:lvl5pPr marL="2057133" indent="-228571">
              <a:defRPr>
                <a:solidFill>
                  <a:schemeClr val="tx1"/>
                </a:solidFill>
                <a:latin typeface="Arial" pitchFamily="34" charset="0"/>
              </a:defRPr>
            </a:lvl5pPr>
            <a:lvl6pPr marL="2514274" indent="-228571" fontAlgn="base">
              <a:spcBef>
                <a:spcPct val="0"/>
              </a:spcBef>
              <a:spcAft>
                <a:spcPct val="0"/>
              </a:spcAft>
              <a:defRPr>
                <a:solidFill>
                  <a:schemeClr val="tx1"/>
                </a:solidFill>
                <a:latin typeface="Arial" pitchFamily="34" charset="0"/>
              </a:defRPr>
            </a:lvl6pPr>
            <a:lvl7pPr marL="2971415" indent="-228571" fontAlgn="base">
              <a:spcBef>
                <a:spcPct val="0"/>
              </a:spcBef>
              <a:spcAft>
                <a:spcPct val="0"/>
              </a:spcAft>
              <a:defRPr>
                <a:solidFill>
                  <a:schemeClr val="tx1"/>
                </a:solidFill>
                <a:latin typeface="Arial" pitchFamily="34" charset="0"/>
              </a:defRPr>
            </a:lvl7pPr>
            <a:lvl8pPr marL="3428556" indent="-228571" fontAlgn="base">
              <a:spcBef>
                <a:spcPct val="0"/>
              </a:spcBef>
              <a:spcAft>
                <a:spcPct val="0"/>
              </a:spcAft>
              <a:defRPr>
                <a:solidFill>
                  <a:schemeClr val="tx1"/>
                </a:solidFill>
                <a:latin typeface="Arial" pitchFamily="34" charset="0"/>
              </a:defRPr>
            </a:lvl8pPr>
            <a:lvl9pPr marL="3885696" indent="-228571"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73776ABA-2999-4975-9C67-4607DC9DC5B3}" type="slidenum">
              <a:rPr lang="en-US">
                <a:cs typeface="Arial" panose="020B0604020202020204" pitchFamily="34" charset="0"/>
              </a:rPr>
              <a:pPr fontAlgn="base">
                <a:spcBef>
                  <a:spcPct val="0"/>
                </a:spcBef>
                <a:spcAft>
                  <a:spcPct val="0"/>
                </a:spcAft>
              </a:pPr>
              <a:t>41</a:t>
            </a:fld>
            <a:endParaRPr lang="en-US" dirty="0">
              <a:cs typeface="Arial" panose="020B0604020202020204" pitchFamily="34" charset="0"/>
            </a:endParaRPr>
          </a:p>
        </p:txBody>
      </p:sp>
    </p:spTree>
    <p:extLst>
      <p:ext uri="{BB962C8B-B14F-4D97-AF65-F5344CB8AC3E}">
        <p14:creationId xmlns:p14="http://schemas.microsoft.com/office/powerpoint/2010/main" val="352599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86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854" indent="-285713">
              <a:defRPr>
                <a:solidFill>
                  <a:schemeClr val="tx1"/>
                </a:solidFill>
                <a:latin typeface="Arial" pitchFamily="34" charset="0"/>
              </a:defRPr>
            </a:lvl2pPr>
            <a:lvl3pPr marL="1142852" indent="-228571">
              <a:defRPr>
                <a:solidFill>
                  <a:schemeClr val="tx1"/>
                </a:solidFill>
                <a:latin typeface="Arial" pitchFamily="34" charset="0"/>
              </a:defRPr>
            </a:lvl3pPr>
            <a:lvl4pPr marL="1599993" indent="-228571">
              <a:defRPr>
                <a:solidFill>
                  <a:schemeClr val="tx1"/>
                </a:solidFill>
                <a:latin typeface="Arial" pitchFamily="34" charset="0"/>
              </a:defRPr>
            </a:lvl4pPr>
            <a:lvl5pPr marL="2057133" indent="-228571">
              <a:defRPr>
                <a:solidFill>
                  <a:schemeClr val="tx1"/>
                </a:solidFill>
                <a:latin typeface="Arial" pitchFamily="34" charset="0"/>
              </a:defRPr>
            </a:lvl5pPr>
            <a:lvl6pPr marL="2514274" indent="-228571" fontAlgn="base">
              <a:spcBef>
                <a:spcPct val="0"/>
              </a:spcBef>
              <a:spcAft>
                <a:spcPct val="0"/>
              </a:spcAft>
              <a:defRPr>
                <a:solidFill>
                  <a:schemeClr val="tx1"/>
                </a:solidFill>
                <a:latin typeface="Arial" pitchFamily="34" charset="0"/>
              </a:defRPr>
            </a:lvl6pPr>
            <a:lvl7pPr marL="2971415" indent="-228571" fontAlgn="base">
              <a:spcBef>
                <a:spcPct val="0"/>
              </a:spcBef>
              <a:spcAft>
                <a:spcPct val="0"/>
              </a:spcAft>
              <a:defRPr>
                <a:solidFill>
                  <a:schemeClr val="tx1"/>
                </a:solidFill>
                <a:latin typeface="Arial" pitchFamily="34" charset="0"/>
              </a:defRPr>
            </a:lvl7pPr>
            <a:lvl8pPr marL="3428556" indent="-228571" fontAlgn="base">
              <a:spcBef>
                <a:spcPct val="0"/>
              </a:spcBef>
              <a:spcAft>
                <a:spcPct val="0"/>
              </a:spcAft>
              <a:defRPr>
                <a:solidFill>
                  <a:schemeClr val="tx1"/>
                </a:solidFill>
                <a:latin typeface="Arial" pitchFamily="34" charset="0"/>
              </a:defRPr>
            </a:lvl8pPr>
            <a:lvl9pPr marL="3885696" indent="-228571"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B581B7B2-E8A3-42A6-8496-D9C9DAD0F4FF}" type="slidenum">
              <a:rPr lang="en-US">
                <a:cs typeface="Arial" panose="020B0604020202020204" pitchFamily="34" charset="0"/>
              </a:rPr>
              <a:pPr fontAlgn="base">
                <a:spcBef>
                  <a:spcPct val="0"/>
                </a:spcBef>
                <a:spcAft>
                  <a:spcPct val="0"/>
                </a:spcAft>
              </a:pPr>
              <a:t>42</a:t>
            </a:fld>
            <a:endParaRPr lang="en-US" dirty="0">
              <a:cs typeface="Arial" panose="020B0604020202020204" pitchFamily="34" charset="0"/>
            </a:endParaRPr>
          </a:p>
        </p:txBody>
      </p:sp>
    </p:spTree>
    <p:extLst>
      <p:ext uri="{BB962C8B-B14F-4D97-AF65-F5344CB8AC3E}">
        <p14:creationId xmlns:p14="http://schemas.microsoft.com/office/powerpoint/2010/main" val="2407330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167" indent="-285449" eaLnBrk="0" hangingPunct="0">
              <a:spcBef>
                <a:spcPct val="30000"/>
              </a:spcBef>
              <a:defRPr sz="1200">
                <a:solidFill>
                  <a:schemeClr val="tx1"/>
                </a:solidFill>
                <a:latin typeface="Calibri" pitchFamily="34" charset="0"/>
              </a:defRPr>
            </a:lvl2pPr>
            <a:lvl3pPr marL="1141797" indent="-228358" eaLnBrk="0" hangingPunct="0">
              <a:spcBef>
                <a:spcPct val="30000"/>
              </a:spcBef>
              <a:defRPr sz="1200">
                <a:solidFill>
                  <a:schemeClr val="tx1"/>
                </a:solidFill>
                <a:latin typeface="Calibri" pitchFamily="34" charset="0"/>
              </a:defRPr>
            </a:lvl3pPr>
            <a:lvl4pPr marL="1598515" indent="-228358" eaLnBrk="0" hangingPunct="0">
              <a:spcBef>
                <a:spcPct val="30000"/>
              </a:spcBef>
              <a:defRPr sz="1200">
                <a:solidFill>
                  <a:schemeClr val="tx1"/>
                </a:solidFill>
                <a:latin typeface="Calibri" pitchFamily="34" charset="0"/>
              </a:defRPr>
            </a:lvl4pPr>
            <a:lvl5pPr marL="2055234" indent="-228358" eaLnBrk="0" hangingPunct="0">
              <a:spcBef>
                <a:spcPct val="30000"/>
              </a:spcBef>
              <a:defRPr sz="1200">
                <a:solidFill>
                  <a:schemeClr val="tx1"/>
                </a:solidFill>
                <a:latin typeface="Calibri" pitchFamily="34" charset="0"/>
              </a:defRPr>
            </a:lvl5pPr>
            <a:lvl6pPr marL="2499607" indent="-228358" eaLnBrk="0" fontAlgn="base" hangingPunct="0">
              <a:spcBef>
                <a:spcPct val="30000"/>
              </a:spcBef>
              <a:spcAft>
                <a:spcPct val="0"/>
              </a:spcAft>
              <a:defRPr sz="1200">
                <a:solidFill>
                  <a:schemeClr val="tx1"/>
                </a:solidFill>
                <a:latin typeface="Calibri" pitchFamily="34" charset="0"/>
              </a:defRPr>
            </a:lvl6pPr>
            <a:lvl7pPr marL="2943981" indent="-228358" eaLnBrk="0" fontAlgn="base" hangingPunct="0">
              <a:spcBef>
                <a:spcPct val="30000"/>
              </a:spcBef>
              <a:spcAft>
                <a:spcPct val="0"/>
              </a:spcAft>
              <a:defRPr sz="1200">
                <a:solidFill>
                  <a:schemeClr val="tx1"/>
                </a:solidFill>
                <a:latin typeface="Calibri" pitchFamily="34" charset="0"/>
              </a:defRPr>
            </a:lvl7pPr>
            <a:lvl8pPr marL="3388357" indent="-228358" eaLnBrk="0" fontAlgn="base" hangingPunct="0">
              <a:spcBef>
                <a:spcPct val="30000"/>
              </a:spcBef>
              <a:spcAft>
                <a:spcPct val="0"/>
              </a:spcAft>
              <a:defRPr sz="1200">
                <a:solidFill>
                  <a:schemeClr val="tx1"/>
                </a:solidFill>
                <a:latin typeface="Calibri" pitchFamily="34" charset="0"/>
              </a:defRPr>
            </a:lvl8pPr>
            <a:lvl9pPr marL="3832732" indent="-22835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BAD5003-BD99-48D9-ABB9-A6CCC30731E5}" type="slidenum">
              <a:rPr lang="en-US" altLang="en-US" smtClean="0">
                <a:solidFill>
                  <a:srgbClr val="000000"/>
                </a:solidFill>
                <a:latin typeface="Arial" pitchFamily="34" charset="0"/>
                <a:cs typeface="Arial" pitchFamily="34" charset="0"/>
              </a:rPr>
              <a:pPr eaLnBrk="1" hangingPunct="1">
                <a:spcBef>
                  <a:spcPct val="0"/>
                </a:spcBef>
              </a:pPr>
              <a:t>44</a:t>
            </a:fld>
            <a:endParaRPr lang="en-US" alt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62799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a:extLst>
              <a:ext uri="{FF2B5EF4-FFF2-40B4-BE49-F238E27FC236}">
                <a16:creationId xmlns:a16="http://schemas.microsoft.com/office/drawing/2014/main" id="{DBCC682A-FBC1-49D9-BD6A-8604C74B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a:extLst>
              <a:ext uri="{FF2B5EF4-FFF2-40B4-BE49-F238E27FC236}">
                <a16:creationId xmlns:a16="http://schemas.microsoft.com/office/drawing/2014/main" id="{467EBF4C-3EAA-4A85-83B1-1F1E1ED67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2612" name="Slide Number Placeholder 3">
            <a:extLst>
              <a:ext uri="{FF2B5EF4-FFF2-40B4-BE49-F238E27FC236}">
                <a16:creationId xmlns:a16="http://schemas.microsoft.com/office/drawing/2014/main" id="{9D635BE2-A581-4880-BF80-616505112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2A82B8-A838-4BD5-92AF-46FDD490D192}" type="slidenum">
              <a:rPr lang="en-US" altLang="en-US" smtClean="0">
                <a:latin typeface="Arial" panose="020B0604020202020204" pitchFamily="34" charset="0"/>
                <a:cs typeface="Arial" panose="020B0604020202020204" pitchFamily="34" charset="0"/>
              </a:rPr>
              <a:pPr fontAlgn="base">
                <a:spcBef>
                  <a:spcPct val="0"/>
                </a:spcBef>
                <a:spcAft>
                  <a:spcPct val="0"/>
                </a:spcAft>
              </a:pPr>
              <a:t>45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33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Slide Image Placeholder 1">
            <a:extLst>
              <a:ext uri="{FF2B5EF4-FFF2-40B4-BE49-F238E27FC236}">
                <a16:creationId xmlns:a16="http://schemas.microsoft.com/office/drawing/2014/main" id="{CBBFEE89-9D96-4709-ACD9-64235B90CC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1779" name="Notes Placeholder 2">
            <a:extLst>
              <a:ext uri="{FF2B5EF4-FFF2-40B4-BE49-F238E27FC236}">
                <a16:creationId xmlns:a16="http://schemas.microsoft.com/office/drawing/2014/main" id="{C0ACDE94-F154-4A3A-9133-C6E3D9E30C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1780" name="Slide Number Placeholder 3">
            <a:extLst>
              <a:ext uri="{FF2B5EF4-FFF2-40B4-BE49-F238E27FC236}">
                <a16:creationId xmlns:a16="http://schemas.microsoft.com/office/drawing/2014/main" id="{A8932108-4B8B-4884-B661-C1B86A47B0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72564B-46CD-4F95-9D89-96DF672D7F14}" type="slidenum">
              <a:rPr lang="en-US" altLang="en-US" smtClean="0">
                <a:latin typeface="Arial" panose="020B0604020202020204" pitchFamily="34" charset="0"/>
                <a:cs typeface="Arial" panose="020B0604020202020204" pitchFamily="34" charset="0"/>
              </a:rPr>
              <a:pPr fontAlgn="base">
                <a:spcBef>
                  <a:spcPct val="0"/>
                </a:spcBef>
                <a:spcAft>
                  <a:spcPct val="0"/>
                </a:spcAft>
              </a:pPr>
              <a:t>50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32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a:extLst>
              <a:ext uri="{FF2B5EF4-FFF2-40B4-BE49-F238E27FC236}">
                <a16:creationId xmlns:a16="http://schemas.microsoft.com/office/drawing/2014/main" id="{3C82EA8F-4B26-48B8-8E02-9009D66561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Notes Placeholder 2">
            <a:extLst>
              <a:ext uri="{FF2B5EF4-FFF2-40B4-BE49-F238E27FC236}">
                <a16:creationId xmlns:a16="http://schemas.microsoft.com/office/drawing/2014/main" id="{4AF254EE-FDB0-41A2-AAF6-0FE890F0F0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endParaRPr>
          </a:p>
        </p:txBody>
      </p:sp>
      <p:sp>
        <p:nvSpPr>
          <p:cNvPr id="513028" name="Slide Number Placeholder 3">
            <a:extLst>
              <a:ext uri="{FF2B5EF4-FFF2-40B4-BE49-F238E27FC236}">
                <a16:creationId xmlns:a16="http://schemas.microsoft.com/office/drawing/2014/main" id="{4EFA4B67-B703-470E-A1E4-81DB610BFB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1642CC5-3E9E-4912-A9BD-F6AB6883869A}"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54</a:t>
            </a:fld>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73319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8B98D4C1-2C55-4779-B52B-715977FD2E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56C86948-9F56-465E-B845-0AAFC23A02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5412" name="Slide Number Placeholder 3">
            <a:extLst>
              <a:ext uri="{FF2B5EF4-FFF2-40B4-BE49-F238E27FC236}">
                <a16:creationId xmlns:a16="http://schemas.microsoft.com/office/drawing/2014/main" id="{D9E71003-1055-4D90-AD49-682965DEB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63975" indent="-292830">
              <a:spcBef>
                <a:spcPct val="30000"/>
              </a:spcBef>
              <a:defRPr sz="1200">
                <a:solidFill>
                  <a:schemeClr val="tx1"/>
                </a:solidFill>
                <a:latin typeface="Calibri" panose="020F0502020204030204" pitchFamily="34" charset="0"/>
              </a:defRPr>
            </a:lvl2pPr>
            <a:lvl3pPr marL="1176226" indent="-233937">
              <a:spcBef>
                <a:spcPct val="30000"/>
              </a:spcBef>
              <a:defRPr sz="1200">
                <a:solidFill>
                  <a:schemeClr val="tx1"/>
                </a:solidFill>
                <a:latin typeface="Calibri" panose="020F0502020204030204" pitchFamily="34" charset="0"/>
              </a:defRPr>
            </a:lvl3pPr>
            <a:lvl4pPr marL="1647371" indent="-233937">
              <a:spcBef>
                <a:spcPct val="30000"/>
              </a:spcBef>
              <a:defRPr sz="1200">
                <a:solidFill>
                  <a:schemeClr val="tx1"/>
                </a:solidFill>
                <a:latin typeface="Calibri" panose="020F0502020204030204" pitchFamily="34" charset="0"/>
              </a:defRPr>
            </a:lvl4pPr>
            <a:lvl5pPr marL="2116879" indent="-233937">
              <a:spcBef>
                <a:spcPct val="30000"/>
              </a:spcBef>
              <a:defRPr sz="1200">
                <a:solidFill>
                  <a:schemeClr val="tx1"/>
                </a:solidFill>
                <a:latin typeface="Calibri" panose="020F0502020204030204" pitchFamily="34" charset="0"/>
              </a:defRPr>
            </a:lvl5pPr>
            <a:lvl6pPr marL="2588023" indent="-233937" eaLnBrk="0" fontAlgn="base" hangingPunct="0">
              <a:spcBef>
                <a:spcPct val="30000"/>
              </a:spcBef>
              <a:spcAft>
                <a:spcPct val="0"/>
              </a:spcAft>
              <a:defRPr sz="1200">
                <a:solidFill>
                  <a:schemeClr val="tx1"/>
                </a:solidFill>
                <a:latin typeface="Calibri" panose="020F0502020204030204" pitchFamily="34" charset="0"/>
              </a:defRPr>
            </a:lvl6pPr>
            <a:lvl7pPr marL="3059168" indent="-233937" eaLnBrk="0" fontAlgn="base" hangingPunct="0">
              <a:spcBef>
                <a:spcPct val="30000"/>
              </a:spcBef>
              <a:spcAft>
                <a:spcPct val="0"/>
              </a:spcAft>
              <a:defRPr sz="1200">
                <a:solidFill>
                  <a:schemeClr val="tx1"/>
                </a:solidFill>
                <a:latin typeface="Calibri" panose="020F0502020204030204" pitchFamily="34" charset="0"/>
              </a:defRPr>
            </a:lvl7pPr>
            <a:lvl8pPr marL="3530313" indent="-233937" eaLnBrk="0" fontAlgn="base" hangingPunct="0">
              <a:spcBef>
                <a:spcPct val="30000"/>
              </a:spcBef>
              <a:spcAft>
                <a:spcPct val="0"/>
              </a:spcAft>
              <a:defRPr sz="1200">
                <a:solidFill>
                  <a:schemeClr val="tx1"/>
                </a:solidFill>
                <a:latin typeface="Calibri" panose="020F0502020204030204" pitchFamily="34" charset="0"/>
              </a:defRPr>
            </a:lvl8pPr>
            <a:lvl9pPr marL="4001457" indent="-233937"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DA93FA5B-CBBC-4C7E-8197-DB946D281E2A}" type="slidenum">
              <a:rPr lang="en-US" altLang="en-US" smtClean="0">
                <a:latin typeface="Arial" panose="020B0604020202020204" pitchFamily="34" charset="0"/>
                <a:cs typeface="Arial" panose="020B0604020202020204" pitchFamily="34" charset="0"/>
              </a:rPr>
              <a:pPr fontAlgn="base">
                <a:spcBef>
                  <a:spcPct val="0"/>
                </a:spcBef>
                <a:spcAft>
                  <a:spcPct val="0"/>
                </a:spcAft>
              </a:pPr>
              <a:t>55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40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30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77247" indent="-298941">
              <a:defRPr>
                <a:solidFill>
                  <a:schemeClr val="tx1"/>
                </a:solidFill>
                <a:latin typeface="Arial" pitchFamily="34" charset="0"/>
              </a:defRPr>
            </a:lvl2pPr>
            <a:lvl3pPr marL="1195765" indent="-239153">
              <a:defRPr>
                <a:solidFill>
                  <a:schemeClr val="tx1"/>
                </a:solidFill>
                <a:latin typeface="Arial" pitchFamily="34" charset="0"/>
              </a:defRPr>
            </a:lvl3pPr>
            <a:lvl4pPr marL="1674071" indent="-239153">
              <a:defRPr>
                <a:solidFill>
                  <a:schemeClr val="tx1"/>
                </a:solidFill>
                <a:latin typeface="Arial" pitchFamily="34" charset="0"/>
              </a:defRPr>
            </a:lvl4pPr>
            <a:lvl5pPr marL="2152376" indent="-239153">
              <a:defRPr>
                <a:solidFill>
                  <a:schemeClr val="tx1"/>
                </a:solidFill>
                <a:latin typeface="Arial" pitchFamily="34" charset="0"/>
              </a:defRPr>
            </a:lvl5pPr>
            <a:lvl6pPr marL="2630683" indent="-239153" fontAlgn="base">
              <a:spcBef>
                <a:spcPct val="0"/>
              </a:spcBef>
              <a:spcAft>
                <a:spcPct val="0"/>
              </a:spcAft>
              <a:defRPr>
                <a:solidFill>
                  <a:schemeClr val="tx1"/>
                </a:solidFill>
                <a:latin typeface="Arial" pitchFamily="34" charset="0"/>
              </a:defRPr>
            </a:lvl6pPr>
            <a:lvl7pPr marL="3108989" indent="-239153" fontAlgn="base">
              <a:spcBef>
                <a:spcPct val="0"/>
              </a:spcBef>
              <a:spcAft>
                <a:spcPct val="0"/>
              </a:spcAft>
              <a:defRPr>
                <a:solidFill>
                  <a:schemeClr val="tx1"/>
                </a:solidFill>
                <a:latin typeface="Arial" pitchFamily="34" charset="0"/>
              </a:defRPr>
            </a:lvl7pPr>
            <a:lvl8pPr marL="3587295" indent="-239153" fontAlgn="base">
              <a:spcBef>
                <a:spcPct val="0"/>
              </a:spcBef>
              <a:spcAft>
                <a:spcPct val="0"/>
              </a:spcAft>
              <a:defRPr>
                <a:solidFill>
                  <a:schemeClr val="tx1"/>
                </a:solidFill>
                <a:latin typeface="Arial" pitchFamily="34" charset="0"/>
              </a:defRPr>
            </a:lvl8pPr>
            <a:lvl9pPr marL="4065601" indent="-239153"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948430BB-9837-47D5-AAC6-0E387E8E7433}" type="slidenum">
              <a:rPr lang="en-US">
                <a:cs typeface="Arial" pitchFamily="34" charset="0"/>
              </a:rPr>
              <a:pPr fontAlgn="base">
                <a:spcBef>
                  <a:spcPct val="0"/>
                </a:spcBef>
                <a:spcAft>
                  <a:spcPct val="0"/>
                </a:spcAft>
              </a:pPr>
              <a:t>5</a:t>
            </a:fld>
            <a:endParaRPr lang="en-US" dirty="0">
              <a:cs typeface="Arial" pitchFamily="34" charset="0"/>
            </a:endParaRPr>
          </a:p>
        </p:txBody>
      </p:sp>
    </p:spTree>
    <p:extLst>
      <p:ext uri="{BB962C8B-B14F-4D97-AF65-F5344CB8AC3E}">
        <p14:creationId xmlns:p14="http://schemas.microsoft.com/office/powerpoint/2010/main" val="2637730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a:extLst>
              <a:ext uri="{FF2B5EF4-FFF2-40B4-BE49-F238E27FC236}">
                <a16:creationId xmlns:a16="http://schemas.microsoft.com/office/drawing/2014/main" id="{BAFA1BA4-35F3-43AC-A10D-84D6D6A185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a:extLst>
              <a:ext uri="{FF2B5EF4-FFF2-40B4-BE49-F238E27FC236}">
                <a16:creationId xmlns:a16="http://schemas.microsoft.com/office/drawing/2014/main" id="{16CFD859-FB0B-4726-8A7D-0A8B5F6B2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4356" name="Slide Number Placeholder 3">
            <a:extLst>
              <a:ext uri="{FF2B5EF4-FFF2-40B4-BE49-F238E27FC236}">
                <a16:creationId xmlns:a16="http://schemas.microsoft.com/office/drawing/2014/main" id="{BCABECA2-42BC-4E60-B39F-BD9BCCA615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DB2D4E-48C6-444B-8774-16D1BD146DE2}" type="slidenum">
              <a:rPr lang="en-US" altLang="en-US" smtClean="0">
                <a:latin typeface="Arial" panose="020B0604020202020204" pitchFamily="34" charset="0"/>
                <a:cs typeface="Arial" panose="020B0604020202020204" pitchFamily="34" charset="0"/>
              </a:rPr>
              <a:pPr fontAlgn="base">
                <a:spcBef>
                  <a:spcPct val="0"/>
                </a:spcBef>
                <a:spcAft>
                  <a:spcPct val="0"/>
                </a:spcAft>
              </a:pPr>
              <a:t>56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672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a:extLst>
              <a:ext uri="{FF2B5EF4-FFF2-40B4-BE49-F238E27FC236}">
                <a16:creationId xmlns:a16="http://schemas.microsoft.com/office/drawing/2014/main" id="{33E50EE7-FF3D-4962-9821-987A989545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Notes Placeholder 2">
            <a:extLst>
              <a:ext uri="{FF2B5EF4-FFF2-40B4-BE49-F238E27FC236}">
                <a16:creationId xmlns:a16="http://schemas.microsoft.com/office/drawing/2014/main" id="{BACDD5A0-57D6-48AF-AAF7-0326FC30D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3700" name="Slide Number Placeholder 3">
            <a:extLst>
              <a:ext uri="{FF2B5EF4-FFF2-40B4-BE49-F238E27FC236}">
                <a16:creationId xmlns:a16="http://schemas.microsoft.com/office/drawing/2014/main" id="{A9366007-61A5-4028-AEAA-03CC06A44F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7062" indent="-297737">
              <a:defRPr>
                <a:solidFill>
                  <a:schemeClr val="tx1"/>
                </a:solidFill>
                <a:latin typeface="Calibri" panose="020F0502020204030204" pitchFamily="34" charset="0"/>
              </a:defRPr>
            </a:lvl2pPr>
            <a:lvl3pPr marL="1194221" indent="-238844">
              <a:defRPr>
                <a:solidFill>
                  <a:schemeClr val="tx1"/>
                </a:solidFill>
                <a:latin typeface="Calibri" panose="020F0502020204030204" pitchFamily="34" charset="0"/>
              </a:defRPr>
            </a:lvl3pPr>
            <a:lvl4pPr marL="1673545" indent="-238844">
              <a:defRPr>
                <a:solidFill>
                  <a:schemeClr val="tx1"/>
                </a:solidFill>
                <a:latin typeface="Calibri" panose="020F0502020204030204" pitchFamily="34" charset="0"/>
              </a:defRPr>
            </a:lvl4pPr>
            <a:lvl5pPr marL="2151234" indent="-238844">
              <a:defRPr>
                <a:solidFill>
                  <a:schemeClr val="tx1"/>
                </a:solidFill>
                <a:latin typeface="Calibri" panose="020F0502020204030204" pitchFamily="34" charset="0"/>
              </a:defRPr>
            </a:lvl5pPr>
            <a:lvl6pPr marL="2622378" indent="-238844" eaLnBrk="0" fontAlgn="base" hangingPunct="0">
              <a:spcBef>
                <a:spcPct val="0"/>
              </a:spcBef>
              <a:spcAft>
                <a:spcPct val="0"/>
              </a:spcAft>
              <a:defRPr>
                <a:solidFill>
                  <a:schemeClr val="tx1"/>
                </a:solidFill>
                <a:latin typeface="Calibri" panose="020F0502020204030204" pitchFamily="34" charset="0"/>
              </a:defRPr>
            </a:lvl6pPr>
            <a:lvl7pPr marL="3093523" indent="-238844" eaLnBrk="0" fontAlgn="base" hangingPunct="0">
              <a:spcBef>
                <a:spcPct val="0"/>
              </a:spcBef>
              <a:spcAft>
                <a:spcPct val="0"/>
              </a:spcAft>
              <a:defRPr>
                <a:solidFill>
                  <a:schemeClr val="tx1"/>
                </a:solidFill>
                <a:latin typeface="Calibri" panose="020F0502020204030204" pitchFamily="34" charset="0"/>
              </a:defRPr>
            </a:lvl7pPr>
            <a:lvl8pPr marL="3564667" indent="-238844" eaLnBrk="0" fontAlgn="base" hangingPunct="0">
              <a:spcBef>
                <a:spcPct val="0"/>
              </a:spcBef>
              <a:spcAft>
                <a:spcPct val="0"/>
              </a:spcAft>
              <a:defRPr>
                <a:solidFill>
                  <a:schemeClr val="tx1"/>
                </a:solidFill>
                <a:latin typeface="Calibri" panose="020F0502020204030204" pitchFamily="34" charset="0"/>
              </a:defRPr>
            </a:lvl8pPr>
            <a:lvl9pPr marL="4035812" indent="-238844"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84BD67-DC8E-4E67-87EA-06FAF54C6ED8}" type="slidenum">
              <a:rPr lang="en-US" altLang="en-US" smtClean="0">
                <a:latin typeface="Arial" panose="020B0604020202020204" pitchFamily="34" charset="0"/>
                <a:cs typeface="Arial" panose="020B0604020202020204" pitchFamily="34" charset="0"/>
              </a:rPr>
              <a:pPr fontAlgn="base">
                <a:spcBef>
                  <a:spcPct val="0"/>
                </a:spcBef>
                <a:spcAft>
                  <a:spcPct val="0"/>
                </a:spcAft>
              </a:pPr>
              <a:t>59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083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a:extLst>
              <a:ext uri="{FF2B5EF4-FFF2-40B4-BE49-F238E27FC236}">
                <a16:creationId xmlns:a16="http://schemas.microsoft.com/office/drawing/2014/main" id="{DBCC682A-FBC1-49D9-BD6A-8604C74B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a:extLst>
              <a:ext uri="{FF2B5EF4-FFF2-40B4-BE49-F238E27FC236}">
                <a16:creationId xmlns:a16="http://schemas.microsoft.com/office/drawing/2014/main" id="{467EBF4C-3EAA-4A85-83B1-1F1E1ED67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2612" name="Slide Number Placeholder 3">
            <a:extLst>
              <a:ext uri="{FF2B5EF4-FFF2-40B4-BE49-F238E27FC236}">
                <a16:creationId xmlns:a16="http://schemas.microsoft.com/office/drawing/2014/main" id="{9D635BE2-A581-4880-BF80-616505112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2A82B8-A838-4BD5-92AF-46FDD490D192}" type="slidenum">
              <a:rPr lang="en-US" altLang="en-US" smtClean="0">
                <a:latin typeface="Arial" panose="020B0604020202020204" pitchFamily="34" charset="0"/>
                <a:cs typeface="Arial" panose="020B0604020202020204" pitchFamily="34" charset="0"/>
              </a:rPr>
              <a:pPr fontAlgn="base">
                <a:spcBef>
                  <a:spcPct val="0"/>
                </a:spcBef>
                <a:spcAft>
                  <a:spcPct val="0"/>
                </a:spcAft>
              </a:pPr>
              <a:t>60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811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a:extLst>
              <a:ext uri="{FF2B5EF4-FFF2-40B4-BE49-F238E27FC236}">
                <a16:creationId xmlns:a16="http://schemas.microsoft.com/office/drawing/2014/main" id="{062D5307-EF32-4C1A-8905-6CA8781C9D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a:extLst>
              <a:ext uri="{FF2B5EF4-FFF2-40B4-BE49-F238E27FC236}">
                <a16:creationId xmlns:a16="http://schemas.microsoft.com/office/drawing/2014/main" id="{C6236244-4623-45AD-B00D-5B4155A82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0692" name="Slide Number Placeholder 3">
            <a:extLst>
              <a:ext uri="{FF2B5EF4-FFF2-40B4-BE49-F238E27FC236}">
                <a16:creationId xmlns:a16="http://schemas.microsoft.com/office/drawing/2014/main" id="{1D55CE37-E541-4F6C-8093-CEDAB78D0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65610" indent="-294465">
              <a:spcBef>
                <a:spcPct val="30000"/>
              </a:spcBef>
              <a:defRPr sz="1200">
                <a:solidFill>
                  <a:schemeClr val="tx1"/>
                </a:solidFill>
                <a:latin typeface="Calibri" panose="020F0502020204030204" pitchFamily="34" charset="0"/>
              </a:defRPr>
            </a:lvl2pPr>
            <a:lvl3pPr marL="1177862" indent="-235572">
              <a:spcBef>
                <a:spcPct val="30000"/>
              </a:spcBef>
              <a:defRPr sz="1200">
                <a:solidFill>
                  <a:schemeClr val="tx1"/>
                </a:solidFill>
                <a:latin typeface="Calibri" panose="020F0502020204030204" pitchFamily="34" charset="0"/>
              </a:defRPr>
            </a:lvl3pPr>
            <a:lvl4pPr marL="1649006" indent="-235572">
              <a:spcBef>
                <a:spcPct val="30000"/>
              </a:spcBef>
              <a:defRPr sz="1200">
                <a:solidFill>
                  <a:schemeClr val="tx1"/>
                </a:solidFill>
                <a:latin typeface="Calibri" panose="020F0502020204030204" pitchFamily="34" charset="0"/>
              </a:defRPr>
            </a:lvl4pPr>
            <a:lvl5pPr marL="2120151" indent="-235572">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A599A2AA-49E3-4407-B0D6-E33031B229AD}" type="slidenum">
              <a:rPr lang="en-US" altLang="en-US" smtClean="0">
                <a:latin typeface="Arial" panose="020B0604020202020204" pitchFamily="34" charset="0"/>
                <a:cs typeface="Arial" panose="020B0604020202020204" pitchFamily="34" charset="0"/>
              </a:rPr>
              <a:pPr fontAlgn="base">
                <a:spcBef>
                  <a:spcPct val="0"/>
                </a:spcBef>
                <a:spcAft>
                  <a:spcPct val="0"/>
                </a:spcAft>
              </a:pPr>
              <a:t>61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77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759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4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86877" indent="-302645" eaLnBrk="0" hangingPunct="0">
              <a:spcBef>
                <a:spcPct val="30000"/>
              </a:spcBef>
              <a:defRPr sz="1200">
                <a:solidFill>
                  <a:schemeClr val="tx1"/>
                </a:solidFill>
                <a:latin typeface="Calibri" panose="020F0502020204030204" pitchFamily="34" charset="0"/>
              </a:defRPr>
            </a:lvl2pPr>
            <a:lvl3pPr marL="1210580" indent="-242116" eaLnBrk="0" hangingPunct="0">
              <a:spcBef>
                <a:spcPct val="30000"/>
              </a:spcBef>
              <a:defRPr sz="1200">
                <a:solidFill>
                  <a:schemeClr val="tx1"/>
                </a:solidFill>
                <a:latin typeface="Calibri" panose="020F0502020204030204" pitchFamily="34" charset="0"/>
              </a:defRPr>
            </a:lvl3pPr>
            <a:lvl4pPr marL="1694812" indent="-242116" eaLnBrk="0" hangingPunct="0">
              <a:spcBef>
                <a:spcPct val="30000"/>
              </a:spcBef>
              <a:defRPr sz="1200">
                <a:solidFill>
                  <a:schemeClr val="tx1"/>
                </a:solidFill>
                <a:latin typeface="Calibri" panose="020F0502020204030204" pitchFamily="34" charset="0"/>
              </a:defRPr>
            </a:lvl4pPr>
            <a:lvl5pPr marL="2179044" indent="-242116" eaLnBrk="0" hangingPunct="0">
              <a:spcBef>
                <a:spcPct val="30000"/>
              </a:spcBef>
              <a:defRPr sz="1200">
                <a:solidFill>
                  <a:schemeClr val="tx1"/>
                </a:solidFill>
                <a:latin typeface="Calibri" panose="020F0502020204030204" pitchFamily="34" charset="0"/>
              </a:defRPr>
            </a:lvl5pPr>
            <a:lvl6pPr marL="2650188" indent="-242116" eaLnBrk="0" fontAlgn="base" hangingPunct="0">
              <a:spcBef>
                <a:spcPct val="30000"/>
              </a:spcBef>
              <a:spcAft>
                <a:spcPct val="0"/>
              </a:spcAft>
              <a:defRPr sz="1200">
                <a:solidFill>
                  <a:schemeClr val="tx1"/>
                </a:solidFill>
                <a:latin typeface="Calibri" panose="020F0502020204030204" pitchFamily="34" charset="0"/>
              </a:defRPr>
            </a:lvl6pPr>
            <a:lvl7pPr marL="3121333" indent="-242116" eaLnBrk="0" fontAlgn="base" hangingPunct="0">
              <a:spcBef>
                <a:spcPct val="30000"/>
              </a:spcBef>
              <a:spcAft>
                <a:spcPct val="0"/>
              </a:spcAft>
              <a:defRPr sz="1200">
                <a:solidFill>
                  <a:schemeClr val="tx1"/>
                </a:solidFill>
                <a:latin typeface="Calibri" panose="020F0502020204030204" pitchFamily="34" charset="0"/>
              </a:defRPr>
            </a:lvl7pPr>
            <a:lvl8pPr marL="3592478" indent="-242116" eaLnBrk="0" fontAlgn="base" hangingPunct="0">
              <a:spcBef>
                <a:spcPct val="30000"/>
              </a:spcBef>
              <a:spcAft>
                <a:spcPct val="0"/>
              </a:spcAft>
              <a:defRPr sz="1200">
                <a:solidFill>
                  <a:schemeClr val="tx1"/>
                </a:solidFill>
                <a:latin typeface="Calibri" panose="020F0502020204030204" pitchFamily="34" charset="0"/>
              </a:defRPr>
            </a:lvl8pPr>
            <a:lvl9pPr marL="4063622" indent="-242116"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1D4BF0D-FBA3-4274-9F82-3D6A30C9D5AE}" type="slidenum">
              <a:rPr lang="en-US" altLang="en-US">
                <a:latin typeface="Arial" panose="020B0604020202020204" pitchFamily="34" charset="0"/>
                <a:cs typeface="Arial" panose="020B0604020202020204" pitchFamily="34" charset="0"/>
              </a:rPr>
              <a:pPr eaLnBrk="1" hangingPunct="1">
                <a:spcBef>
                  <a:spcPct val="0"/>
                </a:spcBef>
              </a:pPr>
              <a:t>64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176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Image Placeholder 1"/>
          <p:cNvSpPr>
            <a:spLocks noGrp="1" noRot="1" noChangeAspect="1" noTextEdit="1"/>
          </p:cNvSpPr>
          <p:nvPr>
            <p:ph type="sldImg"/>
          </p:nvPr>
        </p:nvSpPr>
        <p:spPr>
          <a:ln/>
        </p:spPr>
      </p:sp>
      <p:sp>
        <p:nvSpPr>
          <p:cNvPr id="65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5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pitchFamily="34" charset="0"/>
                <a:cs typeface="Arial" pitchFamily="34" charset="0"/>
              </a:defRPr>
            </a:lvl1pPr>
            <a:lvl2pPr marL="765610" indent="-294465" eaLnBrk="0" hangingPunct="0">
              <a:defRPr sz="2900">
                <a:solidFill>
                  <a:schemeClr val="tx1"/>
                </a:solidFill>
                <a:latin typeface="Arial" pitchFamily="34" charset="0"/>
                <a:cs typeface="Arial" pitchFamily="34" charset="0"/>
              </a:defRPr>
            </a:lvl2pPr>
            <a:lvl3pPr marL="1177862" indent="-235572" eaLnBrk="0" hangingPunct="0">
              <a:defRPr sz="2900">
                <a:solidFill>
                  <a:schemeClr val="tx1"/>
                </a:solidFill>
                <a:latin typeface="Arial" pitchFamily="34" charset="0"/>
                <a:cs typeface="Arial" pitchFamily="34" charset="0"/>
              </a:defRPr>
            </a:lvl3pPr>
            <a:lvl4pPr marL="1649006" indent="-235572" eaLnBrk="0" hangingPunct="0">
              <a:defRPr sz="2900">
                <a:solidFill>
                  <a:schemeClr val="tx1"/>
                </a:solidFill>
                <a:latin typeface="Arial" pitchFamily="34" charset="0"/>
                <a:cs typeface="Arial" pitchFamily="34" charset="0"/>
              </a:defRPr>
            </a:lvl4pPr>
            <a:lvl5pPr marL="2120151" indent="-235572" eaLnBrk="0" hangingPunct="0">
              <a:defRPr sz="2900">
                <a:solidFill>
                  <a:schemeClr val="tx1"/>
                </a:solidFill>
                <a:latin typeface="Arial" pitchFamily="34" charset="0"/>
                <a:cs typeface="Arial" pitchFamily="34" charset="0"/>
              </a:defRPr>
            </a:lvl5pPr>
            <a:lvl6pPr marL="2591295" indent="-235572" eaLnBrk="0" fontAlgn="base" hangingPunct="0">
              <a:spcBef>
                <a:spcPct val="0"/>
              </a:spcBef>
              <a:spcAft>
                <a:spcPct val="0"/>
              </a:spcAft>
              <a:defRPr sz="2900">
                <a:solidFill>
                  <a:schemeClr val="tx1"/>
                </a:solidFill>
                <a:latin typeface="Arial" pitchFamily="34" charset="0"/>
                <a:cs typeface="Arial" pitchFamily="34" charset="0"/>
              </a:defRPr>
            </a:lvl6pPr>
            <a:lvl7pPr marL="3062440" indent="-235572" eaLnBrk="0" fontAlgn="base" hangingPunct="0">
              <a:spcBef>
                <a:spcPct val="0"/>
              </a:spcBef>
              <a:spcAft>
                <a:spcPct val="0"/>
              </a:spcAft>
              <a:defRPr sz="2900">
                <a:solidFill>
                  <a:schemeClr val="tx1"/>
                </a:solidFill>
                <a:latin typeface="Arial" pitchFamily="34" charset="0"/>
                <a:cs typeface="Arial" pitchFamily="34" charset="0"/>
              </a:defRPr>
            </a:lvl7pPr>
            <a:lvl8pPr marL="3533585" indent="-235572" eaLnBrk="0" fontAlgn="base" hangingPunct="0">
              <a:spcBef>
                <a:spcPct val="0"/>
              </a:spcBef>
              <a:spcAft>
                <a:spcPct val="0"/>
              </a:spcAft>
              <a:defRPr sz="2900">
                <a:solidFill>
                  <a:schemeClr val="tx1"/>
                </a:solidFill>
                <a:latin typeface="Arial" pitchFamily="34" charset="0"/>
                <a:cs typeface="Arial" pitchFamily="34" charset="0"/>
              </a:defRPr>
            </a:lvl8pPr>
            <a:lvl9pPr marL="4004729" indent="-235572" eaLnBrk="0" fontAlgn="base" hangingPunct="0">
              <a:spcBef>
                <a:spcPct val="0"/>
              </a:spcBef>
              <a:spcAft>
                <a:spcPct val="0"/>
              </a:spcAft>
              <a:defRPr sz="2900">
                <a:solidFill>
                  <a:schemeClr val="tx1"/>
                </a:solidFill>
                <a:latin typeface="Arial" pitchFamily="34" charset="0"/>
                <a:cs typeface="Arial" pitchFamily="34" charset="0"/>
              </a:defRPr>
            </a:lvl9pPr>
          </a:lstStyle>
          <a:p>
            <a:pPr eaLnBrk="1" hangingPunct="1"/>
            <a:fld id="{DE132178-312F-49B4-9348-94010C1D4FBB}" type="slidenum">
              <a:rPr lang="en-US" sz="1200"/>
              <a:pPr eaLnBrk="1" hangingPunct="1"/>
              <a:t>65</a:t>
            </a:fld>
            <a:endParaRPr lang="en-US" sz="1200"/>
          </a:p>
        </p:txBody>
      </p:sp>
    </p:spTree>
    <p:extLst>
      <p:ext uri="{BB962C8B-B14F-4D97-AF65-F5344CB8AC3E}">
        <p14:creationId xmlns:p14="http://schemas.microsoft.com/office/powerpoint/2010/main" val="1229914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0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63588" indent="-293688" eaLnBrk="0" hangingPunct="0">
              <a:defRPr sz="2400">
                <a:solidFill>
                  <a:schemeClr val="tx1"/>
                </a:solidFill>
                <a:latin typeface="Times New Roman" panose="02020603050405020304" pitchFamily="18" charset="0"/>
              </a:defRPr>
            </a:lvl2pPr>
            <a:lvl3pPr marL="1174750" indent="-234950" eaLnBrk="0" hangingPunct="0">
              <a:defRPr sz="2400">
                <a:solidFill>
                  <a:schemeClr val="tx1"/>
                </a:solidFill>
                <a:latin typeface="Times New Roman" panose="02020603050405020304" pitchFamily="18" charset="0"/>
              </a:defRPr>
            </a:lvl3pPr>
            <a:lvl4pPr marL="1644650" indent="-234950" eaLnBrk="0" hangingPunct="0">
              <a:defRPr sz="2400">
                <a:solidFill>
                  <a:schemeClr val="tx1"/>
                </a:solidFill>
                <a:latin typeface="Times New Roman" panose="02020603050405020304" pitchFamily="18" charset="0"/>
              </a:defRPr>
            </a:lvl4pPr>
            <a:lvl5pPr marL="2114550" indent="-234950" eaLnBrk="0" hangingPunct="0">
              <a:defRPr sz="2400">
                <a:solidFill>
                  <a:schemeClr val="tx1"/>
                </a:solidFill>
                <a:latin typeface="Times New Roman" panose="02020603050405020304" pitchFamily="18" charset="0"/>
              </a:defRPr>
            </a:lvl5pPr>
            <a:lvl6pPr marL="2571750" indent="-234950" eaLnBrk="0" fontAlgn="base" hangingPunct="0">
              <a:spcBef>
                <a:spcPct val="0"/>
              </a:spcBef>
              <a:spcAft>
                <a:spcPct val="0"/>
              </a:spcAft>
              <a:defRPr sz="2400">
                <a:solidFill>
                  <a:schemeClr val="tx1"/>
                </a:solidFill>
                <a:latin typeface="Times New Roman" panose="02020603050405020304" pitchFamily="18" charset="0"/>
              </a:defRPr>
            </a:lvl6pPr>
            <a:lvl7pPr marL="3028950" indent="-234950" eaLnBrk="0" fontAlgn="base" hangingPunct="0">
              <a:spcBef>
                <a:spcPct val="0"/>
              </a:spcBef>
              <a:spcAft>
                <a:spcPct val="0"/>
              </a:spcAft>
              <a:defRPr sz="2400">
                <a:solidFill>
                  <a:schemeClr val="tx1"/>
                </a:solidFill>
                <a:latin typeface="Times New Roman" panose="02020603050405020304" pitchFamily="18" charset="0"/>
              </a:defRPr>
            </a:lvl7pPr>
            <a:lvl8pPr marL="3486150" indent="-234950" eaLnBrk="0" fontAlgn="base" hangingPunct="0">
              <a:spcBef>
                <a:spcPct val="0"/>
              </a:spcBef>
              <a:spcAft>
                <a:spcPct val="0"/>
              </a:spcAft>
              <a:defRPr sz="2400">
                <a:solidFill>
                  <a:schemeClr val="tx1"/>
                </a:solidFill>
                <a:latin typeface="Times New Roman" panose="02020603050405020304" pitchFamily="18" charset="0"/>
              </a:defRPr>
            </a:lvl8pPr>
            <a:lvl9pPr marL="3943350" indent="-2349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CCAD3E-DC68-4B39-9C00-B749B53AF53B}" type="slidenum">
              <a:rPr lang="en-US" altLang="en-US" sz="1200">
                <a:solidFill>
                  <a:srgbClr val="000000"/>
                </a:solidFill>
                <a:latin typeface="Arial" panose="020B0604020202020204" pitchFamily="34" charset="0"/>
              </a:rPr>
              <a:pPr eaLnBrk="1" hangingPunct="1"/>
              <a:t>66</a:t>
            </a:fld>
            <a:endParaRPr lang="en-US"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62811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3681D004-8EE7-4F9C-BA70-9EF7AADEDD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Notes Placeholder 2">
            <a:extLst>
              <a:ext uri="{FF2B5EF4-FFF2-40B4-BE49-F238E27FC236}">
                <a16:creationId xmlns:a16="http://schemas.microsoft.com/office/drawing/2014/main" id="{A733E263-10BD-45BD-A036-083E67313E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24" name="Slide Number Placeholder 3">
            <a:extLst>
              <a:ext uri="{FF2B5EF4-FFF2-40B4-BE49-F238E27FC236}">
                <a16:creationId xmlns:a16="http://schemas.microsoft.com/office/drawing/2014/main" id="{6625E7ED-17DD-441F-A886-6035769ED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5175" indent="-293688">
              <a:defRPr>
                <a:solidFill>
                  <a:schemeClr val="tx1"/>
                </a:solidFill>
                <a:latin typeface="Calibri" panose="020F0502020204030204" pitchFamily="34" charset="0"/>
              </a:defRPr>
            </a:lvl2pPr>
            <a:lvl3pPr marL="1176338" indent="-234950">
              <a:defRPr>
                <a:solidFill>
                  <a:schemeClr val="tx1"/>
                </a:solidFill>
                <a:latin typeface="Calibri" panose="020F0502020204030204" pitchFamily="34" charset="0"/>
              </a:defRPr>
            </a:lvl3pPr>
            <a:lvl4pPr marL="1647825" indent="-234950">
              <a:defRPr>
                <a:solidFill>
                  <a:schemeClr val="tx1"/>
                </a:solidFill>
                <a:latin typeface="Calibri" panose="020F0502020204030204" pitchFamily="34" charset="0"/>
              </a:defRPr>
            </a:lvl4pPr>
            <a:lvl5pPr marL="2119313" indent="-234950">
              <a:defRPr>
                <a:solidFill>
                  <a:schemeClr val="tx1"/>
                </a:solidFill>
                <a:latin typeface="Calibri" panose="020F0502020204030204" pitchFamily="34" charset="0"/>
              </a:defRPr>
            </a:lvl5pPr>
            <a:lvl6pPr marL="2576513" indent="-234950" eaLnBrk="0" fontAlgn="base" hangingPunct="0">
              <a:spcBef>
                <a:spcPct val="0"/>
              </a:spcBef>
              <a:spcAft>
                <a:spcPct val="0"/>
              </a:spcAft>
              <a:defRPr>
                <a:solidFill>
                  <a:schemeClr val="tx1"/>
                </a:solidFill>
                <a:latin typeface="Calibri" panose="020F0502020204030204" pitchFamily="34" charset="0"/>
              </a:defRPr>
            </a:lvl6pPr>
            <a:lvl7pPr marL="3033713" indent="-234950" eaLnBrk="0" fontAlgn="base" hangingPunct="0">
              <a:spcBef>
                <a:spcPct val="0"/>
              </a:spcBef>
              <a:spcAft>
                <a:spcPct val="0"/>
              </a:spcAft>
              <a:defRPr>
                <a:solidFill>
                  <a:schemeClr val="tx1"/>
                </a:solidFill>
                <a:latin typeface="Calibri" panose="020F0502020204030204" pitchFamily="34" charset="0"/>
              </a:defRPr>
            </a:lvl7pPr>
            <a:lvl8pPr marL="3490913" indent="-234950" eaLnBrk="0" fontAlgn="base" hangingPunct="0">
              <a:spcBef>
                <a:spcPct val="0"/>
              </a:spcBef>
              <a:spcAft>
                <a:spcPct val="0"/>
              </a:spcAft>
              <a:defRPr>
                <a:solidFill>
                  <a:schemeClr val="tx1"/>
                </a:solidFill>
                <a:latin typeface="Calibri" panose="020F0502020204030204" pitchFamily="34" charset="0"/>
              </a:defRPr>
            </a:lvl8pPr>
            <a:lvl9pPr marL="3948113" indent="-2349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2D3896-4F1B-4C51-82D6-B500FD87F1D7}" type="slidenum">
              <a:rPr lang="en-US" altLang="en-US" smtClean="0">
                <a:latin typeface="Arial" panose="020B0604020202020204" pitchFamily="34" charset="0"/>
                <a:cs typeface="Arial" panose="020B0604020202020204" pitchFamily="34" charset="0"/>
              </a:rPr>
              <a:pPr fontAlgn="base">
                <a:spcBef>
                  <a:spcPct val="0"/>
                </a:spcBef>
                <a:spcAft>
                  <a:spcPct val="0"/>
                </a:spcAft>
              </a:pPr>
              <a:t>67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93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Slide Image Placeholder 1">
            <a:extLst>
              <a:ext uri="{FF2B5EF4-FFF2-40B4-BE49-F238E27FC236}">
                <a16:creationId xmlns:a16="http://schemas.microsoft.com/office/drawing/2014/main" id="{6A912CA0-7901-4B75-A3E4-4D6C05AC2D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23" name="Notes Placeholder 2">
            <a:extLst>
              <a:ext uri="{FF2B5EF4-FFF2-40B4-BE49-F238E27FC236}">
                <a16:creationId xmlns:a16="http://schemas.microsoft.com/office/drawing/2014/main" id="{C31E072D-FCC3-4533-9206-A65A04868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49924" name="Slide Number Placeholder 3">
            <a:extLst>
              <a:ext uri="{FF2B5EF4-FFF2-40B4-BE49-F238E27FC236}">
                <a16:creationId xmlns:a16="http://schemas.microsoft.com/office/drawing/2014/main" id="{3C66E71B-62E6-4B73-9F15-326F43CF22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49B3B98-FAA7-4611-9A93-3704C9C721AC}" type="slidenum">
              <a:rPr lang="en-US" altLang="en-US" smtClean="0">
                <a:latin typeface="Arial" panose="020B0604020202020204" pitchFamily="34" charset="0"/>
                <a:cs typeface="Arial" panose="020B0604020202020204" pitchFamily="34" charset="0"/>
              </a:rPr>
              <a:pPr fontAlgn="base">
                <a:spcBef>
                  <a:spcPct val="0"/>
                </a:spcBef>
                <a:spcAft>
                  <a:spcPct val="0"/>
                </a:spcAft>
              </a:pPr>
              <a:t>69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50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a:extLst>
              <a:ext uri="{FF2B5EF4-FFF2-40B4-BE49-F238E27FC236}">
                <a16:creationId xmlns:a16="http://schemas.microsoft.com/office/drawing/2014/main" id="{DBCC682A-FBC1-49D9-BD6A-8604C74B4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a:extLst>
              <a:ext uri="{FF2B5EF4-FFF2-40B4-BE49-F238E27FC236}">
                <a16:creationId xmlns:a16="http://schemas.microsoft.com/office/drawing/2014/main" id="{467EBF4C-3EAA-4A85-83B1-1F1E1ED67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52612" name="Slide Number Placeholder 3">
            <a:extLst>
              <a:ext uri="{FF2B5EF4-FFF2-40B4-BE49-F238E27FC236}">
                <a16:creationId xmlns:a16="http://schemas.microsoft.com/office/drawing/2014/main" id="{9D635BE2-A581-4880-BF80-616505112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3975" indent="-292830">
              <a:defRPr>
                <a:solidFill>
                  <a:schemeClr val="tx1"/>
                </a:solidFill>
                <a:latin typeface="Calibri" panose="020F0502020204030204" pitchFamily="34" charset="0"/>
              </a:defRPr>
            </a:lvl2pPr>
            <a:lvl3pPr marL="1176226" indent="-233937">
              <a:defRPr>
                <a:solidFill>
                  <a:schemeClr val="tx1"/>
                </a:solidFill>
                <a:latin typeface="Calibri" panose="020F0502020204030204" pitchFamily="34" charset="0"/>
              </a:defRPr>
            </a:lvl3pPr>
            <a:lvl4pPr marL="1647371" indent="-233937">
              <a:defRPr>
                <a:solidFill>
                  <a:schemeClr val="tx1"/>
                </a:solidFill>
                <a:latin typeface="Calibri" panose="020F0502020204030204" pitchFamily="34" charset="0"/>
              </a:defRPr>
            </a:lvl4pPr>
            <a:lvl5pPr marL="2118515" indent="-233937">
              <a:defRPr>
                <a:solidFill>
                  <a:schemeClr val="tx1"/>
                </a:solidFill>
                <a:latin typeface="Calibri" panose="020F0502020204030204" pitchFamily="34" charset="0"/>
              </a:defRPr>
            </a:lvl5pPr>
            <a:lvl6pPr marL="2589660" indent="-233937" eaLnBrk="0" fontAlgn="base" hangingPunct="0">
              <a:spcBef>
                <a:spcPct val="0"/>
              </a:spcBef>
              <a:spcAft>
                <a:spcPct val="0"/>
              </a:spcAft>
              <a:defRPr>
                <a:solidFill>
                  <a:schemeClr val="tx1"/>
                </a:solidFill>
                <a:latin typeface="Calibri" panose="020F0502020204030204" pitchFamily="34" charset="0"/>
              </a:defRPr>
            </a:lvl6pPr>
            <a:lvl7pPr marL="3060804" indent="-233937" eaLnBrk="0" fontAlgn="base" hangingPunct="0">
              <a:spcBef>
                <a:spcPct val="0"/>
              </a:spcBef>
              <a:spcAft>
                <a:spcPct val="0"/>
              </a:spcAft>
              <a:defRPr>
                <a:solidFill>
                  <a:schemeClr val="tx1"/>
                </a:solidFill>
                <a:latin typeface="Calibri" panose="020F0502020204030204" pitchFamily="34" charset="0"/>
              </a:defRPr>
            </a:lvl7pPr>
            <a:lvl8pPr marL="3531949" indent="-233937" eaLnBrk="0" fontAlgn="base" hangingPunct="0">
              <a:spcBef>
                <a:spcPct val="0"/>
              </a:spcBef>
              <a:spcAft>
                <a:spcPct val="0"/>
              </a:spcAft>
              <a:defRPr>
                <a:solidFill>
                  <a:schemeClr val="tx1"/>
                </a:solidFill>
                <a:latin typeface="Calibri" panose="020F0502020204030204" pitchFamily="34" charset="0"/>
              </a:defRPr>
            </a:lvl8pPr>
            <a:lvl9pPr marL="4003094" indent="-23393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2A82B8-A838-4BD5-92AF-46FDD490D192}" type="slidenum">
              <a:rPr lang="en-US" altLang="en-US" smtClean="0">
                <a:latin typeface="Arial" panose="020B0604020202020204" pitchFamily="34" charset="0"/>
                <a:cs typeface="Arial" panose="020B0604020202020204" pitchFamily="34" charset="0"/>
              </a:rPr>
              <a:pPr fontAlgn="base">
                <a:spcBef>
                  <a:spcPct val="0"/>
                </a:spcBef>
                <a:spcAft>
                  <a:spcPct val="0"/>
                </a:spcAft>
              </a:pPr>
              <a:t>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17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9D39350B-1A56-4BED-A6FE-07DFE79D0D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18F07607-2F9F-4DEC-8B7B-20C5ACAE93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7460" name="Slide Number Placeholder 3">
            <a:extLst>
              <a:ext uri="{FF2B5EF4-FFF2-40B4-BE49-F238E27FC236}">
                <a16:creationId xmlns:a16="http://schemas.microsoft.com/office/drawing/2014/main" id="{310F8F75-E1ED-410B-801A-E9DB78D1F3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5610" indent="-294465">
              <a:defRPr>
                <a:solidFill>
                  <a:schemeClr val="tx1"/>
                </a:solidFill>
                <a:latin typeface="Calibri" panose="020F0502020204030204" pitchFamily="34" charset="0"/>
              </a:defRPr>
            </a:lvl2pPr>
            <a:lvl3pPr marL="1177862" indent="-235572">
              <a:defRPr>
                <a:solidFill>
                  <a:schemeClr val="tx1"/>
                </a:solidFill>
                <a:latin typeface="Calibri" panose="020F0502020204030204" pitchFamily="34" charset="0"/>
              </a:defRPr>
            </a:lvl3pPr>
            <a:lvl4pPr marL="1649006" indent="-235572">
              <a:defRPr>
                <a:solidFill>
                  <a:schemeClr val="tx1"/>
                </a:solidFill>
                <a:latin typeface="Calibri" panose="020F0502020204030204" pitchFamily="34" charset="0"/>
              </a:defRPr>
            </a:lvl4pPr>
            <a:lvl5pPr marL="2120151" indent="-235572">
              <a:defRPr>
                <a:solidFill>
                  <a:schemeClr val="tx1"/>
                </a:solidFill>
                <a:latin typeface="Calibri" panose="020F0502020204030204" pitchFamily="34" charset="0"/>
              </a:defRPr>
            </a:lvl5pPr>
            <a:lvl6pPr marL="2591295" indent="-235572" eaLnBrk="0" fontAlgn="base" hangingPunct="0">
              <a:spcBef>
                <a:spcPct val="0"/>
              </a:spcBef>
              <a:spcAft>
                <a:spcPct val="0"/>
              </a:spcAft>
              <a:defRPr>
                <a:solidFill>
                  <a:schemeClr val="tx1"/>
                </a:solidFill>
                <a:latin typeface="Calibri" panose="020F0502020204030204" pitchFamily="34" charset="0"/>
              </a:defRPr>
            </a:lvl6pPr>
            <a:lvl7pPr marL="3062440" indent="-235572" eaLnBrk="0" fontAlgn="base" hangingPunct="0">
              <a:spcBef>
                <a:spcPct val="0"/>
              </a:spcBef>
              <a:spcAft>
                <a:spcPct val="0"/>
              </a:spcAft>
              <a:defRPr>
                <a:solidFill>
                  <a:schemeClr val="tx1"/>
                </a:solidFill>
                <a:latin typeface="Calibri" panose="020F0502020204030204" pitchFamily="34" charset="0"/>
              </a:defRPr>
            </a:lvl7pPr>
            <a:lvl8pPr marL="3533585" indent="-235572" eaLnBrk="0" fontAlgn="base" hangingPunct="0">
              <a:spcBef>
                <a:spcPct val="0"/>
              </a:spcBef>
              <a:spcAft>
                <a:spcPct val="0"/>
              </a:spcAft>
              <a:defRPr>
                <a:solidFill>
                  <a:schemeClr val="tx1"/>
                </a:solidFill>
                <a:latin typeface="Calibri" panose="020F0502020204030204" pitchFamily="34" charset="0"/>
              </a:defRPr>
            </a:lvl8pPr>
            <a:lvl9pPr marL="4004729" indent="-235572"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E507AB-6284-4EFF-8CDF-30D1EA009995}" type="slidenum">
              <a:rPr lang="en-US" altLang="en-US" smtClean="0">
                <a:latin typeface="Arial" panose="020B0604020202020204" pitchFamily="34" charset="0"/>
                <a:cs typeface="Arial" panose="020B0604020202020204" pitchFamily="34" charset="0"/>
              </a:rPr>
              <a:pPr fontAlgn="base">
                <a:spcBef>
                  <a:spcPct val="0"/>
                </a:spcBef>
                <a:spcAft>
                  <a:spcPct val="0"/>
                </a:spcAft>
              </a:pPr>
              <a:t>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00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This means that those who were not suspended out of school the first time received another less severe punishment, such as in-school suspension, or no punishment at all.</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CABC6A9-24AA-C94A-BCF5-AC4C1B658BB7}" type="slidenum">
              <a:rPr lang="en-US" sz="1200">
                <a:solidFill>
                  <a:prstClr val="black"/>
                </a:solidFill>
                <a:latin typeface="Calibri" charset="0"/>
              </a:rPr>
              <a:pPr eaLnBrk="1" hangingPunct="1"/>
              <a:t>12</a:t>
            </a:fld>
            <a:endParaRPr lang="en-US" sz="1200">
              <a:solidFill>
                <a:prstClr val="black"/>
              </a:solidFill>
              <a:latin typeface="Calibri" charset="0"/>
            </a:endParaRPr>
          </a:p>
        </p:txBody>
      </p:sp>
    </p:spTree>
    <p:extLst>
      <p:ext uri="{BB962C8B-B14F-4D97-AF65-F5344CB8AC3E}">
        <p14:creationId xmlns:p14="http://schemas.microsoft.com/office/powerpoint/2010/main" val="80287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1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371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5B3D8E39-FBCC-4E19-A71D-C59758A80A52}" type="slidenum">
              <a:rPr lang="en-US">
                <a:cs typeface="Arial" pitchFamily="34" charset="0"/>
              </a:rPr>
              <a:pPr fontAlgn="base">
                <a:spcBef>
                  <a:spcPct val="0"/>
                </a:spcBef>
                <a:spcAft>
                  <a:spcPct val="0"/>
                </a:spcAft>
              </a:pPr>
              <a:t>13</a:t>
            </a:fld>
            <a:endParaRPr lang="en-US" dirty="0">
              <a:cs typeface="Arial" pitchFamily="34" charset="0"/>
            </a:endParaRPr>
          </a:p>
        </p:txBody>
      </p:sp>
    </p:spTree>
    <p:extLst>
      <p:ext uri="{BB962C8B-B14F-4D97-AF65-F5344CB8AC3E}">
        <p14:creationId xmlns:p14="http://schemas.microsoft.com/office/powerpoint/2010/main" val="353690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82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757" indent="-285676">
              <a:defRPr>
                <a:solidFill>
                  <a:schemeClr val="tx1"/>
                </a:solidFill>
                <a:latin typeface="Arial" pitchFamily="34" charset="0"/>
              </a:defRPr>
            </a:lvl2pPr>
            <a:lvl3pPr marL="1142704" indent="-228541">
              <a:defRPr>
                <a:solidFill>
                  <a:schemeClr val="tx1"/>
                </a:solidFill>
                <a:latin typeface="Arial" pitchFamily="34" charset="0"/>
              </a:defRPr>
            </a:lvl3pPr>
            <a:lvl4pPr marL="1599786" indent="-228541">
              <a:defRPr>
                <a:solidFill>
                  <a:schemeClr val="tx1"/>
                </a:solidFill>
                <a:latin typeface="Arial" pitchFamily="34" charset="0"/>
              </a:defRPr>
            </a:lvl4pPr>
            <a:lvl5pPr marL="2056866" indent="-228541">
              <a:defRPr>
                <a:solidFill>
                  <a:schemeClr val="tx1"/>
                </a:solidFill>
                <a:latin typeface="Arial" pitchFamily="34" charset="0"/>
              </a:defRPr>
            </a:lvl5pPr>
            <a:lvl6pPr marL="2513948" indent="-228541" fontAlgn="base">
              <a:spcBef>
                <a:spcPct val="0"/>
              </a:spcBef>
              <a:spcAft>
                <a:spcPct val="0"/>
              </a:spcAft>
              <a:defRPr>
                <a:solidFill>
                  <a:schemeClr val="tx1"/>
                </a:solidFill>
                <a:latin typeface="Arial" pitchFamily="34" charset="0"/>
              </a:defRPr>
            </a:lvl6pPr>
            <a:lvl7pPr marL="2971031" indent="-228541" fontAlgn="base">
              <a:spcBef>
                <a:spcPct val="0"/>
              </a:spcBef>
              <a:spcAft>
                <a:spcPct val="0"/>
              </a:spcAft>
              <a:defRPr>
                <a:solidFill>
                  <a:schemeClr val="tx1"/>
                </a:solidFill>
                <a:latin typeface="Arial" pitchFamily="34" charset="0"/>
              </a:defRPr>
            </a:lvl7pPr>
            <a:lvl8pPr marL="3428112" indent="-228541" fontAlgn="base">
              <a:spcBef>
                <a:spcPct val="0"/>
              </a:spcBef>
              <a:spcAft>
                <a:spcPct val="0"/>
              </a:spcAft>
              <a:defRPr>
                <a:solidFill>
                  <a:schemeClr val="tx1"/>
                </a:solidFill>
                <a:latin typeface="Arial" pitchFamily="34" charset="0"/>
              </a:defRPr>
            </a:lvl8pPr>
            <a:lvl9pPr marL="3885193" indent="-228541"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4EB0AB61-96B1-4A2D-9F1C-4E9AEC01F44C}" type="slidenum">
              <a:rPr lang="en-US">
                <a:cs typeface="Arial" panose="020B0604020202020204" pitchFamily="34" charset="0"/>
              </a:rPr>
              <a:pPr fontAlgn="base">
                <a:spcBef>
                  <a:spcPct val="0"/>
                </a:spcBef>
                <a:spcAft>
                  <a:spcPct val="0"/>
                </a:spcAft>
              </a:pPr>
              <a:t>18</a:t>
            </a:fld>
            <a:endParaRPr lang="en-US" dirty="0">
              <a:cs typeface="Arial" panose="020B0604020202020204" pitchFamily="34" charset="0"/>
            </a:endParaRPr>
          </a:p>
        </p:txBody>
      </p:sp>
    </p:spTree>
    <p:extLst>
      <p:ext uri="{BB962C8B-B14F-4D97-AF65-F5344CB8AC3E}">
        <p14:creationId xmlns:p14="http://schemas.microsoft.com/office/powerpoint/2010/main" val="329718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63C02F4D-543E-4257-AEC2-1E4663EBC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3831A048-156E-473F-9CC3-473A528554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5108" name="Slide Number Placeholder 3">
            <a:extLst>
              <a:ext uri="{FF2B5EF4-FFF2-40B4-BE49-F238E27FC236}">
                <a16:creationId xmlns:a16="http://schemas.microsoft.com/office/drawing/2014/main" id="{6DF0C59F-64AA-4116-992F-745C8A4FF3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3588" indent="-293688">
              <a:defRPr>
                <a:solidFill>
                  <a:schemeClr val="tx1"/>
                </a:solidFill>
                <a:latin typeface="Calibri" panose="020F0502020204030204" pitchFamily="34" charset="0"/>
              </a:defRPr>
            </a:lvl2pPr>
            <a:lvl3pPr marL="1176338" indent="-234950">
              <a:defRPr>
                <a:solidFill>
                  <a:schemeClr val="tx1"/>
                </a:solidFill>
                <a:latin typeface="Calibri" panose="020F0502020204030204" pitchFamily="34" charset="0"/>
              </a:defRPr>
            </a:lvl3pPr>
            <a:lvl4pPr marL="1646238" indent="-234950">
              <a:defRPr>
                <a:solidFill>
                  <a:schemeClr val="tx1"/>
                </a:solidFill>
                <a:latin typeface="Calibri" panose="020F0502020204030204" pitchFamily="34" charset="0"/>
              </a:defRPr>
            </a:lvl4pPr>
            <a:lvl5pPr marL="2117725" indent="-234950">
              <a:defRPr>
                <a:solidFill>
                  <a:schemeClr val="tx1"/>
                </a:solidFill>
                <a:latin typeface="Calibri" panose="020F0502020204030204" pitchFamily="34" charset="0"/>
              </a:defRPr>
            </a:lvl5pPr>
            <a:lvl6pPr marL="2574925" indent="-234950" eaLnBrk="0" fontAlgn="base" hangingPunct="0">
              <a:spcBef>
                <a:spcPct val="0"/>
              </a:spcBef>
              <a:spcAft>
                <a:spcPct val="0"/>
              </a:spcAft>
              <a:defRPr>
                <a:solidFill>
                  <a:schemeClr val="tx1"/>
                </a:solidFill>
                <a:latin typeface="Calibri" panose="020F0502020204030204" pitchFamily="34" charset="0"/>
              </a:defRPr>
            </a:lvl6pPr>
            <a:lvl7pPr marL="3032125" indent="-234950" eaLnBrk="0" fontAlgn="base" hangingPunct="0">
              <a:spcBef>
                <a:spcPct val="0"/>
              </a:spcBef>
              <a:spcAft>
                <a:spcPct val="0"/>
              </a:spcAft>
              <a:defRPr>
                <a:solidFill>
                  <a:schemeClr val="tx1"/>
                </a:solidFill>
                <a:latin typeface="Calibri" panose="020F0502020204030204" pitchFamily="34" charset="0"/>
              </a:defRPr>
            </a:lvl7pPr>
            <a:lvl8pPr marL="3489325" indent="-234950" eaLnBrk="0" fontAlgn="base" hangingPunct="0">
              <a:spcBef>
                <a:spcPct val="0"/>
              </a:spcBef>
              <a:spcAft>
                <a:spcPct val="0"/>
              </a:spcAft>
              <a:defRPr>
                <a:solidFill>
                  <a:schemeClr val="tx1"/>
                </a:solidFill>
                <a:latin typeface="Calibri" panose="020F0502020204030204" pitchFamily="34" charset="0"/>
              </a:defRPr>
            </a:lvl8pPr>
            <a:lvl9pPr marL="3946525" indent="-2349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37322D-02FF-4C45-9884-7BB6519DBA98}" type="slidenum">
              <a:rPr lang="en-US" altLang="en-US" smtClean="0">
                <a:solidFill>
                  <a:srgbClr val="000000"/>
                </a:solidFill>
                <a:latin typeface="Arial" panose="020B0604020202020204" pitchFamily="34" charset="0"/>
              </a:rPr>
              <a:pPr fontAlgn="base">
                <a:spcBef>
                  <a:spcPct val="0"/>
                </a:spcBef>
                <a:spcAft>
                  <a:spcPct val="0"/>
                </a:spcAft>
              </a:pPr>
              <a:t>19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73396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805B95-5A37-420D-97E9-4B4FAB2BAF25}"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270667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05B95-5A37-420D-97E9-4B4FAB2BAF25}"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2009757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05B95-5A37-420D-97E9-4B4FAB2BAF25}"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90344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05B95-5A37-420D-97E9-4B4FAB2BAF25}"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396166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05B95-5A37-420D-97E9-4B4FAB2BAF25}"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278615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805B95-5A37-420D-97E9-4B4FAB2BAF25}"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395800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805B95-5A37-420D-97E9-4B4FAB2BAF25}"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5231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805B95-5A37-420D-97E9-4B4FAB2BAF25}"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52178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05B95-5A37-420D-97E9-4B4FAB2BAF25}"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48792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05B95-5A37-420D-97E9-4B4FAB2BAF25}"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40125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05B95-5A37-420D-97E9-4B4FAB2BAF25}"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52A02-812A-4559-897C-E39B31B9A759}" type="slidenum">
              <a:rPr lang="en-US" smtClean="0"/>
              <a:t>‹#›</a:t>
            </a:fld>
            <a:endParaRPr lang="en-US"/>
          </a:p>
        </p:txBody>
      </p:sp>
    </p:spTree>
    <p:extLst>
      <p:ext uri="{BB962C8B-B14F-4D97-AF65-F5344CB8AC3E}">
        <p14:creationId xmlns:p14="http://schemas.microsoft.com/office/powerpoint/2010/main" val="2820778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05B95-5A37-420D-97E9-4B4FAB2BAF25}" type="datetimeFigureOut">
              <a:rPr lang="en-US" smtClean="0"/>
              <a:t>10/22/2018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52A02-812A-4559-897C-E39B31B9A759}" type="slidenum">
              <a:rPr lang="en-US" smtClean="0"/>
              <a:t>‹#›</a:t>
            </a:fld>
            <a:endParaRPr lang="en-US"/>
          </a:p>
        </p:txBody>
      </p:sp>
    </p:spTree>
    <p:extLst>
      <p:ext uri="{BB962C8B-B14F-4D97-AF65-F5344CB8AC3E}">
        <p14:creationId xmlns:p14="http://schemas.microsoft.com/office/powerpoint/2010/main" val="4255034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loni.ucla.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mailto:kenawesson@aol.com"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en.wikipedia.org/wiki/File:Helder_Camara_1981.jpg" TargetMode="Externa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exploratorium.edu/exhibits/common_cents/f.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hyperlink" Target="https://www.districtadministration.com/issue/district-administration-june-2018"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dls.ym.edu.tw/chudler/sc4.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9A7F9-021F-4BBD-A64F-49D00CFFE430}"/>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1485B919-83E1-4C80-8D8F-D5A13B782D74}"/>
              </a:ext>
            </a:extLst>
          </p:cNvPr>
          <p:cNvSpPr/>
          <p:nvPr/>
        </p:nvSpPr>
        <p:spPr>
          <a:xfrm>
            <a:off x="884728" y="221446"/>
            <a:ext cx="7699480" cy="1200329"/>
          </a:xfrm>
          <a:prstGeom prst="rect">
            <a:avLst/>
          </a:prstGeom>
        </p:spPr>
        <p:txBody>
          <a:bodyPr wrap="none">
            <a:spAutoFit/>
          </a:bodyPr>
          <a:lstStyle/>
          <a:p>
            <a:pPr algn="ctr"/>
            <a:r>
              <a:rPr lang="en-GB" sz="3600" b="1" dirty="0">
                <a:solidFill>
                  <a:srgbClr val="FFFF00"/>
                </a:solidFill>
                <a:latin typeface="Arial" panose="020B0604020202020204" pitchFamily="34" charset="0"/>
                <a:cs typeface="Arial" panose="020B0604020202020204" pitchFamily="34" charset="0"/>
              </a:rPr>
              <a:t>Linking Brain Research </a:t>
            </a:r>
          </a:p>
          <a:p>
            <a:pPr algn="ctr"/>
            <a:r>
              <a:rPr lang="en-GB" sz="3600" b="1" dirty="0">
                <a:solidFill>
                  <a:srgbClr val="FFFF00"/>
                </a:solidFill>
                <a:latin typeface="Arial" panose="020B0604020202020204" pitchFamily="34" charset="0"/>
                <a:cs typeface="Arial" panose="020B0604020202020204" pitchFamily="34" charset="0"/>
              </a:rPr>
              <a:t>with Access, Equity, and Inclusion</a:t>
            </a:r>
          </a:p>
        </p:txBody>
      </p:sp>
      <p:pic>
        <p:nvPicPr>
          <p:cNvPr id="9" name="Picture 8">
            <a:extLst>
              <a:ext uri="{FF2B5EF4-FFF2-40B4-BE49-F238E27FC236}">
                <a16:creationId xmlns:a16="http://schemas.microsoft.com/office/drawing/2014/main" id="{1224FCBF-F56E-4098-A2E0-A73D2B8353AC}"/>
              </a:ext>
            </a:extLst>
          </p:cNvPr>
          <p:cNvPicPr>
            <a:picLocks noChangeAspect="1"/>
          </p:cNvPicPr>
          <p:nvPr/>
        </p:nvPicPr>
        <p:blipFill>
          <a:blip r:embed="rId2"/>
          <a:stretch>
            <a:fillRect/>
          </a:stretch>
        </p:blipFill>
        <p:spPr>
          <a:xfrm>
            <a:off x="872138" y="1981200"/>
            <a:ext cx="7696200" cy="2398191"/>
          </a:xfrm>
          <a:prstGeom prst="rect">
            <a:avLst/>
          </a:prstGeom>
        </p:spPr>
      </p:pic>
      <p:sp>
        <p:nvSpPr>
          <p:cNvPr id="6" name="Rectangle 5">
            <a:extLst>
              <a:ext uri="{FF2B5EF4-FFF2-40B4-BE49-F238E27FC236}">
                <a16:creationId xmlns:a16="http://schemas.microsoft.com/office/drawing/2014/main" id="{8BDC903A-683D-43BA-A720-9EC789A7CE75}"/>
              </a:ext>
            </a:extLst>
          </p:cNvPr>
          <p:cNvSpPr>
            <a:spLocks noChangeArrowheads="1"/>
          </p:cNvSpPr>
          <p:nvPr/>
        </p:nvSpPr>
        <p:spPr bwMode="auto">
          <a:xfrm>
            <a:off x="3116699" y="5903893"/>
            <a:ext cx="3220753" cy="954107"/>
          </a:xfrm>
          <a:prstGeom prst="rect">
            <a:avLst/>
          </a:prstGeom>
          <a:noFill/>
          <a:ln w="9525">
            <a:noFill/>
            <a:miter lim="800000"/>
            <a:headEnd/>
            <a:tailEnd/>
          </a:ln>
        </p:spPr>
        <p:txBody>
          <a:bodyPr wrap="none">
            <a:spAutoFit/>
          </a:bodyPr>
          <a:lstStyle/>
          <a:p>
            <a:pPr algn="ctr">
              <a:defRPr/>
            </a:pPr>
            <a:r>
              <a:rPr lang="en-US" sz="1400" i="1" dirty="0">
                <a:solidFill>
                  <a:schemeClr val="bg1"/>
                </a:solidFill>
                <a:latin typeface="Arial" panose="020B0604020202020204" pitchFamily="34" charset="0"/>
              </a:rPr>
              <a:t>Kenneth Wesson</a:t>
            </a:r>
            <a:br>
              <a:rPr lang="en-US" sz="1400" i="1" dirty="0">
                <a:solidFill>
                  <a:schemeClr val="bg1"/>
                </a:solidFill>
                <a:latin typeface="Arial" panose="020B0604020202020204" pitchFamily="34" charset="0"/>
              </a:rPr>
            </a:br>
            <a:r>
              <a:rPr lang="en-US" sz="1400" i="1" dirty="0">
                <a:solidFill>
                  <a:schemeClr val="bg1"/>
                </a:solidFill>
                <a:latin typeface="Arial" panose="020B0604020202020204" pitchFamily="34" charset="0"/>
              </a:rPr>
              <a:t>Educational Consultant: Neuroscience</a:t>
            </a:r>
            <a:br>
              <a:rPr lang="en-US" sz="1400" i="1" dirty="0">
                <a:solidFill>
                  <a:schemeClr val="bg1"/>
                </a:solidFill>
                <a:latin typeface="Arial" panose="020B0604020202020204" pitchFamily="34" charset="0"/>
              </a:rPr>
            </a:br>
            <a:r>
              <a:rPr lang="en-US" sz="1400" dirty="0">
                <a:solidFill>
                  <a:schemeClr val="bg1"/>
                </a:solidFill>
                <a:latin typeface="Arial" panose="020B0604020202020204" pitchFamily="34" charset="0"/>
              </a:rPr>
              <a:t>San Jose, CA  </a:t>
            </a:r>
          </a:p>
          <a:p>
            <a:pPr algn="ctr">
              <a:defRPr/>
            </a:pPr>
            <a:r>
              <a:rPr lang="en-US" sz="1400" dirty="0">
                <a:solidFill>
                  <a:schemeClr val="bg1"/>
                </a:solidFill>
                <a:latin typeface="Arial" panose="020B0604020202020204" pitchFamily="34" charset="0"/>
              </a:rPr>
              <a:t>kenawesson@aol.com</a:t>
            </a:r>
          </a:p>
        </p:txBody>
      </p:sp>
      <p:pic>
        <p:nvPicPr>
          <p:cNvPr id="7" name="Picture 6">
            <a:extLst>
              <a:ext uri="{FF2B5EF4-FFF2-40B4-BE49-F238E27FC236}">
                <a16:creationId xmlns:a16="http://schemas.microsoft.com/office/drawing/2014/main" id="{47D33E7A-6332-4DC4-9CC5-920948B97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sp>
        <p:nvSpPr>
          <p:cNvPr id="3" name="Rectangle 2">
            <a:extLst>
              <a:ext uri="{FF2B5EF4-FFF2-40B4-BE49-F238E27FC236}">
                <a16:creationId xmlns:a16="http://schemas.microsoft.com/office/drawing/2014/main" id="{74592E48-24E3-4CA8-8FFA-9D2E91168380}"/>
              </a:ext>
            </a:extLst>
          </p:cNvPr>
          <p:cNvSpPr/>
          <p:nvPr/>
        </p:nvSpPr>
        <p:spPr>
          <a:xfrm>
            <a:off x="3708623" y="1421775"/>
            <a:ext cx="1726755" cy="400110"/>
          </a:xfrm>
          <a:prstGeom prst="rect">
            <a:avLst/>
          </a:prstGeom>
        </p:spPr>
        <p:txBody>
          <a:bodyPr wrap="none">
            <a:spAutoFit/>
          </a:bodyPr>
          <a:lstStyle/>
          <a:p>
            <a:pPr algn="ctr"/>
            <a:r>
              <a:rPr lang="en-GB" sz="2000" b="1" dirty="0">
                <a:solidFill>
                  <a:srgbClr val="FFFF00"/>
                </a:solidFill>
                <a:latin typeface="Arial" panose="020B0604020202020204" pitchFamily="34" charset="0"/>
                <a:cs typeface="Arial" panose="020B0604020202020204" pitchFamily="34" charset="0"/>
              </a:rPr>
              <a:t>CABSE 2018</a:t>
            </a:r>
          </a:p>
        </p:txBody>
      </p:sp>
    </p:spTree>
    <p:extLst>
      <p:ext uri="{BB962C8B-B14F-4D97-AF65-F5344CB8AC3E}">
        <p14:creationId xmlns:p14="http://schemas.microsoft.com/office/powerpoint/2010/main" val="146477233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9A7F9-021F-4BBD-A64F-49D00CFFE430}"/>
              </a:ext>
            </a:extLst>
          </p:cNvPr>
          <p:cNvSpPr/>
          <p:nvPr/>
        </p:nvSpPr>
        <p:spPr>
          <a:xfrm>
            <a:off x="-8021"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4680400A-D41F-4195-BCED-40ED94CBD645}"/>
              </a:ext>
            </a:extLst>
          </p:cNvPr>
          <p:cNvSpPr/>
          <p:nvPr/>
        </p:nvSpPr>
        <p:spPr>
          <a:xfrm>
            <a:off x="5203993" y="1212331"/>
            <a:ext cx="4572000" cy="461665"/>
          </a:xfrm>
          <a:prstGeom prst="rect">
            <a:avLst/>
          </a:prstGeom>
        </p:spPr>
        <p:txBody>
          <a:bodyPr>
            <a:spAutoFit/>
          </a:bodyPr>
          <a:lstStyle/>
          <a:p>
            <a:r>
              <a:rPr lang="en-US" altLang="en-US" sz="2400" dirty="0">
                <a:solidFill>
                  <a:schemeClr val="bg1"/>
                </a:solidFill>
                <a:latin typeface="Arial" panose="020B0604020202020204" pitchFamily="34" charset="0"/>
              </a:rPr>
              <a:t>Who is intelligent? </a:t>
            </a:r>
            <a:endParaRPr lang="en-US" altLang="en-US" sz="2400" dirty="0"/>
          </a:p>
        </p:txBody>
      </p:sp>
      <p:sp>
        <p:nvSpPr>
          <p:cNvPr id="5" name="Rectangle 4">
            <a:extLst>
              <a:ext uri="{FF2B5EF4-FFF2-40B4-BE49-F238E27FC236}">
                <a16:creationId xmlns:a16="http://schemas.microsoft.com/office/drawing/2014/main" id="{9F919192-2884-4163-AC2C-943F44D3F2CA}"/>
              </a:ext>
            </a:extLst>
          </p:cNvPr>
          <p:cNvSpPr/>
          <p:nvPr/>
        </p:nvSpPr>
        <p:spPr>
          <a:xfrm>
            <a:off x="4620391" y="4927169"/>
            <a:ext cx="4466287" cy="461665"/>
          </a:xfrm>
          <a:prstGeom prst="rect">
            <a:avLst/>
          </a:prstGeom>
        </p:spPr>
        <p:txBody>
          <a:bodyPr wrap="none">
            <a:spAutoFit/>
          </a:bodyPr>
          <a:lstStyle/>
          <a:p>
            <a:r>
              <a:rPr lang="en-US" altLang="en-US" sz="2400" dirty="0">
                <a:solidFill>
                  <a:schemeClr val="bg1"/>
                </a:solidFill>
                <a:latin typeface="Arial" panose="020B0604020202020204" pitchFamily="34" charset="0"/>
              </a:rPr>
              <a:t>Whose language is “standard”?</a:t>
            </a:r>
            <a:endParaRPr lang="en-US" sz="2400" dirty="0"/>
          </a:p>
        </p:txBody>
      </p:sp>
      <p:sp>
        <p:nvSpPr>
          <p:cNvPr id="6" name="Rectangle 5">
            <a:extLst>
              <a:ext uri="{FF2B5EF4-FFF2-40B4-BE49-F238E27FC236}">
                <a16:creationId xmlns:a16="http://schemas.microsoft.com/office/drawing/2014/main" id="{2211F88C-613B-49A7-8E73-72C38D28DC1B}"/>
              </a:ext>
            </a:extLst>
          </p:cNvPr>
          <p:cNvSpPr/>
          <p:nvPr/>
        </p:nvSpPr>
        <p:spPr>
          <a:xfrm>
            <a:off x="5606500" y="2414380"/>
            <a:ext cx="3026791" cy="461665"/>
          </a:xfrm>
          <a:prstGeom prst="rect">
            <a:avLst/>
          </a:prstGeom>
        </p:spPr>
        <p:txBody>
          <a:bodyPr wrap="none">
            <a:spAutoFit/>
          </a:bodyPr>
          <a:lstStyle/>
          <a:p>
            <a:r>
              <a:rPr lang="en-US" altLang="en-US" sz="2400" dirty="0">
                <a:solidFill>
                  <a:schemeClr val="bg1"/>
                </a:solidFill>
                <a:latin typeface="Arial" panose="020B0604020202020204" pitchFamily="34" charset="0"/>
              </a:rPr>
              <a:t>Who is “a problem”?</a:t>
            </a:r>
          </a:p>
        </p:txBody>
      </p:sp>
      <p:sp>
        <p:nvSpPr>
          <p:cNvPr id="7" name="Rectangle 6">
            <a:extLst>
              <a:ext uri="{FF2B5EF4-FFF2-40B4-BE49-F238E27FC236}">
                <a16:creationId xmlns:a16="http://schemas.microsoft.com/office/drawing/2014/main" id="{122B153C-D44D-4B19-8FB3-9F776C061BB9}"/>
              </a:ext>
            </a:extLst>
          </p:cNvPr>
          <p:cNvSpPr/>
          <p:nvPr/>
        </p:nvSpPr>
        <p:spPr>
          <a:xfrm>
            <a:off x="5334000" y="3672558"/>
            <a:ext cx="3709670" cy="461665"/>
          </a:xfrm>
          <a:prstGeom prst="rect">
            <a:avLst/>
          </a:prstGeom>
        </p:spPr>
        <p:txBody>
          <a:bodyPr wrap="none">
            <a:spAutoFit/>
          </a:bodyPr>
          <a:lstStyle/>
          <a:p>
            <a:r>
              <a:rPr lang="en-US" altLang="en-US" sz="2400" dirty="0">
                <a:solidFill>
                  <a:schemeClr val="bg1"/>
                </a:solidFill>
                <a:latin typeface="Arial" panose="020B0604020202020204" pitchFamily="34" charset="0"/>
              </a:rPr>
              <a:t>What constitutes beauty?</a:t>
            </a:r>
            <a:endParaRPr lang="en-US" sz="2400" dirty="0"/>
          </a:p>
        </p:txBody>
      </p:sp>
      <p:sp>
        <p:nvSpPr>
          <p:cNvPr id="8" name="Rectangle 7">
            <a:extLst>
              <a:ext uri="{FF2B5EF4-FFF2-40B4-BE49-F238E27FC236}">
                <a16:creationId xmlns:a16="http://schemas.microsoft.com/office/drawing/2014/main" id="{C6AA88EB-6C41-43F7-873C-83B1EA677664}"/>
              </a:ext>
            </a:extLst>
          </p:cNvPr>
          <p:cNvSpPr/>
          <p:nvPr/>
        </p:nvSpPr>
        <p:spPr>
          <a:xfrm>
            <a:off x="4165034" y="537319"/>
            <a:ext cx="4156907" cy="461665"/>
          </a:xfrm>
          <a:prstGeom prst="rect">
            <a:avLst/>
          </a:prstGeom>
        </p:spPr>
        <p:txBody>
          <a:bodyPr wrap="none">
            <a:spAutoFit/>
          </a:bodyPr>
          <a:lstStyle/>
          <a:p>
            <a:r>
              <a:rPr lang="en-US" altLang="en-US" sz="2400" dirty="0">
                <a:solidFill>
                  <a:schemeClr val="bg1"/>
                </a:solidFill>
                <a:latin typeface="Arial" panose="020B0604020202020204" pitchFamily="34" charset="0"/>
              </a:rPr>
              <a:t>Whose culture is admirable? </a:t>
            </a:r>
            <a:endParaRPr lang="en-US" sz="2400" dirty="0"/>
          </a:p>
        </p:txBody>
      </p:sp>
      <p:sp>
        <p:nvSpPr>
          <p:cNvPr id="9" name="Rectangle 8">
            <a:extLst>
              <a:ext uri="{FF2B5EF4-FFF2-40B4-BE49-F238E27FC236}">
                <a16:creationId xmlns:a16="http://schemas.microsoft.com/office/drawing/2014/main" id="{EA917D90-229D-402F-9164-51087ED7CD39}"/>
              </a:ext>
            </a:extLst>
          </p:cNvPr>
          <p:cNvSpPr/>
          <p:nvPr/>
        </p:nvSpPr>
        <p:spPr>
          <a:xfrm>
            <a:off x="5421748" y="3072561"/>
            <a:ext cx="2735044" cy="461665"/>
          </a:xfrm>
          <a:prstGeom prst="rect">
            <a:avLst/>
          </a:prstGeom>
        </p:spPr>
        <p:txBody>
          <a:bodyPr wrap="none">
            <a:spAutoFit/>
          </a:bodyPr>
          <a:lstStyle/>
          <a:p>
            <a:r>
              <a:rPr lang="en-US" altLang="en-US" sz="2400" dirty="0">
                <a:solidFill>
                  <a:schemeClr val="bg1"/>
                </a:solidFill>
                <a:latin typeface="Arial" panose="020B0604020202020204" pitchFamily="34" charset="0"/>
              </a:rPr>
              <a:t>Who is “deficient”?</a:t>
            </a:r>
          </a:p>
        </p:txBody>
      </p:sp>
      <p:sp>
        <p:nvSpPr>
          <p:cNvPr id="11" name="Text Box 8">
            <a:extLst>
              <a:ext uri="{FF2B5EF4-FFF2-40B4-BE49-F238E27FC236}">
                <a16:creationId xmlns:a16="http://schemas.microsoft.com/office/drawing/2014/main" id="{EDD9EA94-57FB-44DC-8152-EC23DB6F2E28}"/>
              </a:ext>
            </a:extLst>
          </p:cNvPr>
          <p:cNvSpPr txBox="1">
            <a:spLocks noChangeArrowheads="1"/>
          </p:cNvSpPr>
          <p:nvPr/>
        </p:nvSpPr>
        <p:spPr bwMode="auto">
          <a:xfrm>
            <a:off x="421992" y="5607803"/>
            <a:ext cx="86191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3600" kern="1200">
                <a:solidFill>
                  <a:schemeClr val="tx1"/>
                </a:solidFill>
                <a:latin typeface="Apple Chancery" charset="0"/>
                <a:ea typeface="+mn-ea"/>
                <a:cs typeface="+mn-cs"/>
              </a:defRPr>
            </a:lvl1pPr>
            <a:lvl2pPr marL="457200" algn="l" rtl="0" eaLnBrk="0" fontAlgn="base" hangingPunct="0">
              <a:spcBef>
                <a:spcPct val="0"/>
              </a:spcBef>
              <a:spcAft>
                <a:spcPct val="0"/>
              </a:spcAft>
              <a:defRPr sz="3600" kern="1200">
                <a:solidFill>
                  <a:schemeClr val="tx1"/>
                </a:solidFill>
                <a:latin typeface="Apple Chancery" charset="0"/>
                <a:ea typeface="+mn-ea"/>
                <a:cs typeface="+mn-cs"/>
              </a:defRPr>
            </a:lvl2pPr>
            <a:lvl3pPr marL="914400" algn="l" rtl="0" eaLnBrk="0" fontAlgn="base" hangingPunct="0">
              <a:spcBef>
                <a:spcPct val="0"/>
              </a:spcBef>
              <a:spcAft>
                <a:spcPct val="0"/>
              </a:spcAft>
              <a:defRPr sz="3600" kern="1200">
                <a:solidFill>
                  <a:schemeClr val="tx1"/>
                </a:solidFill>
                <a:latin typeface="Apple Chancery" charset="0"/>
                <a:ea typeface="+mn-ea"/>
                <a:cs typeface="+mn-cs"/>
              </a:defRPr>
            </a:lvl3pPr>
            <a:lvl4pPr marL="1371600" algn="l" rtl="0" eaLnBrk="0" fontAlgn="base" hangingPunct="0">
              <a:spcBef>
                <a:spcPct val="0"/>
              </a:spcBef>
              <a:spcAft>
                <a:spcPct val="0"/>
              </a:spcAft>
              <a:defRPr sz="3600" kern="1200">
                <a:solidFill>
                  <a:schemeClr val="tx1"/>
                </a:solidFill>
                <a:latin typeface="Apple Chancery" charset="0"/>
                <a:ea typeface="+mn-ea"/>
                <a:cs typeface="+mn-cs"/>
              </a:defRPr>
            </a:lvl4pPr>
            <a:lvl5pPr marL="1828800" algn="l" rtl="0" eaLnBrk="0" fontAlgn="base" hangingPunct="0">
              <a:spcBef>
                <a:spcPct val="0"/>
              </a:spcBef>
              <a:spcAft>
                <a:spcPct val="0"/>
              </a:spcAft>
              <a:defRPr sz="3600" kern="1200">
                <a:solidFill>
                  <a:schemeClr val="tx1"/>
                </a:solidFill>
                <a:latin typeface="Apple Chancery" charset="0"/>
                <a:ea typeface="+mn-ea"/>
                <a:cs typeface="+mn-cs"/>
              </a:defRPr>
            </a:lvl5pPr>
            <a:lvl6pPr marL="2286000" algn="l" defTabSz="914400" rtl="0" eaLnBrk="1" latinLnBrk="0" hangingPunct="1">
              <a:defRPr sz="3600" kern="1200">
                <a:solidFill>
                  <a:schemeClr val="tx1"/>
                </a:solidFill>
                <a:latin typeface="Apple Chancery" charset="0"/>
                <a:ea typeface="+mn-ea"/>
                <a:cs typeface="+mn-cs"/>
              </a:defRPr>
            </a:lvl6pPr>
            <a:lvl7pPr marL="2743200" algn="l" defTabSz="914400" rtl="0" eaLnBrk="1" latinLnBrk="0" hangingPunct="1">
              <a:defRPr sz="3600" kern="1200">
                <a:solidFill>
                  <a:schemeClr val="tx1"/>
                </a:solidFill>
                <a:latin typeface="Apple Chancery" charset="0"/>
                <a:ea typeface="+mn-ea"/>
                <a:cs typeface="+mn-cs"/>
              </a:defRPr>
            </a:lvl7pPr>
            <a:lvl8pPr marL="3200400" algn="l" defTabSz="914400" rtl="0" eaLnBrk="1" latinLnBrk="0" hangingPunct="1">
              <a:defRPr sz="3600" kern="1200">
                <a:solidFill>
                  <a:schemeClr val="tx1"/>
                </a:solidFill>
                <a:latin typeface="Apple Chancery" charset="0"/>
                <a:ea typeface="+mn-ea"/>
                <a:cs typeface="+mn-cs"/>
              </a:defRPr>
            </a:lvl8pPr>
            <a:lvl9pPr marL="3657600" algn="l" defTabSz="914400" rtl="0" eaLnBrk="1" latinLnBrk="0" hangingPunct="1">
              <a:defRPr sz="3600" kern="1200">
                <a:solidFill>
                  <a:schemeClr val="tx1"/>
                </a:solidFill>
                <a:latin typeface="Apple Chancery" charset="0"/>
                <a:ea typeface="+mn-ea"/>
                <a:cs typeface="+mn-cs"/>
              </a:defRPr>
            </a:lvl9pPr>
          </a:lstStyle>
          <a:p>
            <a:pPr algn="ctr">
              <a:spcBef>
                <a:spcPct val="50000"/>
              </a:spcBef>
            </a:pPr>
            <a:r>
              <a:rPr lang="en-US" altLang="en-US" sz="2400" b="1" i="1" dirty="0">
                <a:solidFill>
                  <a:schemeClr val="bg1"/>
                </a:solidFill>
                <a:latin typeface="Arial" panose="020B0604020202020204" pitchFamily="34" charset="0"/>
              </a:rPr>
              <a:t>Who </a:t>
            </a:r>
            <a:r>
              <a:rPr lang="en-US" altLang="en-US" sz="2400" b="1" i="1" dirty="0">
                <a:solidFill>
                  <a:srgbClr val="00B0F0"/>
                </a:solidFill>
                <a:latin typeface="Arial" panose="020B0604020202020204" pitchFamily="34" charset="0"/>
              </a:rPr>
              <a:t>decides?</a:t>
            </a:r>
            <a:r>
              <a:rPr lang="en-US" altLang="en-US" sz="2400" b="1" i="1" dirty="0">
                <a:solidFill>
                  <a:schemeClr val="bg1"/>
                </a:solidFill>
                <a:latin typeface="Arial" panose="020B0604020202020204" pitchFamily="34" charset="0"/>
              </a:rPr>
              <a:t> Who will </a:t>
            </a:r>
            <a:r>
              <a:rPr lang="en-US" altLang="en-US" sz="2400" b="1" i="1" dirty="0">
                <a:solidFill>
                  <a:srgbClr val="00B0F0"/>
                </a:solidFill>
                <a:latin typeface="Arial" panose="020B0604020202020204" pitchFamily="34" charset="0"/>
              </a:rPr>
              <a:t>benefit?</a:t>
            </a:r>
            <a:r>
              <a:rPr lang="en-US" altLang="en-US" sz="2400" b="1" i="1" dirty="0">
                <a:solidFill>
                  <a:schemeClr val="bg1"/>
                </a:solidFill>
                <a:latin typeface="Arial" panose="020B0604020202020204" pitchFamily="34" charset="0"/>
              </a:rPr>
              <a:t> Who </a:t>
            </a:r>
            <a:r>
              <a:rPr lang="en-US" altLang="en-US" sz="2400" b="1" i="1" dirty="0">
                <a:solidFill>
                  <a:srgbClr val="00B0F0"/>
                </a:solidFill>
                <a:latin typeface="Arial" panose="020B0604020202020204" pitchFamily="34" charset="0"/>
              </a:rPr>
              <a:t>loses?</a:t>
            </a:r>
            <a:r>
              <a:rPr lang="en-US" altLang="en-US" sz="2400" b="1" i="1" dirty="0">
                <a:solidFill>
                  <a:schemeClr val="bg1"/>
                </a:solidFill>
                <a:latin typeface="Arial" panose="020B0604020202020204" pitchFamily="34" charset="0"/>
              </a:rPr>
              <a:t>               What are the </a:t>
            </a:r>
            <a:r>
              <a:rPr lang="en-US" altLang="en-US" sz="2400" b="1" i="1" dirty="0">
                <a:solidFill>
                  <a:srgbClr val="FFFF00"/>
                </a:solidFill>
                <a:latin typeface="Arial" panose="020B0604020202020204" pitchFamily="34" charset="0"/>
              </a:rPr>
              <a:t>consequences </a:t>
            </a:r>
            <a:r>
              <a:rPr lang="en-US" altLang="en-US" sz="2400" b="1" i="1" dirty="0">
                <a:solidFill>
                  <a:schemeClr val="bg1"/>
                </a:solidFill>
                <a:latin typeface="Arial" panose="020B0604020202020204" pitchFamily="34" charset="0"/>
              </a:rPr>
              <a:t>for each?</a:t>
            </a:r>
          </a:p>
        </p:txBody>
      </p:sp>
      <p:pic>
        <p:nvPicPr>
          <p:cNvPr id="12" name="Picture 11">
            <a:extLst>
              <a:ext uri="{FF2B5EF4-FFF2-40B4-BE49-F238E27FC236}">
                <a16:creationId xmlns:a16="http://schemas.microsoft.com/office/drawing/2014/main" id="{FD9D9228-FC63-4369-9423-9FCAF5A4FA45}"/>
              </a:ext>
            </a:extLst>
          </p:cNvPr>
          <p:cNvPicPr>
            <a:picLocks noChangeAspect="1"/>
          </p:cNvPicPr>
          <p:nvPr/>
        </p:nvPicPr>
        <p:blipFill>
          <a:blip r:embed="rId2"/>
          <a:stretch>
            <a:fillRect/>
          </a:stretch>
        </p:blipFill>
        <p:spPr>
          <a:xfrm>
            <a:off x="687335" y="1072312"/>
            <a:ext cx="3747205" cy="4343351"/>
          </a:xfrm>
          <a:prstGeom prst="rect">
            <a:avLst/>
          </a:prstGeom>
        </p:spPr>
      </p:pic>
      <p:sp>
        <p:nvSpPr>
          <p:cNvPr id="13" name="Rectangle 12">
            <a:extLst>
              <a:ext uri="{FF2B5EF4-FFF2-40B4-BE49-F238E27FC236}">
                <a16:creationId xmlns:a16="http://schemas.microsoft.com/office/drawing/2014/main" id="{B73B1048-4277-45AF-B2C5-7FEEE65AFC99}"/>
              </a:ext>
            </a:extLst>
          </p:cNvPr>
          <p:cNvSpPr/>
          <p:nvPr/>
        </p:nvSpPr>
        <p:spPr>
          <a:xfrm>
            <a:off x="4812751" y="4321096"/>
            <a:ext cx="4273927" cy="461665"/>
          </a:xfrm>
          <a:prstGeom prst="rect">
            <a:avLst/>
          </a:prstGeom>
        </p:spPr>
        <p:txBody>
          <a:bodyPr wrap="none">
            <a:spAutoFit/>
          </a:bodyPr>
          <a:lstStyle/>
          <a:p>
            <a:r>
              <a:rPr lang="en-US" altLang="en-US" sz="2400" dirty="0">
                <a:solidFill>
                  <a:schemeClr val="bg1"/>
                </a:solidFill>
                <a:latin typeface="Arial" panose="020B0604020202020204" pitchFamily="34" charset="0"/>
              </a:rPr>
              <a:t>Whose customs are strange? </a:t>
            </a:r>
            <a:endParaRPr lang="en-US" sz="2400" dirty="0"/>
          </a:p>
        </p:txBody>
      </p:sp>
      <p:sp>
        <p:nvSpPr>
          <p:cNvPr id="14" name="Rectangle 13">
            <a:extLst>
              <a:ext uri="{FF2B5EF4-FFF2-40B4-BE49-F238E27FC236}">
                <a16:creationId xmlns:a16="http://schemas.microsoft.com/office/drawing/2014/main" id="{31EE4145-C373-4A62-9B2E-AD03D9A05D3A}"/>
              </a:ext>
            </a:extLst>
          </p:cNvPr>
          <p:cNvSpPr/>
          <p:nvPr/>
        </p:nvSpPr>
        <p:spPr>
          <a:xfrm>
            <a:off x="5606500" y="1781612"/>
            <a:ext cx="2614818" cy="461665"/>
          </a:xfrm>
          <a:prstGeom prst="rect">
            <a:avLst/>
          </a:prstGeom>
        </p:spPr>
        <p:txBody>
          <a:bodyPr wrap="none">
            <a:spAutoFit/>
          </a:bodyPr>
          <a:lstStyle/>
          <a:p>
            <a:r>
              <a:rPr lang="en-US" altLang="en-US" sz="2400" dirty="0">
                <a:solidFill>
                  <a:schemeClr val="bg1"/>
                </a:solidFill>
                <a:latin typeface="Arial" panose="020B0604020202020204" pitchFamily="34" charset="0"/>
              </a:rPr>
              <a:t>Who is “normal”?</a:t>
            </a:r>
          </a:p>
        </p:txBody>
      </p:sp>
      <p:pic>
        <p:nvPicPr>
          <p:cNvPr id="15" name="Picture 14">
            <a:extLst>
              <a:ext uri="{FF2B5EF4-FFF2-40B4-BE49-F238E27FC236}">
                <a16:creationId xmlns:a16="http://schemas.microsoft.com/office/drawing/2014/main" id="{A1336BA2-99D8-4761-A1EE-19303F045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spTree>
    <p:extLst>
      <p:ext uri="{BB962C8B-B14F-4D97-AF65-F5344CB8AC3E}">
        <p14:creationId xmlns:p14="http://schemas.microsoft.com/office/powerpoint/2010/main" val="377334743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13" name="Picture 5" descr="yahoo1">
            <a:extLst>
              <a:ext uri="{FF2B5EF4-FFF2-40B4-BE49-F238E27FC236}">
                <a16:creationId xmlns:a16="http://schemas.microsoft.com/office/drawing/2014/main" id="{EC1FC78D-642D-4A80-AAD6-B2176292E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233" y="681566"/>
            <a:ext cx="7979629" cy="5952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26AA22-89AB-4044-9249-DF1DBB2CEF2B}"/>
              </a:ext>
            </a:extLst>
          </p:cNvPr>
          <p:cNvSpPr/>
          <p:nvPr/>
        </p:nvSpPr>
        <p:spPr>
          <a:xfrm>
            <a:off x="3120534" y="87868"/>
            <a:ext cx="3583032" cy="369332"/>
          </a:xfrm>
          <a:prstGeom prst="rect">
            <a:avLst/>
          </a:prstGeom>
        </p:spPr>
        <p:txBody>
          <a:bodyPr wrap="none">
            <a:spAutoFit/>
          </a:bodyPr>
          <a:lstStyle/>
          <a:p>
            <a:r>
              <a:rPr lang="en-US" altLang="en-US" b="1" dirty="0">
                <a:solidFill>
                  <a:schemeClr val="bg1"/>
                </a:solidFill>
                <a:latin typeface="Arial" panose="020B0604020202020204" pitchFamily="34" charset="0"/>
                <a:cs typeface="Arial" panose="020B0604020202020204" pitchFamily="34" charset="0"/>
              </a:rPr>
              <a:t>Shaping (slanting) Perceptions</a:t>
            </a:r>
            <a:endParaRPr lang="en-US" dirty="0"/>
          </a:p>
        </p:txBody>
      </p:sp>
      <p:pic>
        <p:nvPicPr>
          <p:cNvPr id="9" name="Picture 8">
            <a:extLst>
              <a:ext uri="{FF2B5EF4-FFF2-40B4-BE49-F238E27FC236}">
                <a16:creationId xmlns:a16="http://schemas.microsoft.com/office/drawing/2014/main" id="{6D059643-B34B-4CC6-8618-7CF0F6CE8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spTree>
    <p:extLst>
      <p:ext uri="{BB962C8B-B14F-4D97-AF65-F5344CB8AC3E}">
        <p14:creationId xmlns:p14="http://schemas.microsoft.com/office/powerpoint/2010/main" val="420649628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381000" y="152400"/>
            <a:ext cx="8458200" cy="1143000"/>
          </a:xfrm>
        </p:spPr>
        <p:txBody>
          <a:bodyPr>
            <a:normAutofit/>
          </a:bodyPr>
          <a:lstStyle/>
          <a:p>
            <a:r>
              <a:rPr lang="en-US" sz="2800" b="1" dirty="0">
                <a:solidFill>
                  <a:srgbClr val="002060"/>
                </a:solidFill>
                <a:latin typeface="Arial" panose="020B0604020202020204" pitchFamily="34" charset="0"/>
                <a:ea typeface="ＭＳ Ｐゴシック" charset="0"/>
                <a:cs typeface="Arial" panose="020B0604020202020204" pitchFamily="34" charset="0"/>
              </a:rPr>
              <a:t>Racial Disparities in Use of </a:t>
            </a:r>
            <a:br>
              <a:rPr lang="en-US" sz="2800" b="1" dirty="0">
                <a:solidFill>
                  <a:srgbClr val="002060"/>
                </a:solidFill>
                <a:latin typeface="Arial" panose="020B0604020202020204" pitchFamily="34" charset="0"/>
                <a:ea typeface="ＭＳ Ｐゴシック" charset="0"/>
                <a:cs typeface="Arial" panose="020B0604020202020204" pitchFamily="34" charset="0"/>
              </a:rPr>
            </a:br>
            <a:r>
              <a:rPr lang="en-US" sz="2800" b="1" dirty="0">
                <a:solidFill>
                  <a:srgbClr val="002060"/>
                </a:solidFill>
                <a:latin typeface="Arial" panose="020B0604020202020204" pitchFamily="34" charset="0"/>
                <a:ea typeface="ＭＳ Ｐゴシック" charset="0"/>
                <a:cs typeface="Arial" panose="020B0604020202020204" pitchFamily="34" charset="0"/>
              </a:rPr>
              <a:t>Suspension for 1</a:t>
            </a:r>
            <a:r>
              <a:rPr lang="en-US" sz="2800" b="1" baseline="30000" dirty="0">
                <a:solidFill>
                  <a:srgbClr val="002060"/>
                </a:solidFill>
                <a:latin typeface="Arial" panose="020B0604020202020204" pitchFamily="34" charset="0"/>
                <a:ea typeface="ＭＳ Ｐゴシック" charset="0"/>
                <a:cs typeface="Arial" panose="020B0604020202020204" pitchFamily="34" charset="0"/>
              </a:rPr>
              <a:t>st</a:t>
            </a:r>
            <a:r>
              <a:rPr lang="en-US" sz="2800" b="1" dirty="0">
                <a:solidFill>
                  <a:srgbClr val="002060"/>
                </a:solidFill>
                <a:latin typeface="Arial" panose="020B0604020202020204" pitchFamily="34" charset="0"/>
                <a:ea typeface="ＭＳ Ｐゴシック" charset="0"/>
                <a:cs typeface="Arial" panose="020B0604020202020204" pitchFamily="34" charset="0"/>
              </a:rPr>
              <a:t> Time Offenders</a:t>
            </a:r>
          </a:p>
        </p:txBody>
      </p:sp>
      <p:graphicFrame>
        <p:nvGraphicFramePr>
          <p:cNvPr id="8" name="Content Placeholder 3"/>
          <p:cNvGraphicFramePr>
            <a:graphicFrameLocks/>
          </p:cNvGraphicFramePr>
          <p:nvPr>
            <p:extLst/>
          </p:nvPr>
        </p:nvGraphicFramePr>
        <p:xfrm>
          <a:off x="609600" y="2094130"/>
          <a:ext cx="8229600" cy="453526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1524000"/>
            <a:ext cx="7010400" cy="646331"/>
          </a:xfrm>
          <a:prstGeom prst="rect">
            <a:avLst/>
          </a:prstGeom>
          <a:noFill/>
        </p:spPr>
        <p:txBody>
          <a:bodyPr wrap="square" rtlCol="0">
            <a:spAutoFit/>
          </a:bodyPr>
          <a:lstStyle/>
          <a:p>
            <a:r>
              <a:rPr lang="en-US" b="1" dirty="0">
                <a:solidFill>
                  <a:prstClr val="black"/>
                </a:solidFill>
              </a:rPr>
              <a:t>Percent of first time offenders cited for committing the offense who received an out of school suspension as punishment</a:t>
            </a:r>
          </a:p>
        </p:txBody>
      </p:sp>
      <p:sp>
        <p:nvSpPr>
          <p:cNvPr id="2" name="TextBox 1"/>
          <p:cNvSpPr txBox="1"/>
          <p:nvPr/>
        </p:nvSpPr>
        <p:spPr>
          <a:xfrm>
            <a:off x="152400" y="6477000"/>
            <a:ext cx="3505200" cy="246221"/>
          </a:xfrm>
          <a:prstGeom prst="rect">
            <a:avLst/>
          </a:prstGeom>
          <a:noFill/>
        </p:spPr>
        <p:txBody>
          <a:bodyPr wrap="square" rtlCol="0">
            <a:spAutoFit/>
          </a:bodyPr>
          <a:lstStyle/>
          <a:p>
            <a:r>
              <a:rPr lang="en-US" sz="1000" dirty="0">
                <a:solidFill>
                  <a:prstClr val="black"/>
                </a:solidFill>
              </a:rPr>
              <a:t>Source: </a:t>
            </a:r>
            <a:r>
              <a:rPr lang="en-US" sz="1000" dirty="0" err="1">
                <a:solidFill>
                  <a:prstClr val="black"/>
                </a:solidFill>
              </a:rPr>
              <a:t>Losen</a:t>
            </a:r>
            <a:r>
              <a:rPr lang="en-US" sz="1000" dirty="0">
                <a:solidFill>
                  <a:prstClr val="black"/>
                </a:solidFill>
              </a:rPr>
              <a:t>, 2012</a:t>
            </a:r>
          </a:p>
        </p:txBody>
      </p:sp>
    </p:spTree>
    <p:extLst>
      <p:ext uri="{BB962C8B-B14F-4D97-AF65-F5344CB8AC3E}">
        <p14:creationId xmlns:p14="http://schemas.microsoft.com/office/powerpoint/2010/main" val="3476403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itle 1"/>
          <p:cNvSpPr>
            <a:spLocks noGrp="1"/>
          </p:cNvSpPr>
          <p:nvPr>
            <p:ph type="title"/>
          </p:nvPr>
        </p:nvSpPr>
        <p:spPr/>
        <p:txBody>
          <a:bodyPr/>
          <a:lstStyle/>
          <a:p>
            <a:endParaRPr lang="en-US" dirty="0"/>
          </a:p>
        </p:txBody>
      </p:sp>
      <p:sp>
        <p:nvSpPr>
          <p:cNvPr id="466947"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466949" name="Picture 3" descr="4970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914400" y="72703"/>
            <a:ext cx="7772400" cy="639763"/>
          </a:xfrm>
          <a:prstGeom prst="rect">
            <a:avLst/>
          </a:prstGeom>
          <a:noFill/>
          <a:ln w="9525">
            <a:noFill/>
            <a:miter lim="800000"/>
            <a:headEnd/>
            <a:tailEnd/>
          </a:ln>
        </p:spPr>
        <p:txBody>
          <a:bodyPr anchor="ctr"/>
          <a:lstStyle/>
          <a:p>
            <a:pPr algn="ctr" fontAlgn="auto">
              <a:spcBef>
                <a:spcPts val="0"/>
              </a:spcBef>
              <a:spcAft>
                <a:spcPts val="0"/>
              </a:spcAft>
              <a:defRPr/>
            </a:pPr>
            <a:r>
              <a:rPr lang="en-US" sz="2800" b="1" kern="0" dirty="0">
                <a:solidFill>
                  <a:srgbClr val="FFFF00"/>
                </a:solidFill>
                <a:latin typeface="Arial" panose="020B0604020202020204" pitchFamily="34" charset="0"/>
                <a:ea typeface="+mj-ea"/>
                <a:cs typeface="+mj-cs"/>
              </a:rPr>
              <a:t>The Brain and Movement in School</a:t>
            </a:r>
          </a:p>
          <a:p>
            <a:pPr algn="ctr" fontAlgn="auto">
              <a:spcBef>
                <a:spcPts val="0"/>
              </a:spcBef>
              <a:spcAft>
                <a:spcPts val="0"/>
              </a:spcAft>
              <a:defRPr/>
            </a:pPr>
            <a:r>
              <a:rPr lang="en-US" sz="2800" b="1" kern="0" dirty="0">
                <a:solidFill>
                  <a:srgbClr val="00B0F0"/>
                </a:solidFill>
                <a:latin typeface="Arial" panose="020B0604020202020204" pitchFamily="34" charset="0"/>
                <a:ea typeface="+mj-ea"/>
                <a:cs typeface="+mj-cs"/>
              </a:rPr>
              <a:t>(Disruptive?) </a:t>
            </a:r>
          </a:p>
        </p:txBody>
      </p:sp>
      <p:sp>
        <p:nvSpPr>
          <p:cNvPr id="7" name="Rectangle 3"/>
          <p:cNvSpPr txBox="1">
            <a:spLocks noChangeArrowheads="1"/>
          </p:cNvSpPr>
          <p:nvPr/>
        </p:nvSpPr>
        <p:spPr bwMode="auto">
          <a:xfrm>
            <a:off x="0" y="1143000"/>
            <a:ext cx="4953000" cy="4525963"/>
          </a:xfrm>
          <a:prstGeom prst="rect">
            <a:avLst/>
          </a:prstGeom>
          <a:noFill/>
          <a:ln w="9525">
            <a:noFill/>
            <a:miter lim="800000"/>
            <a:headEnd/>
            <a:tailEnd/>
          </a:ln>
        </p:spPr>
        <p:txBody>
          <a:bodyPr/>
          <a:lstStyle/>
          <a:p>
            <a:pPr marL="342900" indent="-342900" fontAlgn="auto">
              <a:lnSpc>
                <a:spcPct val="105000"/>
              </a:lnSpc>
              <a:spcBef>
                <a:spcPct val="20000"/>
              </a:spcBef>
              <a:spcAft>
                <a:spcPts val="0"/>
              </a:spcAft>
              <a:buFontTx/>
              <a:buChar char="•"/>
              <a:defRPr/>
            </a:pPr>
            <a:r>
              <a:rPr lang="en-US" kern="0" dirty="0">
                <a:solidFill>
                  <a:schemeClr val="bg1">
                    <a:lumMod val="95000"/>
                  </a:schemeClr>
                </a:solidFill>
                <a:latin typeface="Arial" panose="020B0604020202020204" pitchFamily="34" charset="0"/>
                <a:cs typeface="+mn-cs"/>
              </a:rPr>
              <a:t>A 5</a:t>
            </a:r>
            <a:r>
              <a:rPr lang="en-US" kern="0" baseline="30000" dirty="0">
                <a:solidFill>
                  <a:schemeClr val="bg1">
                    <a:lumMod val="95000"/>
                  </a:schemeClr>
                </a:solidFill>
                <a:latin typeface="Arial" panose="020B0604020202020204" pitchFamily="34" charset="0"/>
                <a:cs typeface="+mn-cs"/>
              </a:rPr>
              <a:t>th</a:t>
            </a:r>
            <a:r>
              <a:rPr lang="en-US" kern="0" dirty="0">
                <a:solidFill>
                  <a:schemeClr val="bg1">
                    <a:lumMod val="95000"/>
                  </a:schemeClr>
                </a:solidFill>
                <a:latin typeface="Arial" panose="020B0604020202020204" pitchFamily="34" charset="0"/>
                <a:cs typeface="+mn-cs"/>
              </a:rPr>
              <a:t> grade class in Charlotte, NC -  </a:t>
            </a:r>
            <a:r>
              <a:rPr lang="en-US" kern="0" dirty="0">
                <a:solidFill>
                  <a:srgbClr val="00B0F0"/>
                </a:solidFill>
                <a:latin typeface="Arial" panose="020B0604020202020204" pitchFamily="34" charset="0"/>
                <a:cs typeface="+mn-cs"/>
              </a:rPr>
              <a:t>increased attention spans </a:t>
            </a:r>
            <a:r>
              <a:rPr lang="en-US" kern="0" dirty="0">
                <a:solidFill>
                  <a:schemeClr val="bg1">
                    <a:lumMod val="95000"/>
                  </a:schemeClr>
                </a:solidFill>
                <a:latin typeface="Arial" pitchFamily="34" charset="0"/>
                <a:cs typeface="+mn-cs"/>
              </a:rPr>
              <a:t>and facilitated good posture. The classroom - a sea of motion - children bob and weave, sway and bounce their way through lessons perched atop fitness balls. </a:t>
            </a:r>
          </a:p>
          <a:p>
            <a:pPr marL="342900" indent="-342900" fontAlgn="auto">
              <a:lnSpc>
                <a:spcPct val="105000"/>
              </a:lnSpc>
              <a:spcBef>
                <a:spcPct val="20000"/>
              </a:spcBef>
              <a:spcAft>
                <a:spcPts val="0"/>
              </a:spcAft>
              <a:buFontTx/>
              <a:buChar char="•"/>
              <a:defRPr/>
            </a:pPr>
            <a:r>
              <a:rPr lang="en-US" kern="0" dirty="0">
                <a:solidFill>
                  <a:schemeClr val="bg1">
                    <a:lumMod val="95000"/>
                  </a:schemeClr>
                </a:solidFill>
                <a:latin typeface="Arial" pitchFamily="34" charset="0"/>
                <a:cs typeface="+mn-cs"/>
              </a:rPr>
              <a:t>A </a:t>
            </a:r>
            <a:r>
              <a:rPr lang="en-US" kern="0" dirty="0">
                <a:solidFill>
                  <a:srgbClr val="00B0F0"/>
                </a:solidFill>
                <a:latin typeface="Arial" pitchFamily="34" charset="0"/>
                <a:cs typeface="+mn-cs"/>
              </a:rPr>
              <a:t>Mayo Clinic </a:t>
            </a:r>
            <a:r>
              <a:rPr lang="en-US" kern="0" dirty="0">
                <a:solidFill>
                  <a:schemeClr val="bg1">
                    <a:lumMod val="95000"/>
                  </a:schemeClr>
                </a:solidFill>
                <a:latin typeface="Arial" pitchFamily="34" charset="0"/>
                <a:cs typeface="+mn-cs"/>
              </a:rPr>
              <a:t>study found that these balls burn calories, attacking the growing problem of childhood obesity. </a:t>
            </a:r>
            <a:r>
              <a:rPr lang="en-US" kern="0" dirty="0">
                <a:solidFill>
                  <a:srgbClr val="00B0F0"/>
                </a:solidFill>
                <a:latin typeface="Arial" pitchFamily="34" charset="0"/>
                <a:cs typeface="+mn-cs"/>
              </a:rPr>
              <a:t>Fidgety students </a:t>
            </a:r>
            <a:r>
              <a:rPr lang="en-US" kern="0" dirty="0">
                <a:solidFill>
                  <a:schemeClr val="bg1">
                    <a:lumMod val="95000"/>
                  </a:schemeClr>
                </a:solidFill>
                <a:latin typeface="Arial" pitchFamily="34" charset="0"/>
                <a:cs typeface="+mn-cs"/>
              </a:rPr>
              <a:t>or those with </a:t>
            </a:r>
            <a:r>
              <a:rPr lang="en-US" kern="0" dirty="0">
                <a:solidFill>
                  <a:srgbClr val="00B0F0"/>
                </a:solidFill>
                <a:latin typeface="Arial" panose="020B0604020202020204" pitchFamily="34" charset="0"/>
                <a:cs typeface="+mn-cs"/>
              </a:rPr>
              <a:t>ADD/ADHD</a:t>
            </a:r>
            <a:r>
              <a:rPr lang="en-US" kern="0" dirty="0">
                <a:solidFill>
                  <a:srgbClr val="000066"/>
                </a:solidFill>
                <a:latin typeface="Arial" panose="020B0604020202020204" pitchFamily="34" charset="0"/>
                <a:cs typeface="+mn-cs"/>
              </a:rPr>
              <a:t> </a:t>
            </a:r>
            <a:r>
              <a:rPr lang="en-US" kern="0" dirty="0">
                <a:solidFill>
                  <a:schemeClr val="bg1">
                    <a:lumMod val="95000"/>
                  </a:schemeClr>
                </a:solidFill>
                <a:latin typeface="Arial" panose="020B0604020202020204" pitchFamily="34" charset="0"/>
                <a:cs typeface="+mn-cs"/>
              </a:rPr>
              <a:t>have an outlet for their </a:t>
            </a:r>
            <a:r>
              <a:rPr lang="en-US" kern="0" dirty="0">
                <a:solidFill>
                  <a:srgbClr val="00B0F0"/>
                </a:solidFill>
                <a:latin typeface="Arial" panose="020B0604020202020204" pitchFamily="34" charset="0"/>
                <a:cs typeface="+mn-cs"/>
              </a:rPr>
              <a:t>excess energy. Concentration increases </a:t>
            </a:r>
            <a:r>
              <a:rPr lang="en-US" kern="0" dirty="0">
                <a:solidFill>
                  <a:schemeClr val="bg1">
                    <a:lumMod val="95000"/>
                  </a:schemeClr>
                </a:solidFill>
                <a:latin typeface="Arial" panose="020B0604020202020204" pitchFamily="34" charset="0"/>
                <a:cs typeface="+mn-cs"/>
              </a:rPr>
              <a:t>and physical conditioning is improved because of the </a:t>
            </a:r>
            <a:r>
              <a:rPr lang="en-US" kern="0" dirty="0">
                <a:solidFill>
                  <a:srgbClr val="00B0F0"/>
                </a:solidFill>
                <a:latin typeface="Arial" panose="020B0604020202020204" pitchFamily="34" charset="0"/>
                <a:cs typeface="+mn-cs"/>
              </a:rPr>
              <a:t>work involved in staying on top </a:t>
            </a:r>
            <a:r>
              <a:rPr lang="en-US" kern="0" dirty="0">
                <a:solidFill>
                  <a:schemeClr val="bg1">
                    <a:lumMod val="95000"/>
                  </a:schemeClr>
                </a:solidFill>
                <a:latin typeface="Arial" pitchFamily="34" charset="0"/>
                <a:cs typeface="+mn-cs"/>
              </a:rPr>
              <a:t>of the ball. </a:t>
            </a:r>
          </a:p>
          <a:p>
            <a:pPr marL="342900" indent="-342900" fontAlgn="auto">
              <a:lnSpc>
                <a:spcPct val="105000"/>
              </a:lnSpc>
              <a:spcBef>
                <a:spcPct val="20000"/>
              </a:spcBef>
              <a:spcAft>
                <a:spcPts val="0"/>
              </a:spcAft>
              <a:buFontTx/>
              <a:buChar char="•"/>
              <a:defRPr/>
            </a:pPr>
            <a:r>
              <a:rPr lang="en-US" kern="0" dirty="0">
                <a:solidFill>
                  <a:schemeClr val="bg1">
                    <a:lumMod val="95000"/>
                  </a:schemeClr>
                </a:solidFill>
                <a:latin typeface="Arial" pitchFamily="34" charset="0"/>
                <a:cs typeface="+mn-cs"/>
              </a:rPr>
              <a:t> Studies show more time spent on task and less time squirming while students sat on the ball</a:t>
            </a:r>
            <a:r>
              <a:rPr lang="en-US" kern="0" dirty="0">
                <a:solidFill>
                  <a:schemeClr val="bg1"/>
                </a:solidFill>
                <a:latin typeface="Arial" pitchFamily="34" charset="0"/>
                <a:cs typeface="+mn-cs"/>
              </a:rPr>
              <a:t>s, </a:t>
            </a:r>
            <a:r>
              <a:rPr lang="en-US" kern="0" dirty="0">
                <a:solidFill>
                  <a:srgbClr val="00B0F0"/>
                </a:solidFill>
                <a:latin typeface="Arial" pitchFamily="34" charset="0"/>
                <a:cs typeface="+mn-cs"/>
              </a:rPr>
              <a:t>“The human body was not designed to sit still.”</a:t>
            </a:r>
          </a:p>
        </p:txBody>
      </p:sp>
      <p:pic>
        <p:nvPicPr>
          <p:cNvPr id="4669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795450" y="1817206"/>
            <a:ext cx="3097412" cy="432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5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B3002B6F-5E64-47A0-AE32-C83DEE0F5E07}"/>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A1C45F1-F749-44DE-96EF-569062570151}"/>
              </a:ext>
            </a:extLst>
          </p:cNvPr>
          <p:cNvSpPr/>
          <p:nvPr/>
        </p:nvSpPr>
        <p:spPr>
          <a:xfrm>
            <a:off x="7938"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chemeClr val="bg1"/>
              </a:solidFill>
              <a:latin typeface="Arial" panose="020B0604020202020204" pitchFamily="34" charset="0"/>
              <a:cs typeface="Arial" panose="020B0604020202020204" pitchFamily="34" charset="0"/>
            </a:endParaRPr>
          </a:p>
        </p:txBody>
      </p:sp>
      <p:sp>
        <p:nvSpPr>
          <p:cNvPr id="162820" name="Title 1">
            <a:extLst>
              <a:ext uri="{FF2B5EF4-FFF2-40B4-BE49-F238E27FC236}">
                <a16:creationId xmlns:a16="http://schemas.microsoft.com/office/drawing/2014/main" id="{A678610E-8A3B-4B54-8B92-B1D29A7DC1C6}"/>
              </a:ext>
            </a:extLst>
          </p:cNvPr>
          <p:cNvSpPr txBox="1">
            <a:spLocks noChangeArrowheads="1"/>
          </p:cNvSpPr>
          <p:nvPr/>
        </p:nvSpPr>
        <p:spPr bwMode="auto">
          <a:xfrm>
            <a:off x="479425" y="187325"/>
            <a:ext cx="79613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NZ" altLang="en-US" sz="2400" b="1" dirty="0">
                <a:solidFill>
                  <a:srgbClr val="FFFF00"/>
                </a:solidFill>
                <a:latin typeface="Arial" panose="020B0604020202020204" pitchFamily="34" charset="0"/>
                <a:cs typeface="Arial" panose="020B0604020202020204" pitchFamily="34" charset="0"/>
              </a:rPr>
              <a:t>Mindsets (“Caught” not </a:t>
            </a:r>
            <a:r>
              <a:rPr lang="en-NZ" altLang="en-US" sz="2400" b="1" i="1" dirty="0">
                <a:solidFill>
                  <a:srgbClr val="FFFF00"/>
                </a:solidFill>
                <a:latin typeface="Arial" panose="020B0604020202020204" pitchFamily="34" charset="0"/>
                <a:cs typeface="Arial" panose="020B0604020202020204" pitchFamily="34" charset="0"/>
              </a:rPr>
              <a:t>Taught)</a:t>
            </a:r>
            <a:r>
              <a:rPr lang="en-NZ" altLang="en-US" sz="2400" b="1" dirty="0">
                <a:solidFill>
                  <a:srgbClr val="FFFF00"/>
                </a:solidFill>
                <a:latin typeface="Arial" panose="020B0604020202020204" pitchFamily="34" charset="0"/>
                <a:cs typeface="Arial" panose="020B0604020202020204" pitchFamily="34" charset="0"/>
              </a:rPr>
              <a:t> in School</a:t>
            </a:r>
          </a:p>
        </p:txBody>
      </p:sp>
      <p:sp>
        <p:nvSpPr>
          <p:cNvPr id="162821" name="Content Placeholder 2">
            <a:extLst>
              <a:ext uri="{FF2B5EF4-FFF2-40B4-BE49-F238E27FC236}">
                <a16:creationId xmlns:a16="http://schemas.microsoft.com/office/drawing/2014/main" id="{7E3C5F7B-A72A-4E21-8DFA-97B0C77846F9}"/>
              </a:ext>
            </a:extLst>
          </p:cNvPr>
          <p:cNvSpPr txBox="1">
            <a:spLocks noChangeArrowheads="1"/>
          </p:cNvSpPr>
          <p:nvPr/>
        </p:nvSpPr>
        <p:spPr bwMode="auto">
          <a:xfrm>
            <a:off x="302419" y="1292225"/>
            <a:ext cx="8555037"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NZ" altLang="en-US" sz="2400" b="1" dirty="0">
                <a:solidFill>
                  <a:schemeClr val="bg1"/>
                </a:solidFill>
                <a:latin typeface="Arial" panose="020B0604020202020204" pitchFamily="34" charset="0"/>
                <a:cs typeface="Arial" panose="020B0604020202020204" pitchFamily="34" charset="0"/>
              </a:rPr>
              <a:t>	</a:t>
            </a:r>
            <a:r>
              <a:rPr lang="en-NZ" altLang="en-US" sz="2400" b="1" i="1" dirty="0">
                <a:solidFill>
                  <a:srgbClr val="00B0F0"/>
                </a:solidFill>
                <a:latin typeface="Arial" panose="020B0604020202020204" pitchFamily="34" charset="0"/>
                <a:cs typeface="Arial" panose="020B0604020202020204" pitchFamily="34" charset="0"/>
              </a:rPr>
              <a:t>The relationship between you and your students</a:t>
            </a:r>
          </a:p>
          <a:p>
            <a:pPr eaLnBrk="1" hangingPunct="1">
              <a:spcBef>
                <a:spcPct val="50000"/>
              </a:spcBef>
            </a:pPr>
            <a:r>
              <a:rPr lang="en-NZ" altLang="en-US" sz="2800" b="1" dirty="0">
                <a:solidFill>
                  <a:schemeClr val="bg1"/>
                </a:solidFill>
                <a:latin typeface="Arial" panose="020B0604020202020204" pitchFamily="34" charset="0"/>
                <a:cs typeface="Arial" panose="020B0604020202020204" pitchFamily="34" charset="0"/>
              </a:rPr>
              <a:t>What are the strongest messages that I 	consistently communicate to my students 	about</a:t>
            </a:r>
            <a:r>
              <a:rPr lang="en-NZ" altLang="en-US" sz="2800" b="1" dirty="0">
                <a:solidFill>
                  <a:srgbClr val="00B0F0"/>
                </a:solidFill>
                <a:latin typeface="Arial" panose="020B0604020202020204" pitchFamily="34" charset="0"/>
                <a:cs typeface="Arial" panose="020B0604020202020204" pitchFamily="34" charset="0"/>
              </a:rPr>
              <a:t> themselves, </a:t>
            </a:r>
            <a:r>
              <a:rPr lang="en-NZ" altLang="en-US" sz="2800" b="1" dirty="0">
                <a:solidFill>
                  <a:schemeClr val="bg1"/>
                </a:solidFill>
                <a:latin typeface="Arial" panose="020B0604020202020204" pitchFamily="34" charset="0"/>
                <a:cs typeface="Arial" panose="020B0604020202020204" pitchFamily="34" charset="0"/>
              </a:rPr>
              <a:t>about</a:t>
            </a:r>
            <a:r>
              <a:rPr lang="en-NZ" altLang="en-US" sz="2800" b="1" dirty="0">
                <a:solidFill>
                  <a:srgbClr val="00B0F0"/>
                </a:solidFill>
                <a:latin typeface="Arial" panose="020B0604020202020204" pitchFamily="34" charset="0"/>
                <a:cs typeface="Arial" panose="020B0604020202020204" pitchFamily="34" charset="0"/>
              </a:rPr>
              <a:t> school,</a:t>
            </a:r>
            <a:r>
              <a:rPr lang="en-NZ" altLang="en-US" sz="2800" b="1" dirty="0">
                <a:solidFill>
                  <a:schemeClr val="bg1"/>
                </a:solidFill>
                <a:latin typeface="Arial" panose="020B0604020202020204" pitchFamily="34" charset="0"/>
                <a:cs typeface="Arial" panose="020B0604020202020204" pitchFamily="34" charset="0"/>
              </a:rPr>
              <a:t> and about 	</a:t>
            </a:r>
            <a:r>
              <a:rPr lang="en-NZ" altLang="en-US" sz="2800" b="1" dirty="0">
                <a:solidFill>
                  <a:srgbClr val="00B0F0"/>
                </a:solidFill>
                <a:latin typeface="Arial" panose="020B0604020202020204" pitchFamily="34" charset="0"/>
                <a:cs typeface="Arial" panose="020B0604020202020204" pitchFamily="34" charset="0"/>
              </a:rPr>
              <a:t>learning </a:t>
            </a:r>
            <a:r>
              <a:rPr lang="en-NZ" altLang="en-US" sz="2800" b="1" dirty="0">
                <a:solidFill>
                  <a:schemeClr val="bg1"/>
                </a:solidFill>
                <a:latin typeface="Arial" panose="020B0604020202020204" pitchFamily="34" charset="0"/>
                <a:cs typeface="Arial" panose="020B0604020202020204" pitchFamily="34" charset="0"/>
              </a:rPr>
              <a:t>(+ and -) on a daily basis?</a:t>
            </a:r>
          </a:p>
          <a:p>
            <a:pPr eaLnBrk="1" hangingPunct="1">
              <a:spcBef>
                <a:spcPct val="50000"/>
              </a:spcBef>
            </a:pPr>
            <a:r>
              <a:rPr lang="en-NZ" altLang="en-US" sz="2800" b="1" dirty="0">
                <a:solidFill>
                  <a:schemeClr val="bg1"/>
                </a:solidFill>
                <a:latin typeface="Arial" panose="020B0604020202020204" pitchFamily="34" charset="0"/>
                <a:cs typeface="Arial" panose="020B0604020202020204" pitchFamily="34" charset="0"/>
              </a:rPr>
              <a:t>What </a:t>
            </a:r>
            <a:r>
              <a:rPr lang="en-NZ" altLang="en-US" sz="2800" b="1" dirty="0">
                <a:solidFill>
                  <a:srgbClr val="00B0F0"/>
                </a:solidFill>
                <a:latin typeface="Arial" panose="020B0604020202020204" pitchFamily="34" charset="0"/>
                <a:cs typeface="Arial" panose="020B0604020202020204" pitchFamily="34" charset="0"/>
              </a:rPr>
              <a:t>emotional impact </a:t>
            </a:r>
            <a:r>
              <a:rPr lang="en-NZ" altLang="en-US" sz="2800" b="1" dirty="0">
                <a:solidFill>
                  <a:schemeClr val="bg1"/>
                </a:solidFill>
                <a:latin typeface="Arial" panose="020B0604020202020204" pitchFamily="34" charset="0"/>
                <a:cs typeface="Arial" panose="020B0604020202020204" pitchFamily="34" charset="0"/>
              </a:rPr>
              <a:t>do these messages have on my students? </a:t>
            </a:r>
          </a:p>
          <a:p>
            <a:pPr eaLnBrk="1" hangingPunct="1">
              <a:spcBef>
                <a:spcPct val="50000"/>
              </a:spcBef>
            </a:pPr>
            <a:r>
              <a:rPr lang="en-NZ" altLang="en-US" sz="2800" b="1" dirty="0">
                <a:solidFill>
                  <a:schemeClr val="bg1"/>
                </a:solidFill>
                <a:latin typeface="Arial" panose="020B0604020202020204" pitchFamily="34" charset="0"/>
                <a:cs typeface="Arial" panose="020B0604020202020204" pitchFamily="34" charset="0"/>
              </a:rPr>
              <a:t>Are there long-term learning consequences?</a:t>
            </a:r>
          </a:p>
          <a:p>
            <a:pPr eaLnBrk="1" hangingPunct="1"/>
            <a:endParaRPr lang="en-NZ" altLang="en-US" sz="2400" dirty="0">
              <a:solidFill>
                <a:schemeClr val="bg1"/>
              </a:solidFill>
              <a:latin typeface="Arial" panose="020B0604020202020204" pitchFamily="34" charset="0"/>
              <a:cs typeface="Arial" panose="020B0604020202020204" pitchFamily="34" charset="0"/>
            </a:endParaRPr>
          </a:p>
        </p:txBody>
      </p:sp>
      <p:pic>
        <p:nvPicPr>
          <p:cNvPr id="162823" name="Picture 7">
            <a:extLst>
              <a:ext uri="{FF2B5EF4-FFF2-40B4-BE49-F238E27FC236}">
                <a16:creationId xmlns:a16="http://schemas.microsoft.com/office/drawing/2014/main" id="{B2D3BC0F-6B65-4BEC-90E1-33A59914C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163"/>
            <a:ext cx="6032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34328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228600" y="-152400"/>
            <a:ext cx="9399722" cy="704823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8" name="Rectangle 2">
            <a:extLst>
              <a:ext uri="{FF2B5EF4-FFF2-40B4-BE49-F238E27FC236}">
                <a16:creationId xmlns:a16="http://schemas.microsoft.com/office/drawing/2014/main" id="{9EC4B336-907E-4FC5-A105-2FEE3E804EBB}"/>
              </a:ext>
            </a:extLst>
          </p:cNvPr>
          <p:cNvSpPr>
            <a:spLocks noChangeArrowheads="1"/>
          </p:cNvSpPr>
          <p:nvPr/>
        </p:nvSpPr>
        <p:spPr bwMode="auto">
          <a:xfrm>
            <a:off x="152399" y="1414154"/>
            <a:ext cx="864955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b="1" dirty="0">
                <a:solidFill>
                  <a:schemeClr val="bg1"/>
                </a:solidFill>
                <a:latin typeface="Arial" panose="020B0604020202020204" pitchFamily="34" charset="0"/>
                <a:cs typeface="Times New Roman" panose="02020603050405020304" pitchFamily="18" charset="0"/>
              </a:rPr>
              <a:t>Human genetics reflect our accumulated </a:t>
            </a:r>
            <a:r>
              <a:rPr lang="en-US" altLang="en-US" sz="3200" b="1" dirty="0">
                <a:solidFill>
                  <a:srgbClr val="FFFF00"/>
                </a:solidFill>
                <a:latin typeface="Arial" panose="020B0604020202020204" pitchFamily="34" charset="0"/>
                <a:cs typeface="Times New Roman" panose="02020603050405020304" pitchFamily="18" charset="0"/>
              </a:rPr>
              <a:t>ancestral </a:t>
            </a:r>
            <a:r>
              <a:rPr lang="en-US" altLang="en-US" sz="3200" b="1" i="1" dirty="0">
                <a:solidFill>
                  <a:srgbClr val="FFFF00"/>
                </a:solidFill>
                <a:latin typeface="Arial" panose="020B0604020202020204" pitchFamily="34" charset="0"/>
                <a:cs typeface="Times New Roman" panose="02020603050405020304" pitchFamily="18" charset="0"/>
              </a:rPr>
              <a:t>history</a:t>
            </a:r>
            <a:r>
              <a:rPr lang="en-US" altLang="en-US" sz="3200" b="1" dirty="0">
                <a:solidFill>
                  <a:srgbClr val="FFFF00"/>
                </a:solidFill>
                <a:latin typeface="Arial" panose="020B0604020202020204" pitchFamily="34" charset="0"/>
                <a:cs typeface="Times New Roman" panose="02020603050405020304" pitchFamily="18" charset="0"/>
              </a:rPr>
              <a:t>, </a:t>
            </a:r>
            <a:r>
              <a:rPr lang="en-US" altLang="en-US" sz="3200" b="1" dirty="0">
                <a:solidFill>
                  <a:schemeClr val="bg1"/>
                </a:solidFill>
                <a:latin typeface="Arial" panose="020B0604020202020204" pitchFamily="34" charset="0"/>
                <a:cs typeface="Times New Roman" panose="02020603050405020304" pitchFamily="18" charset="0"/>
              </a:rPr>
              <a:t>not our </a:t>
            </a:r>
            <a:r>
              <a:rPr lang="en-US" altLang="en-US" sz="3200" b="1" i="1" dirty="0">
                <a:solidFill>
                  <a:srgbClr val="FFFF00"/>
                </a:solidFill>
                <a:latin typeface="Arial" panose="020B0604020202020204" pitchFamily="34" charset="0"/>
                <a:cs typeface="Times New Roman" panose="02020603050405020304" pitchFamily="18" charset="0"/>
              </a:rPr>
              <a:t>personal </a:t>
            </a:r>
            <a:r>
              <a:rPr lang="en-US" altLang="en-US" sz="3200" b="1" dirty="0">
                <a:solidFill>
                  <a:srgbClr val="FFFF00"/>
                </a:solidFill>
                <a:latin typeface="Arial" panose="020B0604020202020204" pitchFamily="34" charset="0"/>
                <a:cs typeface="Times New Roman" panose="02020603050405020304" pitchFamily="18" charset="0"/>
              </a:rPr>
              <a:t>destiny, </a:t>
            </a:r>
            <a:r>
              <a:rPr lang="en-US" altLang="en-US" sz="3200" b="1" dirty="0">
                <a:solidFill>
                  <a:schemeClr val="bg1"/>
                </a:solidFill>
                <a:latin typeface="Arial" panose="020B0604020202020204" pitchFamily="34" charset="0"/>
                <a:cs typeface="Times New Roman" panose="02020603050405020304" pitchFamily="18" charset="0"/>
              </a:rPr>
              <a:t>which is determined by our accumulated </a:t>
            </a:r>
            <a:r>
              <a:rPr lang="en-US" altLang="en-US" sz="3200" b="1" dirty="0">
                <a:solidFill>
                  <a:srgbClr val="00B0F0"/>
                </a:solidFill>
                <a:latin typeface="Arial" panose="020B0604020202020204" pitchFamily="34" charset="0"/>
                <a:cs typeface="Times New Roman" panose="02020603050405020304" pitchFamily="18" charset="0"/>
              </a:rPr>
              <a:t>personal </a:t>
            </a:r>
            <a:r>
              <a:rPr lang="en-US" altLang="en-US" sz="3600" b="1" dirty="0">
                <a:solidFill>
                  <a:srgbClr val="00B0F0"/>
                </a:solidFill>
                <a:latin typeface="Arial" panose="020B0604020202020204" pitchFamily="34" charset="0"/>
                <a:cs typeface="Times New Roman" panose="02020603050405020304" pitchFamily="18" charset="0"/>
              </a:rPr>
              <a:t>experiences. </a:t>
            </a:r>
            <a:endParaRPr lang="en-US" altLang="en-US" sz="3600" b="1" dirty="0">
              <a:solidFill>
                <a:srgbClr val="00B0F0"/>
              </a:solidFill>
              <a:latin typeface="Arial" panose="020B0604020202020204" pitchFamily="34" charset="0"/>
            </a:endParaRPr>
          </a:p>
        </p:txBody>
      </p:sp>
      <p:pic>
        <p:nvPicPr>
          <p:cNvPr id="11" name="Picture 10">
            <a:extLst>
              <a:ext uri="{FF2B5EF4-FFF2-40B4-BE49-F238E27FC236}">
                <a16:creationId xmlns:a16="http://schemas.microsoft.com/office/drawing/2014/main" id="{35C034F1-65EE-4EE1-ACF9-DCD008FA0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20" y="4363787"/>
            <a:ext cx="2367507" cy="1330826"/>
          </a:xfrm>
          <a:prstGeom prst="rect">
            <a:avLst/>
          </a:prstGeom>
        </p:spPr>
      </p:pic>
      <p:sp>
        <p:nvSpPr>
          <p:cNvPr id="12" name="Rectangle 11">
            <a:extLst>
              <a:ext uri="{FF2B5EF4-FFF2-40B4-BE49-F238E27FC236}">
                <a16:creationId xmlns:a16="http://schemas.microsoft.com/office/drawing/2014/main" id="{62EF41F8-4C5A-45C5-8539-9189814C3B4A}"/>
              </a:ext>
            </a:extLst>
          </p:cNvPr>
          <p:cNvSpPr/>
          <p:nvPr/>
        </p:nvSpPr>
        <p:spPr>
          <a:xfrm>
            <a:off x="5143500" y="872609"/>
            <a:ext cx="685800" cy="314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32F9CED-7C83-4415-B56E-11F72EB8C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633" cy="1216633"/>
          </a:xfrm>
          <a:prstGeom prst="rect">
            <a:avLst/>
          </a:prstGeom>
        </p:spPr>
      </p:pic>
      <p:sp>
        <p:nvSpPr>
          <p:cNvPr id="2" name="Rectangle 1">
            <a:extLst>
              <a:ext uri="{FF2B5EF4-FFF2-40B4-BE49-F238E27FC236}">
                <a16:creationId xmlns:a16="http://schemas.microsoft.com/office/drawing/2014/main" id="{CEAE245F-8DEB-4AE1-826C-2EEFA4A32E93}"/>
              </a:ext>
            </a:extLst>
          </p:cNvPr>
          <p:cNvSpPr/>
          <p:nvPr/>
        </p:nvSpPr>
        <p:spPr>
          <a:xfrm>
            <a:off x="5257801" y="914400"/>
            <a:ext cx="228599" cy="3022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C2C81A-8168-4558-A7C1-DF76F0329F6B}"/>
              </a:ext>
            </a:extLst>
          </p:cNvPr>
          <p:cNvSpPr/>
          <p:nvPr/>
        </p:nvSpPr>
        <p:spPr>
          <a:xfrm>
            <a:off x="2682731" y="5219580"/>
            <a:ext cx="320214" cy="4105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B1A7CBB-349C-4DE2-A203-2BE499ECC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223" y="4157428"/>
            <a:ext cx="2605444" cy="2124304"/>
          </a:xfrm>
          <a:prstGeom prst="rect">
            <a:avLst/>
          </a:prstGeom>
        </p:spPr>
      </p:pic>
      <p:sp>
        <p:nvSpPr>
          <p:cNvPr id="18" name="Rectangle 17">
            <a:extLst>
              <a:ext uri="{FF2B5EF4-FFF2-40B4-BE49-F238E27FC236}">
                <a16:creationId xmlns:a16="http://schemas.microsoft.com/office/drawing/2014/main" id="{E3AD704F-7EFA-408F-8F46-EA6061581253}"/>
              </a:ext>
            </a:extLst>
          </p:cNvPr>
          <p:cNvSpPr/>
          <p:nvPr/>
        </p:nvSpPr>
        <p:spPr>
          <a:xfrm>
            <a:off x="1355549" y="5527503"/>
            <a:ext cx="614319" cy="2052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5B0A7B-356B-4EDD-8919-CAD724B47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755" y="4308758"/>
            <a:ext cx="4333314" cy="2437489"/>
          </a:xfrm>
          <a:prstGeom prst="rect">
            <a:avLst/>
          </a:prstGeom>
        </p:spPr>
      </p:pic>
    </p:spTree>
    <p:extLst>
      <p:ext uri="{BB962C8B-B14F-4D97-AF65-F5344CB8AC3E}">
        <p14:creationId xmlns:p14="http://schemas.microsoft.com/office/powerpoint/2010/main" val="200906292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20A12FF5-7C28-4233-8B07-A21058A54FCD}"/>
              </a:ext>
            </a:extLst>
          </p:cNvPr>
          <p:cNvPicPr>
            <a:picLocks noChangeAspect="1"/>
          </p:cNvPicPr>
          <p:nvPr/>
        </p:nvPicPr>
        <p:blipFill>
          <a:blip r:embed="rId2"/>
          <a:stretch>
            <a:fillRect/>
          </a:stretch>
        </p:blipFill>
        <p:spPr>
          <a:xfrm>
            <a:off x="33867" y="25400"/>
            <a:ext cx="856343" cy="671345"/>
          </a:xfrm>
          <a:prstGeom prst="rect">
            <a:avLst/>
          </a:prstGeom>
        </p:spPr>
      </p:pic>
      <p:sp>
        <p:nvSpPr>
          <p:cNvPr id="8" name="Title 1">
            <a:extLst>
              <a:ext uri="{FF2B5EF4-FFF2-40B4-BE49-F238E27FC236}">
                <a16:creationId xmlns:a16="http://schemas.microsoft.com/office/drawing/2014/main" id="{AE796CE5-2523-4F2A-AC76-6735E6522BF2}"/>
              </a:ext>
            </a:extLst>
          </p:cNvPr>
          <p:cNvSpPr txBox="1">
            <a:spLocks/>
          </p:cNvSpPr>
          <p:nvPr/>
        </p:nvSpPr>
        <p:spPr>
          <a:xfrm>
            <a:off x="381000" y="457200"/>
            <a:ext cx="8686800" cy="1828800"/>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rgbClr val="FFFF00"/>
                </a:solidFill>
                <a:latin typeface="Arial" panose="020B0604020202020204" pitchFamily="34" charset="0"/>
                <a:cs typeface="Arial" panose="020B0604020202020204" pitchFamily="34" charset="0"/>
              </a:rPr>
              <a:t>Development results from an on-going and cumulative dance between nurture and nature</a:t>
            </a:r>
          </a:p>
        </p:txBody>
      </p:sp>
      <p:sp>
        <p:nvSpPr>
          <p:cNvPr id="9" name="TextBox 30">
            <a:extLst>
              <a:ext uri="{FF2B5EF4-FFF2-40B4-BE49-F238E27FC236}">
                <a16:creationId xmlns:a16="http://schemas.microsoft.com/office/drawing/2014/main" id="{02735D62-D5AD-474C-A72D-C27F35F68DF0}"/>
              </a:ext>
            </a:extLst>
          </p:cNvPr>
          <p:cNvSpPr txBox="1">
            <a:spLocks noChangeArrowheads="1"/>
          </p:cNvSpPr>
          <p:nvPr/>
        </p:nvSpPr>
        <p:spPr bwMode="auto">
          <a:xfrm>
            <a:off x="2657875" y="1622048"/>
            <a:ext cx="3828249" cy="892552"/>
          </a:xfrm>
          <a:prstGeom prst="rect">
            <a:avLst/>
          </a:prstGeom>
          <a:noFill/>
          <a:ln w="9525">
            <a:noFill/>
            <a:miter lim="800000"/>
            <a:headEnd/>
            <a:tailEnd/>
          </a:ln>
        </p:spPr>
        <p:txBody>
          <a:bodyPr wrap="square" anchor="ctr">
            <a:spAutoFit/>
          </a:bodyPr>
          <a:lstStyle/>
          <a:p>
            <a:pPr algn="ctr"/>
            <a:r>
              <a:rPr lang="en-US" sz="2400" u="sng" dirty="0">
                <a:solidFill>
                  <a:srgbClr val="00B0F0"/>
                </a:solidFill>
                <a:latin typeface="Arial Black" pitchFamily="34" charset="0"/>
              </a:rPr>
              <a:t>Experi</a:t>
            </a:r>
            <a:r>
              <a:rPr lang="en-US" sz="2400" b="1" u="sng" dirty="0">
                <a:solidFill>
                  <a:srgbClr val="00B0F0"/>
                </a:solidFill>
                <a:latin typeface="Arial Black" pitchFamily="34" charset="0"/>
              </a:rPr>
              <a:t>e</a:t>
            </a:r>
            <a:r>
              <a:rPr lang="en-US" sz="2400" u="sng" dirty="0">
                <a:solidFill>
                  <a:srgbClr val="00B0F0"/>
                </a:solidFill>
                <a:latin typeface="Arial Black" pitchFamily="34" charset="0"/>
              </a:rPr>
              <a:t>nce</a:t>
            </a:r>
          </a:p>
          <a:p>
            <a:pPr algn="ctr"/>
            <a:r>
              <a:rPr lang="en-US" sz="1400" dirty="0">
                <a:solidFill>
                  <a:schemeClr val="bg1"/>
                </a:solidFill>
                <a:latin typeface="Arial Black" pitchFamily="34" charset="0"/>
              </a:rPr>
              <a:t>Protective and Personal </a:t>
            </a:r>
          </a:p>
          <a:p>
            <a:pPr algn="ctr"/>
            <a:r>
              <a:rPr lang="en-US" sz="1400" dirty="0">
                <a:solidFill>
                  <a:schemeClr val="bg1"/>
                </a:solidFill>
                <a:latin typeface="Arial Black" pitchFamily="34" charset="0"/>
              </a:rPr>
              <a:t>(versus Insecure and Impersonal)</a:t>
            </a:r>
          </a:p>
        </p:txBody>
      </p:sp>
      <p:cxnSp>
        <p:nvCxnSpPr>
          <p:cNvPr id="10" name="Straight Arrow Connector 9">
            <a:extLst>
              <a:ext uri="{FF2B5EF4-FFF2-40B4-BE49-F238E27FC236}">
                <a16:creationId xmlns:a16="http://schemas.microsoft.com/office/drawing/2014/main" id="{DB4426C2-5CAD-4A99-A622-290F779C7A42}"/>
              </a:ext>
            </a:extLst>
          </p:cNvPr>
          <p:cNvCxnSpPr>
            <a:cxnSpLocks/>
          </p:cNvCxnSpPr>
          <p:nvPr/>
        </p:nvCxnSpPr>
        <p:spPr>
          <a:xfrm flipH="1">
            <a:off x="2438400" y="2625043"/>
            <a:ext cx="856192" cy="8039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29">
            <a:extLst>
              <a:ext uri="{FF2B5EF4-FFF2-40B4-BE49-F238E27FC236}">
                <a16:creationId xmlns:a16="http://schemas.microsoft.com/office/drawing/2014/main" id="{794E01E9-1ACD-4F79-9D04-A32CB91F0D99}"/>
              </a:ext>
            </a:extLst>
          </p:cNvPr>
          <p:cNvSpPr txBox="1">
            <a:spLocks noChangeArrowheads="1"/>
          </p:cNvSpPr>
          <p:nvPr/>
        </p:nvSpPr>
        <p:spPr bwMode="auto">
          <a:xfrm>
            <a:off x="559066" y="3429000"/>
            <a:ext cx="3614077" cy="892552"/>
          </a:xfrm>
          <a:prstGeom prst="rect">
            <a:avLst/>
          </a:prstGeom>
          <a:noFill/>
          <a:ln w="9525">
            <a:noFill/>
            <a:miter lim="800000"/>
            <a:headEnd/>
            <a:tailEnd/>
          </a:ln>
        </p:spPr>
        <p:txBody>
          <a:bodyPr anchor="ctr">
            <a:spAutoFit/>
          </a:bodyPr>
          <a:lstStyle/>
          <a:p>
            <a:pPr algn="ctr"/>
            <a:r>
              <a:rPr lang="en-US" sz="2400" u="sng" dirty="0">
                <a:solidFill>
                  <a:srgbClr val="00B0F0"/>
                </a:solidFill>
                <a:latin typeface="Arial Black" pitchFamily="34" charset="0"/>
              </a:rPr>
              <a:t>Brain Development</a:t>
            </a:r>
          </a:p>
          <a:p>
            <a:pPr algn="ctr"/>
            <a:r>
              <a:rPr lang="en-US" sz="1400" dirty="0">
                <a:solidFill>
                  <a:schemeClr val="bg1"/>
                </a:solidFill>
                <a:latin typeface="Arial Black" pitchFamily="34" charset="0"/>
              </a:rPr>
              <a:t>Alterations in Brain</a:t>
            </a:r>
          </a:p>
          <a:p>
            <a:pPr algn="ctr"/>
            <a:r>
              <a:rPr lang="en-US" sz="1400" dirty="0">
                <a:solidFill>
                  <a:schemeClr val="bg1"/>
                </a:solidFill>
                <a:latin typeface="Arial Black" pitchFamily="34" charset="0"/>
              </a:rPr>
              <a:t>Structure and Function</a:t>
            </a:r>
          </a:p>
        </p:txBody>
      </p:sp>
      <p:sp>
        <p:nvSpPr>
          <p:cNvPr id="13" name="TextBox 32">
            <a:extLst>
              <a:ext uri="{FF2B5EF4-FFF2-40B4-BE49-F238E27FC236}">
                <a16:creationId xmlns:a16="http://schemas.microsoft.com/office/drawing/2014/main" id="{2F41A9B8-0C36-42E6-A828-A057C838E6EA}"/>
              </a:ext>
            </a:extLst>
          </p:cNvPr>
          <p:cNvSpPr txBox="1">
            <a:spLocks noChangeArrowheads="1"/>
          </p:cNvSpPr>
          <p:nvPr/>
        </p:nvSpPr>
        <p:spPr bwMode="auto">
          <a:xfrm>
            <a:off x="2202153" y="5236862"/>
            <a:ext cx="4654228" cy="892552"/>
          </a:xfrm>
          <a:prstGeom prst="rect">
            <a:avLst/>
          </a:prstGeom>
          <a:noFill/>
          <a:ln w="9525">
            <a:noFill/>
            <a:miter lim="800000"/>
            <a:headEnd/>
            <a:tailEnd/>
          </a:ln>
        </p:spPr>
        <p:txBody>
          <a:bodyPr wrap="square" anchor="ctr">
            <a:spAutoFit/>
          </a:bodyPr>
          <a:lstStyle/>
          <a:p>
            <a:pPr algn="ctr"/>
            <a:r>
              <a:rPr lang="en-US" sz="2400" u="sng" dirty="0">
                <a:solidFill>
                  <a:srgbClr val="00B0F0"/>
                </a:solidFill>
                <a:latin typeface="Arial Black" pitchFamily="34" charset="0"/>
              </a:rPr>
              <a:t>Behavior</a:t>
            </a:r>
          </a:p>
          <a:p>
            <a:pPr algn="ctr"/>
            <a:r>
              <a:rPr lang="en-US" sz="1400" dirty="0">
                <a:solidFill>
                  <a:schemeClr val="bg1"/>
                </a:solidFill>
                <a:latin typeface="Arial Black" pitchFamily="34" charset="0"/>
              </a:rPr>
              <a:t>Adaptive or Healthy Coping Skills</a:t>
            </a:r>
          </a:p>
          <a:p>
            <a:pPr algn="ctr"/>
            <a:r>
              <a:rPr lang="en-US" sz="1400" dirty="0">
                <a:solidFill>
                  <a:schemeClr val="bg1"/>
                </a:solidFill>
                <a:latin typeface="Arial Black" pitchFamily="34" charset="0"/>
              </a:rPr>
              <a:t>(vs. Maladaptive or Unhealthy Coping)</a:t>
            </a:r>
          </a:p>
        </p:txBody>
      </p:sp>
      <p:cxnSp>
        <p:nvCxnSpPr>
          <p:cNvPr id="14" name="Straight Arrow Connector 13">
            <a:extLst>
              <a:ext uri="{FF2B5EF4-FFF2-40B4-BE49-F238E27FC236}">
                <a16:creationId xmlns:a16="http://schemas.microsoft.com/office/drawing/2014/main" id="{E4E1295C-17B8-439E-B235-2AAE0D001E68}"/>
              </a:ext>
            </a:extLst>
          </p:cNvPr>
          <p:cNvCxnSpPr>
            <a:cxnSpLocks/>
          </p:cNvCxnSpPr>
          <p:nvPr/>
        </p:nvCxnSpPr>
        <p:spPr>
          <a:xfrm>
            <a:off x="3720968" y="4360992"/>
            <a:ext cx="698632" cy="8749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31">
            <a:extLst>
              <a:ext uri="{FF2B5EF4-FFF2-40B4-BE49-F238E27FC236}">
                <a16:creationId xmlns:a16="http://schemas.microsoft.com/office/drawing/2014/main" id="{51B14A42-6252-4083-9D11-848DF93D0411}"/>
              </a:ext>
            </a:extLst>
          </p:cNvPr>
          <p:cNvSpPr txBox="1">
            <a:spLocks noChangeArrowheads="1"/>
          </p:cNvSpPr>
          <p:nvPr/>
        </p:nvSpPr>
        <p:spPr bwMode="auto">
          <a:xfrm>
            <a:off x="4979795" y="3423446"/>
            <a:ext cx="4269970" cy="892552"/>
          </a:xfrm>
          <a:prstGeom prst="rect">
            <a:avLst/>
          </a:prstGeom>
          <a:noFill/>
          <a:ln w="9525">
            <a:noFill/>
            <a:miter lim="800000"/>
            <a:headEnd/>
            <a:tailEnd/>
          </a:ln>
        </p:spPr>
        <p:txBody>
          <a:bodyPr>
            <a:spAutoFit/>
          </a:bodyPr>
          <a:lstStyle/>
          <a:p>
            <a:pPr algn="ctr"/>
            <a:r>
              <a:rPr lang="en-US" sz="2400" u="sng" dirty="0">
                <a:solidFill>
                  <a:srgbClr val="00B0F0"/>
                </a:solidFill>
                <a:latin typeface="Arial Black" pitchFamily="34" charset="0"/>
              </a:rPr>
              <a:t>Epigenetic Changes</a:t>
            </a:r>
          </a:p>
          <a:p>
            <a:pPr algn="ctr"/>
            <a:r>
              <a:rPr lang="en-US" sz="1400" dirty="0">
                <a:solidFill>
                  <a:schemeClr val="bg1"/>
                </a:solidFill>
                <a:latin typeface="Arial Black" pitchFamily="34" charset="0"/>
              </a:rPr>
              <a:t>Bi-directional alterations in the            way the genetic program is read</a:t>
            </a:r>
          </a:p>
        </p:txBody>
      </p:sp>
      <p:cxnSp>
        <p:nvCxnSpPr>
          <p:cNvPr id="19" name="Straight Arrow Connector 18">
            <a:extLst>
              <a:ext uri="{FF2B5EF4-FFF2-40B4-BE49-F238E27FC236}">
                <a16:creationId xmlns:a16="http://schemas.microsoft.com/office/drawing/2014/main" id="{675DB8CF-A440-4BF5-B173-889B25779AEA}"/>
              </a:ext>
            </a:extLst>
          </p:cNvPr>
          <p:cNvCxnSpPr>
            <a:cxnSpLocks/>
          </p:cNvCxnSpPr>
          <p:nvPr/>
        </p:nvCxnSpPr>
        <p:spPr>
          <a:xfrm flipH="1">
            <a:off x="4343400" y="3657600"/>
            <a:ext cx="8382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AB5877B-E149-4351-8622-B015751EE7F4}"/>
              </a:ext>
            </a:extLst>
          </p:cNvPr>
          <p:cNvCxnSpPr>
            <a:cxnSpLocks/>
          </p:cNvCxnSpPr>
          <p:nvPr/>
        </p:nvCxnSpPr>
        <p:spPr>
          <a:xfrm>
            <a:off x="5791200" y="2663143"/>
            <a:ext cx="914400" cy="66098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41ED99-E0E7-4892-B71D-A443F6E90D81}"/>
              </a:ext>
            </a:extLst>
          </p:cNvPr>
          <p:cNvCxnSpPr>
            <a:cxnSpLocks/>
          </p:cNvCxnSpPr>
          <p:nvPr/>
        </p:nvCxnSpPr>
        <p:spPr>
          <a:xfrm flipH="1" flipV="1">
            <a:off x="3073202" y="4419601"/>
            <a:ext cx="736798" cy="81635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4C0FC90-EEEE-4DEB-8E9D-27B708B7F1C4}"/>
              </a:ext>
            </a:extLst>
          </p:cNvPr>
          <p:cNvSpPr/>
          <p:nvPr/>
        </p:nvSpPr>
        <p:spPr>
          <a:xfrm>
            <a:off x="626999" y="4814669"/>
            <a:ext cx="2725801" cy="646331"/>
          </a:xfrm>
          <a:prstGeom prst="rect">
            <a:avLst/>
          </a:prstGeom>
        </p:spPr>
        <p:txBody>
          <a:bodyPr wrap="square">
            <a:spAutoFit/>
          </a:bodyPr>
          <a:lstStyle/>
          <a:p>
            <a:pPr algn="ctr"/>
            <a:r>
              <a:rPr lang="en-US" dirty="0">
                <a:solidFill>
                  <a:schemeClr val="accent6">
                    <a:lumMod val="60000"/>
                    <a:lumOff val="40000"/>
                  </a:schemeClr>
                </a:solidFill>
                <a:latin typeface="Arial Black" pitchFamily="34" charset="0"/>
              </a:rPr>
              <a:t>The “mind” is what the body-brain does</a:t>
            </a:r>
          </a:p>
        </p:txBody>
      </p:sp>
      <p:pic>
        <p:nvPicPr>
          <p:cNvPr id="16" name="Picture 2" descr="C:\Users\jfaletti\Desktop\Brain Image.jpg">
            <a:extLst>
              <a:ext uri="{FF2B5EF4-FFF2-40B4-BE49-F238E27FC236}">
                <a16:creationId xmlns:a16="http://schemas.microsoft.com/office/drawing/2014/main" id="{C55501F6-35DA-4A02-970A-75C28EA26C3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567" y="3958414"/>
            <a:ext cx="1042864" cy="7657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79DFE6E-F4B1-411D-8C5C-DBD540C45E96}"/>
              </a:ext>
            </a:extLst>
          </p:cNvPr>
          <p:cNvPicPr>
            <a:picLocks noChangeAspect="1"/>
          </p:cNvPicPr>
          <p:nvPr/>
        </p:nvPicPr>
        <p:blipFill>
          <a:blip r:embed="rId5"/>
          <a:stretch>
            <a:fillRect/>
          </a:stretch>
        </p:blipFill>
        <p:spPr>
          <a:xfrm>
            <a:off x="7185660" y="5002258"/>
            <a:ext cx="1882140" cy="1783896"/>
          </a:xfrm>
          <a:prstGeom prst="rect">
            <a:avLst/>
          </a:prstGeom>
        </p:spPr>
      </p:pic>
    </p:spTree>
    <p:extLst>
      <p:ext uri="{BB962C8B-B14F-4D97-AF65-F5344CB8AC3E}">
        <p14:creationId xmlns:p14="http://schemas.microsoft.com/office/powerpoint/2010/main" val="214187640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20A12FF5-7C28-4233-8B07-A21058A54FCD}"/>
              </a:ext>
            </a:extLst>
          </p:cNvPr>
          <p:cNvPicPr>
            <a:picLocks noChangeAspect="1"/>
          </p:cNvPicPr>
          <p:nvPr/>
        </p:nvPicPr>
        <p:blipFill>
          <a:blip r:embed="rId2"/>
          <a:stretch>
            <a:fillRect/>
          </a:stretch>
        </p:blipFill>
        <p:spPr>
          <a:xfrm>
            <a:off x="-18142" y="35719"/>
            <a:ext cx="1170966" cy="917999"/>
          </a:xfrm>
          <a:prstGeom prst="rect">
            <a:avLst/>
          </a:prstGeom>
        </p:spPr>
      </p:pic>
      <p:pic>
        <p:nvPicPr>
          <p:cNvPr id="6" name="Picture 5">
            <a:extLst>
              <a:ext uri="{FF2B5EF4-FFF2-40B4-BE49-F238E27FC236}">
                <a16:creationId xmlns:a16="http://schemas.microsoft.com/office/drawing/2014/main" id="{84394890-6AC6-40F4-8D43-BA8811CB1017}"/>
              </a:ext>
            </a:extLst>
          </p:cNvPr>
          <p:cNvPicPr>
            <a:picLocks noChangeAspect="1"/>
          </p:cNvPicPr>
          <p:nvPr/>
        </p:nvPicPr>
        <p:blipFill>
          <a:blip r:embed="rId3"/>
          <a:stretch>
            <a:fillRect/>
          </a:stretch>
        </p:blipFill>
        <p:spPr>
          <a:xfrm>
            <a:off x="381000" y="1447800"/>
            <a:ext cx="8382000" cy="4458918"/>
          </a:xfrm>
          <a:prstGeom prst="rect">
            <a:avLst/>
          </a:prstGeom>
        </p:spPr>
      </p:pic>
      <p:sp>
        <p:nvSpPr>
          <p:cNvPr id="5" name="Rectangle 4">
            <a:extLst>
              <a:ext uri="{FF2B5EF4-FFF2-40B4-BE49-F238E27FC236}">
                <a16:creationId xmlns:a16="http://schemas.microsoft.com/office/drawing/2014/main" id="{B7C9B473-2FFA-454A-B1DF-D85BCF7CA890}"/>
              </a:ext>
            </a:extLst>
          </p:cNvPr>
          <p:cNvSpPr/>
          <p:nvPr/>
        </p:nvSpPr>
        <p:spPr>
          <a:xfrm>
            <a:off x="544094" y="262235"/>
            <a:ext cx="7814659" cy="523220"/>
          </a:xfrm>
          <a:prstGeom prst="rect">
            <a:avLst/>
          </a:prstGeom>
        </p:spPr>
        <p:txBody>
          <a:bodyPr wrap="square">
            <a:spAutoFit/>
          </a:bodyPr>
          <a:lstStyle/>
          <a:p>
            <a:pPr algn="ctr"/>
            <a:r>
              <a:rPr lang="en-US" altLang="en-US" sz="2800" b="1" i="1" dirty="0">
                <a:solidFill>
                  <a:srgbClr val="00B0F0"/>
                </a:solidFill>
                <a:latin typeface="Arial" panose="020B0604020202020204" pitchFamily="34" charset="0"/>
                <a:ea typeface="ＭＳ Ｐゴシック" pitchFamily="-101" charset="-128"/>
                <a:cs typeface="Arial" panose="020B0604020202020204" pitchFamily="34" charset="0"/>
              </a:rPr>
              <a:t>How do we build strong children? </a:t>
            </a:r>
          </a:p>
        </p:txBody>
      </p:sp>
    </p:spTree>
    <p:extLst>
      <p:ext uri="{BB962C8B-B14F-4D97-AF65-F5344CB8AC3E}">
        <p14:creationId xmlns:p14="http://schemas.microsoft.com/office/powerpoint/2010/main" val="362266849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Title 1"/>
          <p:cNvSpPr>
            <a:spLocks noGrp="1"/>
          </p:cNvSpPr>
          <p:nvPr>
            <p:ph type="title"/>
          </p:nvPr>
        </p:nvSpPr>
        <p:spPr/>
        <p:txBody>
          <a:bodyPr/>
          <a:lstStyle/>
          <a:p>
            <a:endParaRPr lang="en-US" dirty="0"/>
          </a:p>
        </p:txBody>
      </p:sp>
      <p:sp>
        <p:nvSpPr>
          <p:cNvPr id="916483"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16485" name="TextBox 1"/>
          <p:cNvSpPr txBox="1">
            <a:spLocks noChangeArrowheads="1"/>
          </p:cNvSpPr>
          <p:nvPr/>
        </p:nvSpPr>
        <p:spPr bwMode="auto">
          <a:xfrm>
            <a:off x="685799" y="360083"/>
            <a:ext cx="79247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4400" b="1" dirty="0">
                <a:solidFill>
                  <a:schemeClr val="bg1"/>
                </a:solidFill>
              </a:rPr>
              <a:t>“How </a:t>
            </a:r>
            <a:r>
              <a:rPr lang="en-US" sz="4400" b="1" i="1" u="sng" dirty="0">
                <a:solidFill>
                  <a:srgbClr val="FFFF00"/>
                </a:solidFill>
              </a:rPr>
              <a:t>does</a:t>
            </a:r>
            <a:r>
              <a:rPr lang="en-US" sz="4400" b="1" dirty="0">
                <a:solidFill>
                  <a:schemeClr val="bg1"/>
                </a:solidFill>
              </a:rPr>
              <a:t> the </a:t>
            </a:r>
          </a:p>
          <a:p>
            <a:pPr algn="ctr"/>
            <a:r>
              <a:rPr lang="en-US" sz="4400" b="1" dirty="0">
                <a:solidFill>
                  <a:schemeClr val="bg1"/>
                </a:solidFill>
              </a:rPr>
              <a:t>human brain learn</a:t>
            </a:r>
            <a:r>
              <a:rPr lang="en-US" sz="4400" b="1" i="1" dirty="0">
                <a:solidFill>
                  <a:schemeClr val="bg1"/>
                </a:solidFill>
              </a:rPr>
              <a:t>?”</a:t>
            </a:r>
          </a:p>
        </p:txBody>
      </p:sp>
      <p:pic>
        <p:nvPicPr>
          <p:cNvPr id="916486" name="Picture 3" descr="Human Brain Mapping &amp; NeuroImagi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837" y="1783080"/>
            <a:ext cx="610235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AF8FDDC-DAC1-40A1-B373-A55F31349242}"/>
              </a:ext>
            </a:extLst>
          </p:cNvPr>
          <p:cNvPicPr>
            <a:picLocks noChangeAspect="1"/>
          </p:cNvPicPr>
          <p:nvPr/>
        </p:nvPicPr>
        <p:blipFill>
          <a:blip r:embed="rId5"/>
          <a:stretch>
            <a:fillRect/>
          </a:stretch>
        </p:blipFill>
        <p:spPr>
          <a:xfrm>
            <a:off x="8268607" y="5535613"/>
            <a:ext cx="646793" cy="1181100"/>
          </a:xfrm>
          <a:prstGeom prst="rect">
            <a:avLst/>
          </a:prstGeom>
        </p:spPr>
      </p:pic>
    </p:spTree>
    <p:extLst>
      <p:ext uri="{BB962C8B-B14F-4D97-AF65-F5344CB8AC3E}">
        <p14:creationId xmlns:p14="http://schemas.microsoft.com/office/powerpoint/2010/main" val="226693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679B6077-3C91-450E-9059-7AF83FC57890}"/>
              </a:ext>
            </a:extLst>
          </p:cNvPr>
          <p:cNvSpPr>
            <a:spLocks noGrp="1"/>
          </p:cNvSpPr>
          <p:nvPr>
            <p:ph type="title"/>
          </p:nvPr>
        </p:nvSpPr>
        <p:spPr/>
        <p:txBody>
          <a:bodyPr/>
          <a:lstStyle/>
          <a:p>
            <a:pPr eaLnBrk="1" hangingPunct="1"/>
            <a:endParaRPr lang="en-US" altLang="en-US"/>
          </a:p>
        </p:txBody>
      </p:sp>
      <p:sp>
        <p:nvSpPr>
          <p:cNvPr id="174083" name="Content Placeholder 2">
            <a:extLst>
              <a:ext uri="{FF2B5EF4-FFF2-40B4-BE49-F238E27FC236}">
                <a16:creationId xmlns:a16="http://schemas.microsoft.com/office/drawing/2014/main" id="{E2E6BC17-81BF-483C-A71E-A0CFF468E735}"/>
              </a:ext>
            </a:extLst>
          </p:cNvPr>
          <p:cNvSpPr>
            <a:spLocks noGrp="1"/>
          </p:cNvSpPr>
          <p:nvPr>
            <p:ph idx="1"/>
          </p:nvPr>
        </p:nvSpPr>
        <p:spPr/>
        <p:txBody>
          <a:bodyPr/>
          <a:lstStyle/>
          <a:p>
            <a:pPr eaLnBrk="1" hangingPunct="1"/>
            <a:endParaRPr lang="en-US" altLang="en-US"/>
          </a:p>
        </p:txBody>
      </p:sp>
      <p:sp>
        <p:nvSpPr>
          <p:cNvPr id="4" name="Rectangle 3">
            <a:extLst>
              <a:ext uri="{FF2B5EF4-FFF2-40B4-BE49-F238E27FC236}">
                <a16:creationId xmlns:a16="http://schemas.microsoft.com/office/drawing/2014/main" id="{945D2565-85DE-4DDC-BCC6-C80B94241F44}"/>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Arial" pitchFamily="34" charset="0"/>
            </a:endParaRPr>
          </a:p>
        </p:txBody>
      </p:sp>
      <p:pic>
        <p:nvPicPr>
          <p:cNvPr id="174085" name="Picture 2" descr="http://l.yimg.com/bt/api/res/1.2/NWBCisBYsPxwihYMYQxjtA--/YXBwaWQ9eW5ld3NfbGVnbztxPTg1O3c9NjMw/http:/media.zenfs.com/en/blogs/technews/mw-630-ibm-brain-chip-istock.jpg">
            <a:extLst>
              <a:ext uri="{FF2B5EF4-FFF2-40B4-BE49-F238E27FC236}">
                <a16:creationId xmlns:a16="http://schemas.microsoft.com/office/drawing/2014/main" id="{F96D43CF-190A-4B8F-B446-6EB4D622B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2400"/>
            <a:ext cx="10287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im.ziffdavisinternational.com/t/ign_za/articlepage/r/researchers-successfully-achieve-human-brain-to-br/researchers-successfully-achieve-human-brain-to-br_4upb.1920.jpg">
            <a:extLst>
              <a:ext uri="{FF2B5EF4-FFF2-40B4-BE49-F238E27FC236}">
                <a16:creationId xmlns:a16="http://schemas.microsoft.com/office/drawing/2014/main" id="{755C41A9-E5DD-40AC-A472-C6AF4EC24C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663" y="1905000"/>
            <a:ext cx="39179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4" descr="http://www.hercampus.com/sites/default/files/2015/11/13/world.jpg">
            <a:extLst>
              <a:ext uri="{FF2B5EF4-FFF2-40B4-BE49-F238E27FC236}">
                <a16:creationId xmlns:a16="http://schemas.microsoft.com/office/drawing/2014/main" id="{02F9A581-B60E-4B4C-8413-AE8EAFDD2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52600"/>
            <a:ext cx="468471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BE32D6F0-4AC3-406E-8633-E63969242197}"/>
              </a:ext>
            </a:extLst>
          </p:cNvPr>
          <p:cNvCxnSpPr/>
          <p:nvPr/>
        </p:nvCxnSpPr>
        <p:spPr>
          <a:xfrm>
            <a:off x="4627563" y="3070225"/>
            <a:ext cx="4191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4089" name="Rectangle 1">
            <a:extLst>
              <a:ext uri="{FF2B5EF4-FFF2-40B4-BE49-F238E27FC236}">
                <a16:creationId xmlns:a16="http://schemas.microsoft.com/office/drawing/2014/main" id="{CA1E525F-816F-480A-A93F-564CA03A227D}"/>
              </a:ext>
            </a:extLst>
          </p:cNvPr>
          <p:cNvSpPr>
            <a:spLocks noChangeArrowheads="1"/>
          </p:cNvSpPr>
          <p:nvPr/>
        </p:nvSpPr>
        <p:spPr bwMode="auto">
          <a:xfrm>
            <a:off x="206375" y="4406900"/>
            <a:ext cx="436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Experience the World</a:t>
            </a:r>
            <a:endParaRPr lang="en-US" altLang="en-US">
              <a:solidFill>
                <a:srgbClr val="0070C0"/>
              </a:solidFill>
              <a:latin typeface="Times New Roman" panose="02020603050405020304" pitchFamily="18" charset="0"/>
            </a:endParaRPr>
          </a:p>
        </p:txBody>
      </p:sp>
      <p:sp>
        <p:nvSpPr>
          <p:cNvPr id="18" name="Rectangle 1">
            <a:extLst>
              <a:ext uri="{FF2B5EF4-FFF2-40B4-BE49-F238E27FC236}">
                <a16:creationId xmlns:a16="http://schemas.microsoft.com/office/drawing/2014/main" id="{8E82A773-892D-4814-B1E9-D2AD79FB2D1B}"/>
              </a:ext>
            </a:extLst>
          </p:cNvPr>
          <p:cNvSpPr>
            <a:spLocks noChangeArrowheads="1"/>
          </p:cNvSpPr>
          <p:nvPr/>
        </p:nvSpPr>
        <p:spPr bwMode="auto">
          <a:xfrm>
            <a:off x="4714875" y="4378325"/>
            <a:ext cx="4354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24/7 we translate our interactions </a:t>
            </a:r>
            <a:r>
              <a:rPr lang="en-US" altLang="en-US" sz="2400" b="1" i="1" dirty="0">
                <a:solidFill>
                  <a:schemeClr val="bg1"/>
                </a:solidFill>
                <a:latin typeface="Arial" panose="020B0604020202020204" pitchFamily="34" charset="0"/>
                <a:cs typeface="Arial" panose="020B0604020202020204" pitchFamily="34" charset="0"/>
              </a:rPr>
              <a:t>with</a:t>
            </a:r>
            <a:r>
              <a:rPr lang="en-US" altLang="en-US" sz="2400" b="1" dirty="0">
                <a:solidFill>
                  <a:schemeClr val="bg1"/>
                </a:solidFill>
                <a:latin typeface="Arial" panose="020B0604020202020204" pitchFamily="34" charset="0"/>
                <a:cs typeface="Arial" panose="020B0604020202020204" pitchFamily="34" charset="0"/>
              </a:rPr>
              <a:t> the world  into the chemical </a:t>
            </a:r>
            <a:r>
              <a:rPr lang="en-US" altLang="en-US" sz="2400" b="1" dirty="0">
                <a:solidFill>
                  <a:srgbClr val="00B0F0"/>
                </a:solidFill>
                <a:latin typeface="Arial" panose="020B0604020202020204" pitchFamily="34" charset="0"/>
                <a:cs typeface="Arial" panose="020B0604020202020204" pitchFamily="34" charset="0"/>
              </a:rPr>
              <a:t>language</a:t>
            </a:r>
            <a:r>
              <a:rPr lang="en-US" altLang="en-US" sz="2400" b="1" dirty="0">
                <a:solidFill>
                  <a:schemeClr val="bg1"/>
                </a:solidFill>
                <a:latin typeface="Arial" panose="020B0604020202020204" pitchFamily="34" charset="0"/>
                <a:cs typeface="Arial" panose="020B0604020202020204" pitchFamily="34" charset="0"/>
              </a:rPr>
              <a:t> of the brain, and create </a:t>
            </a:r>
            <a:r>
              <a:rPr lang="en-US" altLang="en-US" sz="2400" b="1" dirty="0">
                <a:solidFill>
                  <a:srgbClr val="00B0F0"/>
                </a:solidFill>
                <a:latin typeface="Arial" panose="020B0604020202020204" pitchFamily="34" charset="0"/>
                <a:cs typeface="Arial" panose="020B0604020202020204" pitchFamily="34" charset="0"/>
              </a:rPr>
              <a:t>circuits</a:t>
            </a:r>
            <a:r>
              <a:rPr lang="en-US" altLang="en-US" sz="2400" b="1" dirty="0">
                <a:solidFill>
                  <a:schemeClr val="bg1"/>
                </a:solidFill>
                <a:latin typeface="Arial" panose="020B0604020202020204" pitchFamily="34" charset="0"/>
                <a:cs typeface="Arial" panose="020B0604020202020204" pitchFamily="34" charset="0"/>
              </a:rPr>
              <a:t> that represent those experiences</a:t>
            </a:r>
          </a:p>
        </p:txBody>
      </p:sp>
      <p:sp>
        <p:nvSpPr>
          <p:cNvPr id="174091" name="Rectangle 11">
            <a:extLst>
              <a:ext uri="{FF2B5EF4-FFF2-40B4-BE49-F238E27FC236}">
                <a16:creationId xmlns:a16="http://schemas.microsoft.com/office/drawing/2014/main" id="{810D878A-A4A4-4CCF-8888-8412E92A2C43}"/>
              </a:ext>
            </a:extLst>
          </p:cNvPr>
          <p:cNvSpPr>
            <a:spLocks noChangeArrowheads="1"/>
          </p:cNvSpPr>
          <p:nvPr/>
        </p:nvSpPr>
        <p:spPr bwMode="auto">
          <a:xfrm>
            <a:off x="2147888" y="239713"/>
            <a:ext cx="4976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FF00"/>
                </a:solidFill>
                <a:latin typeface="Arial" panose="020B0604020202020204" pitchFamily="34" charset="0"/>
                <a:cs typeface="Arial" panose="020B0604020202020204" pitchFamily="34" charset="0"/>
              </a:rPr>
              <a:t>The Function of Every Brain</a:t>
            </a:r>
            <a:endParaRPr lang="en-US" altLang="en-US" sz="2800" dirty="0">
              <a:solidFill>
                <a:srgbClr val="FFFF00"/>
              </a:solidFill>
            </a:endParaRPr>
          </a:p>
        </p:txBody>
      </p:sp>
    </p:spTree>
    <p:extLst>
      <p:ext uri="{BB962C8B-B14F-4D97-AF65-F5344CB8AC3E}">
        <p14:creationId xmlns:p14="http://schemas.microsoft.com/office/powerpoint/2010/main" val="409914549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685800"/>
            <a:ext cx="6451600" cy="3785652"/>
          </a:xfrm>
          <a:prstGeom prst="rect">
            <a:avLst/>
          </a:prstGeom>
        </p:spPr>
        <p:txBody>
          <a:bodyPr wrap="square">
            <a:spAutoFit/>
          </a:bodyPr>
          <a:lstStyle/>
          <a:p>
            <a:pPr algn="ctr">
              <a:lnSpc>
                <a:spcPct val="150000"/>
              </a:lnSpc>
            </a:pPr>
            <a:r>
              <a:rPr lang="en-US" sz="4000" b="1" dirty="0">
                <a:solidFill>
                  <a:srgbClr val="002060"/>
                </a:solidFill>
                <a:latin typeface="Arial" pitchFamily="34" charset="0"/>
                <a:cs typeface="Arial" pitchFamily="34" charset="0"/>
              </a:rPr>
              <a:t>Special thanks to </a:t>
            </a:r>
          </a:p>
          <a:p>
            <a:pPr algn="ctr">
              <a:lnSpc>
                <a:spcPct val="150000"/>
              </a:lnSpc>
            </a:pPr>
            <a:r>
              <a:rPr lang="en-US" sz="4000" b="1" dirty="0">
                <a:solidFill>
                  <a:srgbClr val="002060"/>
                </a:solidFill>
                <a:latin typeface="Arial" pitchFamily="34" charset="0"/>
                <a:cs typeface="Arial" pitchFamily="34" charset="0"/>
              </a:rPr>
              <a:t>Michael Yorio, President</a:t>
            </a:r>
          </a:p>
          <a:p>
            <a:pPr algn="ctr">
              <a:lnSpc>
                <a:spcPct val="150000"/>
              </a:lnSpc>
            </a:pPr>
            <a:r>
              <a:rPr lang="en-US" sz="4000" b="1" dirty="0">
                <a:solidFill>
                  <a:srgbClr val="002060"/>
                </a:solidFill>
                <a:latin typeface="Arial" pitchFamily="34" charset="0"/>
                <a:cs typeface="Arial" pitchFamily="34" charset="0"/>
              </a:rPr>
              <a:t>SSI Guardian</a:t>
            </a:r>
          </a:p>
          <a:p>
            <a:pPr algn="ctr">
              <a:lnSpc>
                <a:spcPct val="150000"/>
              </a:lnSpc>
            </a:pPr>
            <a:endParaRPr lang="en-US" sz="4000" dirty="0"/>
          </a:p>
        </p:txBody>
      </p:sp>
      <p:pic>
        <p:nvPicPr>
          <p:cNvPr id="2" name="Picture 1">
            <a:extLst>
              <a:ext uri="{FF2B5EF4-FFF2-40B4-BE49-F238E27FC236}">
                <a16:creationId xmlns:a16="http://schemas.microsoft.com/office/drawing/2014/main" id="{FE5F71CF-ACEB-40B4-9DCA-B7687D8F22A6}"/>
              </a:ext>
            </a:extLst>
          </p:cNvPr>
          <p:cNvPicPr>
            <a:picLocks noChangeAspect="1"/>
          </p:cNvPicPr>
          <p:nvPr/>
        </p:nvPicPr>
        <p:blipFill>
          <a:blip r:embed="rId2"/>
          <a:stretch>
            <a:fillRect/>
          </a:stretch>
        </p:blipFill>
        <p:spPr>
          <a:xfrm>
            <a:off x="2286000" y="4114800"/>
            <a:ext cx="4876800" cy="1914525"/>
          </a:xfrm>
          <a:prstGeom prst="rect">
            <a:avLst/>
          </a:prstGeom>
        </p:spPr>
      </p:pic>
      <p:sp>
        <p:nvSpPr>
          <p:cNvPr id="4" name="Rectangle 3">
            <a:extLst>
              <a:ext uri="{FF2B5EF4-FFF2-40B4-BE49-F238E27FC236}">
                <a16:creationId xmlns:a16="http://schemas.microsoft.com/office/drawing/2014/main" id="{DBC5168C-552A-4CA9-8C3C-DD55FC5D3F9E}"/>
              </a:ext>
            </a:extLst>
          </p:cNvPr>
          <p:cNvSpPr/>
          <p:nvPr/>
        </p:nvSpPr>
        <p:spPr>
          <a:xfrm>
            <a:off x="6858000" y="5867400"/>
            <a:ext cx="304800" cy="1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08923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itle 1"/>
          <p:cNvSpPr>
            <a:spLocks noGrp="1"/>
          </p:cNvSpPr>
          <p:nvPr>
            <p:ph type="title"/>
          </p:nvPr>
        </p:nvSpPr>
        <p:spPr/>
        <p:txBody>
          <a:bodyPr rtlCol="0">
            <a:normAutofit/>
          </a:bodyPr>
          <a:lstStyle/>
          <a:p>
            <a:pPr fontAlgn="auto">
              <a:spcAft>
                <a:spcPts val="0"/>
              </a:spcAft>
              <a:defRPr/>
            </a:pPr>
            <a:endParaRPr lang="en-US" sz="2000" b="1" dirty="0">
              <a:solidFill>
                <a:schemeClr val="bg1"/>
              </a:solidFill>
              <a:latin typeface="Arial" panose="020B0604020202020204" pitchFamily="34" charset="0"/>
              <a:cs typeface="Arial" panose="020B0604020202020204" pitchFamily="34" charset="0"/>
            </a:endParaRPr>
          </a:p>
        </p:txBody>
      </p:sp>
      <p:sp>
        <p:nvSpPr>
          <p:cNvPr id="398339" name="Content Placeholder 2"/>
          <p:cNvSpPr>
            <a:spLocks noGrp="1"/>
          </p:cNvSpPr>
          <p:nvPr>
            <p:ph idx="1"/>
          </p:nvPr>
        </p:nvSpPr>
        <p:spPr/>
        <p:txBody>
          <a:bodyPr rtlCol="0">
            <a:normAutofit/>
          </a:bodyPr>
          <a:lstStyle/>
          <a:p>
            <a:pPr fontAlgn="auto">
              <a:spcAft>
                <a:spcPts val="0"/>
              </a:spcAft>
              <a:defRPr/>
            </a:pPr>
            <a:endParaRPr lang="en-US" sz="2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71955" y="1738547"/>
            <a:ext cx="8600090" cy="4416594"/>
          </a:xfrm>
          <a:prstGeom prst="rect">
            <a:avLst/>
          </a:prstGeom>
        </p:spPr>
        <p:txBody>
          <a:bodyPr wrap="square">
            <a:spAutoFit/>
          </a:bodyPr>
          <a:lstStyle/>
          <a:p>
            <a:pPr>
              <a:spcBef>
                <a:spcPts val="600"/>
              </a:spcBef>
              <a:spcAft>
                <a:spcPts val="600"/>
              </a:spcAft>
            </a:pPr>
            <a:endParaRPr lang="en-US" altLang="en-US" sz="2400" b="1" dirty="0">
              <a:solidFill>
                <a:schemeClr val="bg1"/>
              </a:solidFill>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US" altLang="en-US" sz="2400" b="1" dirty="0">
                <a:solidFill>
                  <a:schemeClr val="bg1"/>
                </a:solidFill>
                <a:latin typeface="Arial" panose="020B0604020202020204" pitchFamily="34" charset="0"/>
                <a:cs typeface="Arial" panose="020B0604020202020204" pitchFamily="34" charset="0"/>
              </a:rPr>
              <a:t>Most important advances in past 10 – 20 years: 	Discovering the inter-relationship between </a:t>
            </a:r>
            <a:r>
              <a:rPr lang="en-US" altLang="en-US" sz="2400" b="1" dirty="0">
                <a:solidFill>
                  <a:srgbClr val="00B0F0"/>
                </a:solidFill>
                <a:latin typeface="Arial" panose="020B0604020202020204" pitchFamily="34" charset="0"/>
                <a:cs typeface="Arial" panose="020B0604020202020204" pitchFamily="34" charset="0"/>
              </a:rPr>
              <a:t>  	classroom studies, </a:t>
            </a:r>
            <a:r>
              <a:rPr lang="en-US" altLang="en-US" sz="2400" b="1" dirty="0">
                <a:solidFill>
                  <a:srgbClr val="FFFF00"/>
                </a:solidFill>
                <a:latin typeface="Arial" panose="020B0604020202020204" pitchFamily="34" charset="0"/>
                <a:cs typeface="Arial" panose="020B0604020202020204" pitchFamily="34" charset="0"/>
              </a:rPr>
              <a:t>brain research, </a:t>
            </a:r>
            <a:r>
              <a:rPr lang="en-US" altLang="en-US" sz="2400" b="1" dirty="0">
                <a:solidFill>
                  <a:schemeClr val="bg1"/>
                </a:solidFill>
                <a:latin typeface="Arial" panose="020B0604020202020204" pitchFamily="34" charset="0"/>
                <a:cs typeface="Arial" panose="020B0604020202020204" pitchFamily="34" charset="0"/>
              </a:rPr>
              <a:t>and 	</a:t>
            </a:r>
            <a:r>
              <a:rPr lang="en-US" altLang="en-US" sz="2400" b="1" dirty="0">
                <a:solidFill>
                  <a:srgbClr val="FFFF00"/>
                </a:solidFill>
                <a:latin typeface="Arial" panose="020B0604020202020204" pitchFamily="34" charset="0"/>
                <a:cs typeface="Arial" panose="020B0604020202020204" pitchFamily="34" charset="0"/>
              </a:rPr>
              <a:t>cognitive psychology</a:t>
            </a:r>
          </a:p>
          <a:p>
            <a:pPr marL="342900" indent="-342900">
              <a:spcBef>
                <a:spcPts val="600"/>
              </a:spcBef>
              <a:spcAft>
                <a:spcPts val="600"/>
              </a:spcAft>
              <a:buFont typeface="Arial" panose="020B0604020202020204" pitchFamily="34" charset="0"/>
              <a:buChar char="•"/>
            </a:pPr>
            <a:r>
              <a:rPr lang="en-US" altLang="en-US" sz="2400" b="1" dirty="0">
                <a:solidFill>
                  <a:srgbClr val="00B0F0"/>
                </a:solidFill>
                <a:latin typeface="Arial" panose="020B0604020202020204" pitchFamily="34" charset="0"/>
                <a:cs typeface="Arial" panose="020B0604020202020204" pitchFamily="34" charset="0"/>
              </a:rPr>
              <a:t>New paradigm: </a:t>
            </a:r>
            <a:r>
              <a:rPr lang="en-US" altLang="en-US" sz="2400" b="1" dirty="0">
                <a:solidFill>
                  <a:schemeClr val="bg1"/>
                </a:solidFill>
                <a:latin typeface="Arial" panose="020B0604020202020204" pitchFamily="34" charset="0"/>
                <a:cs typeface="Arial" panose="020B0604020202020204" pitchFamily="34" charset="0"/>
              </a:rPr>
              <a:t>Brains are very </a:t>
            </a:r>
            <a:r>
              <a:rPr lang="en-US" altLang="en-US" sz="2400" b="1" dirty="0">
                <a:solidFill>
                  <a:srgbClr val="00B0F0"/>
                </a:solidFill>
                <a:latin typeface="Arial" panose="020B0604020202020204" pitchFamily="34" charset="0"/>
                <a:cs typeface="Arial" panose="020B0604020202020204" pitchFamily="34" charset="0"/>
              </a:rPr>
              <a:t>changeable </a:t>
            </a:r>
            <a:r>
              <a:rPr lang="en-US" altLang="en-US" sz="2400" b="1" dirty="0">
                <a:solidFill>
                  <a:schemeClr val="bg1"/>
                </a:solidFill>
                <a:latin typeface="Arial" panose="020B0604020202020204" pitchFamily="34" charset="0"/>
                <a:cs typeface="Arial" panose="020B0604020202020204" pitchFamily="34" charset="0"/>
              </a:rPr>
              <a:t>(plasticity); 	brain development and growth facilitate learning 	and the ability to understand </a:t>
            </a:r>
            <a:r>
              <a:rPr lang="en-US" altLang="en-US" sz="2400" b="1" dirty="0">
                <a:solidFill>
                  <a:srgbClr val="00B0F0"/>
                </a:solidFill>
                <a:latin typeface="Arial" panose="020B0604020202020204" pitchFamily="34" charset="0"/>
                <a:cs typeface="Arial" panose="020B0604020202020204" pitchFamily="34" charset="0"/>
              </a:rPr>
              <a:t>complexity,</a:t>
            </a:r>
            <a:r>
              <a:rPr lang="en-US" altLang="en-US" sz="2400" b="1" dirty="0">
                <a:solidFill>
                  <a:schemeClr val="bg1"/>
                </a:solidFill>
                <a:latin typeface="Arial" panose="020B0604020202020204" pitchFamily="34" charset="0"/>
                <a:cs typeface="Arial" panose="020B0604020202020204" pitchFamily="34" charset="0"/>
              </a:rPr>
              <a:t> and its 	primary role is to make </a:t>
            </a:r>
            <a:r>
              <a:rPr lang="en-US" altLang="en-US" sz="2400" b="1" dirty="0">
                <a:solidFill>
                  <a:srgbClr val="FFFF00"/>
                </a:solidFill>
                <a:latin typeface="Arial" panose="020B0604020202020204" pitchFamily="34" charset="0"/>
                <a:cs typeface="Arial" panose="020B0604020202020204" pitchFamily="34" charset="0"/>
              </a:rPr>
              <a:t>connections.</a:t>
            </a:r>
            <a:r>
              <a:rPr lang="en-US" altLang="en-US" sz="2400" b="1" dirty="0">
                <a:solidFill>
                  <a:schemeClr val="bg1"/>
                </a:solidFill>
                <a:latin typeface="Arial" panose="020B0604020202020204" pitchFamily="34" charset="0"/>
                <a:cs typeface="Arial" panose="020B0604020202020204" pitchFamily="34" charset="0"/>
              </a:rPr>
              <a:t> </a:t>
            </a:r>
          </a:p>
          <a:p>
            <a:endParaRPr lang="en-US" alt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143000" y="907550"/>
            <a:ext cx="7391400" cy="830997"/>
          </a:xfrm>
          <a:prstGeom prst="rect">
            <a:avLst/>
          </a:prstGeom>
        </p:spPr>
        <p:txBody>
          <a:bodyPr wrap="square">
            <a:spAutoFit/>
          </a:bodyPr>
          <a:lstStyle/>
          <a:p>
            <a:r>
              <a:rPr lang="en-US" altLang="en-US" sz="2400" b="1" dirty="0">
                <a:solidFill>
                  <a:schemeClr val="bg1"/>
                </a:solidFill>
                <a:latin typeface="Arial" panose="020B0604020202020204" pitchFamily="34" charset="0"/>
                <a:cs typeface="Arial" panose="020B0604020202020204" pitchFamily="34" charset="0"/>
              </a:rPr>
              <a:t>Dr. Carl </a:t>
            </a:r>
            <a:r>
              <a:rPr lang="en-US" altLang="en-US" sz="2400" b="1" dirty="0" err="1">
                <a:solidFill>
                  <a:schemeClr val="bg1"/>
                </a:solidFill>
                <a:latin typeface="Arial" panose="020B0604020202020204" pitchFamily="34" charset="0"/>
                <a:cs typeface="Arial" panose="020B0604020202020204" pitchFamily="34" charset="0"/>
              </a:rPr>
              <a:t>Wieman</a:t>
            </a:r>
            <a:r>
              <a:rPr lang="en-US" altLang="en-US" sz="2400" b="1" dirty="0">
                <a:solidFill>
                  <a:schemeClr val="bg1"/>
                </a:solidFill>
                <a:latin typeface="Arial" panose="020B0604020202020204" pitchFamily="34" charset="0"/>
                <a:cs typeface="Arial" panose="020B0604020202020204" pitchFamily="34" charset="0"/>
              </a:rPr>
              <a:t>, Associate Director for Science, </a:t>
            </a:r>
          </a:p>
          <a:p>
            <a:r>
              <a:rPr lang="en-US" altLang="en-US" sz="2400" b="1" dirty="0">
                <a:solidFill>
                  <a:schemeClr val="bg1"/>
                </a:solidFill>
                <a:latin typeface="Arial" panose="020B0604020202020204" pitchFamily="34" charset="0"/>
                <a:cs typeface="Arial" panose="020B0604020202020204" pitchFamily="34" charset="0"/>
              </a:rPr>
              <a:t>White House Office of Science and Technology</a:t>
            </a:r>
          </a:p>
        </p:txBody>
      </p:sp>
      <p:pic>
        <p:nvPicPr>
          <p:cNvPr id="9" name="Picture 2" descr="http://l.yimg.com/bt/api/res/1.2/NWBCisBYsPxwihYMYQxjtA--/YXBwaWQ9eW5ld3NfbGVnbztxPTg1O3c9NjMw/http:/media.zenfs.com/en/blogs/technews/mw-630-ibm-brain-chip-istock.jpg">
            <a:extLst>
              <a:ext uri="{FF2B5EF4-FFF2-40B4-BE49-F238E27FC236}">
                <a16:creationId xmlns:a16="http://schemas.microsoft.com/office/drawing/2014/main" id="{F583BB7D-6F7D-4B59-9F3E-9D6B60E857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19" y="152401"/>
            <a:ext cx="840511" cy="53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7980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descr="&#10;[image of network of neuron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914400"/>
            <a:ext cx="6553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39" name="Text Box 3"/>
          <p:cNvSpPr txBox="1">
            <a:spLocks noChangeArrowheads="1"/>
          </p:cNvSpPr>
          <p:nvPr/>
        </p:nvSpPr>
        <p:spPr bwMode="auto">
          <a:xfrm>
            <a:off x="4267200" y="2143780"/>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800" dirty="0">
                <a:solidFill>
                  <a:srgbClr val="FFC000"/>
                </a:solidFill>
                <a:latin typeface="Arial Black" pitchFamily="34" charset="0"/>
              </a:rPr>
              <a:t>yellow</a:t>
            </a:r>
          </a:p>
        </p:txBody>
      </p:sp>
      <p:sp>
        <p:nvSpPr>
          <p:cNvPr id="577540" name="Text Box 4"/>
          <p:cNvSpPr txBox="1">
            <a:spLocks noChangeArrowheads="1"/>
          </p:cNvSpPr>
          <p:nvPr/>
        </p:nvSpPr>
        <p:spPr bwMode="auto">
          <a:xfrm>
            <a:off x="2133600" y="14478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dirty="0">
                <a:latin typeface="Arial Black" pitchFamily="34" charset="0"/>
              </a:rPr>
              <a:t>ball</a:t>
            </a:r>
          </a:p>
        </p:txBody>
      </p:sp>
      <p:sp>
        <p:nvSpPr>
          <p:cNvPr id="577541" name="Text Box 5"/>
          <p:cNvSpPr txBox="1">
            <a:spLocks noChangeArrowheads="1"/>
          </p:cNvSpPr>
          <p:nvPr/>
        </p:nvSpPr>
        <p:spPr bwMode="auto">
          <a:xfrm>
            <a:off x="5638800" y="3276600"/>
            <a:ext cx="1082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002060"/>
                </a:solidFill>
                <a:latin typeface="Arial Black" pitchFamily="34" charset="0"/>
              </a:rPr>
              <a:t>Brown</a:t>
            </a:r>
          </a:p>
        </p:txBody>
      </p:sp>
      <p:sp>
        <p:nvSpPr>
          <p:cNvPr id="577542" name="Text Box 6"/>
          <p:cNvSpPr txBox="1">
            <a:spLocks noChangeArrowheads="1"/>
          </p:cNvSpPr>
          <p:nvPr/>
        </p:nvSpPr>
        <p:spPr bwMode="auto">
          <a:xfrm>
            <a:off x="1851025" y="754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endParaRPr lang="en-US" sz="2400">
              <a:solidFill>
                <a:srgbClr val="002060"/>
              </a:solidFill>
              <a:latin typeface="Wingdings" pitchFamily="2" charset="2"/>
            </a:endParaRPr>
          </a:p>
        </p:txBody>
      </p:sp>
      <p:sp>
        <p:nvSpPr>
          <p:cNvPr id="577544" name="Text Box 8"/>
          <p:cNvSpPr txBox="1">
            <a:spLocks noChangeArrowheads="1"/>
          </p:cNvSpPr>
          <p:nvPr/>
        </p:nvSpPr>
        <p:spPr bwMode="auto">
          <a:xfrm>
            <a:off x="4495800" y="36576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dirty="0">
                <a:latin typeface="Arial Black" pitchFamily="34" charset="0"/>
              </a:rPr>
              <a:t>banana</a:t>
            </a:r>
          </a:p>
        </p:txBody>
      </p:sp>
      <p:sp>
        <p:nvSpPr>
          <p:cNvPr id="577545" name="Text Box 9"/>
          <p:cNvSpPr txBox="1">
            <a:spLocks noChangeArrowheads="1"/>
          </p:cNvSpPr>
          <p:nvPr/>
        </p:nvSpPr>
        <p:spPr bwMode="auto">
          <a:xfrm>
            <a:off x="21336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dirty="0">
                <a:latin typeface="Arial Black" pitchFamily="34" charset="0"/>
              </a:rPr>
              <a:t>Taxi</a:t>
            </a:r>
          </a:p>
        </p:txBody>
      </p:sp>
      <p:sp>
        <p:nvSpPr>
          <p:cNvPr id="577546" name="Rectangle 10"/>
          <p:cNvSpPr>
            <a:spLocks noChangeArrowheads="1"/>
          </p:cNvSpPr>
          <p:nvPr/>
        </p:nvSpPr>
        <p:spPr bwMode="auto">
          <a:xfrm>
            <a:off x="2514600" y="2895600"/>
            <a:ext cx="1447800" cy="29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3404" tIns="0" rIns="0" bIns="158700">
            <a:spAutoFit/>
          </a:bodyPr>
          <a:lstStyle/>
          <a:p>
            <a:r>
              <a:rPr lang="en-US" sz="900">
                <a:solidFill>
                  <a:srgbClr val="002060"/>
                </a:solidFill>
                <a:latin typeface="Wingdings" pitchFamily="2" charset="2"/>
              </a:rPr>
              <a:t> </a:t>
            </a:r>
            <a:endParaRPr lang="en-US" sz="2400">
              <a:solidFill>
                <a:srgbClr val="002060"/>
              </a:solidFill>
              <a:latin typeface="Wingdings" pitchFamily="2" charset="2"/>
            </a:endParaRPr>
          </a:p>
        </p:txBody>
      </p:sp>
      <p:sp>
        <p:nvSpPr>
          <p:cNvPr id="577547" name="Text Box 11"/>
          <p:cNvSpPr txBox="1">
            <a:spLocks noChangeArrowheads="1"/>
          </p:cNvSpPr>
          <p:nvPr/>
        </p:nvSpPr>
        <p:spPr bwMode="auto">
          <a:xfrm>
            <a:off x="2057400" y="2895600"/>
            <a:ext cx="1082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dirty="0">
                <a:latin typeface="Arial Black" pitchFamily="34" charset="0"/>
              </a:rPr>
              <a:t>Tennis</a:t>
            </a:r>
          </a:p>
        </p:txBody>
      </p:sp>
      <p:sp>
        <p:nvSpPr>
          <p:cNvPr id="577549" name="Text Box 13"/>
          <p:cNvSpPr txBox="1">
            <a:spLocks noChangeArrowheads="1"/>
          </p:cNvSpPr>
          <p:nvPr/>
        </p:nvSpPr>
        <p:spPr bwMode="auto">
          <a:xfrm>
            <a:off x="4648200" y="1752600"/>
            <a:ext cx="823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002060"/>
                </a:solidFill>
                <a:latin typeface="Arial Black" pitchFamily="34" charset="0"/>
              </a:rPr>
              <a:t>round</a:t>
            </a:r>
          </a:p>
        </p:txBody>
      </p:sp>
      <p:sp>
        <p:nvSpPr>
          <p:cNvPr id="577550" name="Text Box 14"/>
          <p:cNvSpPr txBox="1">
            <a:spLocks noChangeArrowheads="1"/>
          </p:cNvSpPr>
          <p:nvPr/>
        </p:nvSpPr>
        <p:spPr bwMode="auto">
          <a:xfrm>
            <a:off x="5638800" y="4191000"/>
            <a:ext cx="784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002060"/>
                </a:solidFill>
                <a:latin typeface="Arial Black" pitchFamily="34" charset="0"/>
              </a:rPr>
              <a:t>fruits</a:t>
            </a:r>
          </a:p>
        </p:txBody>
      </p:sp>
      <p:sp>
        <p:nvSpPr>
          <p:cNvPr id="577551" name="Text Box 15"/>
          <p:cNvSpPr txBox="1">
            <a:spLocks noChangeArrowheads="1"/>
          </p:cNvSpPr>
          <p:nvPr/>
        </p:nvSpPr>
        <p:spPr bwMode="auto">
          <a:xfrm>
            <a:off x="6629400" y="2743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coconut</a:t>
            </a:r>
          </a:p>
        </p:txBody>
      </p:sp>
      <p:sp>
        <p:nvSpPr>
          <p:cNvPr id="577552" name="Text Box 16"/>
          <p:cNvSpPr txBox="1">
            <a:spLocks noChangeArrowheads="1"/>
          </p:cNvSpPr>
          <p:nvPr/>
        </p:nvSpPr>
        <p:spPr bwMode="auto">
          <a:xfrm>
            <a:off x="3581400" y="1371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Baseball</a:t>
            </a:r>
          </a:p>
        </p:txBody>
      </p:sp>
      <p:sp>
        <p:nvSpPr>
          <p:cNvPr id="577553" name="Text Box 17"/>
          <p:cNvSpPr txBox="1">
            <a:spLocks noChangeArrowheads="1"/>
          </p:cNvSpPr>
          <p:nvPr/>
        </p:nvSpPr>
        <p:spPr bwMode="auto">
          <a:xfrm>
            <a:off x="1295400" y="3541576"/>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dirty="0">
                <a:latin typeface="Arial Black" pitchFamily="34" charset="0"/>
              </a:rPr>
              <a:t>School bus</a:t>
            </a:r>
          </a:p>
        </p:txBody>
      </p:sp>
      <p:sp>
        <p:nvSpPr>
          <p:cNvPr id="577554" name="Text Box 18"/>
          <p:cNvSpPr txBox="1">
            <a:spLocks noChangeArrowheads="1"/>
          </p:cNvSpPr>
          <p:nvPr/>
        </p:nvSpPr>
        <p:spPr bwMode="auto">
          <a:xfrm>
            <a:off x="6858000" y="646113"/>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dirty="0">
                <a:latin typeface="Arial Black" pitchFamily="34" charset="0"/>
              </a:rPr>
              <a:t>Egg yolk</a:t>
            </a:r>
          </a:p>
        </p:txBody>
      </p:sp>
      <p:sp>
        <p:nvSpPr>
          <p:cNvPr id="577556" name="Text Box 20"/>
          <p:cNvSpPr txBox="1">
            <a:spLocks noChangeArrowheads="1"/>
          </p:cNvSpPr>
          <p:nvPr/>
        </p:nvSpPr>
        <p:spPr bwMode="auto">
          <a:xfrm>
            <a:off x="990600" y="23622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dirty="0">
                <a:solidFill>
                  <a:srgbClr val="002060"/>
                </a:solidFill>
                <a:latin typeface="Arial Black" pitchFamily="34" charset="0"/>
              </a:rPr>
              <a:t>basketball</a:t>
            </a:r>
          </a:p>
        </p:txBody>
      </p:sp>
      <p:sp>
        <p:nvSpPr>
          <p:cNvPr id="577558" name="Text Box 22"/>
          <p:cNvSpPr txBox="1">
            <a:spLocks noChangeArrowheads="1"/>
          </p:cNvSpPr>
          <p:nvPr/>
        </p:nvSpPr>
        <p:spPr bwMode="auto">
          <a:xfrm>
            <a:off x="6248400" y="58674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pineapple</a:t>
            </a:r>
          </a:p>
        </p:txBody>
      </p:sp>
      <p:sp>
        <p:nvSpPr>
          <p:cNvPr id="577559" name="Text Box 23"/>
          <p:cNvSpPr txBox="1">
            <a:spLocks noChangeArrowheads="1"/>
          </p:cNvSpPr>
          <p:nvPr/>
        </p:nvSpPr>
        <p:spPr bwMode="auto">
          <a:xfrm>
            <a:off x="7010400" y="4648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persimmon</a:t>
            </a:r>
          </a:p>
        </p:txBody>
      </p:sp>
      <p:sp>
        <p:nvSpPr>
          <p:cNvPr id="577560" name="Text Box 24"/>
          <p:cNvSpPr txBox="1">
            <a:spLocks noChangeArrowheads="1"/>
          </p:cNvSpPr>
          <p:nvPr/>
        </p:nvSpPr>
        <p:spPr bwMode="auto">
          <a:xfrm>
            <a:off x="4648200" y="5181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Orange</a:t>
            </a:r>
          </a:p>
        </p:txBody>
      </p:sp>
      <p:sp>
        <p:nvSpPr>
          <p:cNvPr id="577561" name="Text Box 25"/>
          <p:cNvSpPr txBox="1">
            <a:spLocks noChangeArrowheads="1"/>
          </p:cNvSpPr>
          <p:nvPr/>
        </p:nvSpPr>
        <p:spPr bwMode="auto">
          <a:xfrm>
            <a:off x="4572000" y="4267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Apple</a:t>
            </a:r>
          </a:p>
        </p:txBody>
      </p:sp>
      <p:sp>
        <p:nvSpPr>
          <p:cNvPr id="577562" name="Text Box 26"/>
          <p:cNvSpPr txBox="1">
            <a:spLocks noChangeArrowheads="1"/>
          </p:cNvSpPr>
          <p:nvPr/>
        </p:nvSpPr>
        <p:spPr bwMode="auto">
          <a:xfrm>
            <a:off x="5715000" y="5105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pear</a:t>
            </a:r>
          </a:p>
        </p:txBody>
      </p:sp>
      <p:sp>
        <p:nvSpPr>
          <p:cNvPr id="577563" name="Text Box 27"/>
          <p:cNvSpPr txBox="1">
            <a:spLocks noChangeArrowheads="1"/>
          </p:cNvSpPr>
          <p:nvPr/>
        </p:nvSpPr>
        <p:spPr bwMode="auto">
          <a:xfrm>
            <a:off x="2209800" y="5334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600">
                <a:solidFill>
                  <a:srgbClr val="002060"/>
                </a:solidFill>
                <a:latin typeface="Arial Black" pitchFamily="34" charset="0"/>
              </a:rPr>
              <a:t>Train</a:t>
            </a:r>
          </a:p>
        </p:txBody>
      </p:sp>
      <p:sp>
        <p:nvSpPr>
          <p:cNvPr id="577564" name="Line 28"/>
          <p:cNvSpPr>
            <a:spLocks noChangeShapeType="1"/>
          </p:cNvSpPr>
          <p:nvPr/>
        </p:nvSpPr>
        <p:spPr bwMode="auto">
          <a:xfrm>
            <a:off x="2362200" y="5105400"/>
            <a:ext cx="457200" cy="3810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65" name="Line 29"/>
          <p:cNvSpPr>
            <a:spLocks noChangeShapeType="1"/>
          </p:cNvSpPr>
          <p:nvPr/>
        </p:nvSpPr>
        <p:spPr bwMode="auto">
          <a:xfrm flipH="1">
            <a:off x="2438400" y="4648200"/>
            <a:ext cx="304800" cy="1524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66" name="Line 30"/>
          <p:cNvSpPr>
            <a:spLocks noChangeShapeType="1"/>
          </p:cNvSpPr>
          <p:nvPr/>
        </p:nvSpPr>
        <p:spPr bwMode="auto">
          <a:xfrm>
            <a:off x="2133600" y="4191000"/>
            <a:ext cx="0" cy="6096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67" name="Line 31"/>
          <p:cNvSpPr>
            <a:spLocks noChangeShapeType="1"/>
          </p:cNvSpPr>
          <p:nvPr/>
        </p:nvSpPr>
        <p:spPr bwMode="auto">
          <a:xfrm>
            <a:off x="2514600" y="3200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68" name="Line 32"/>
          <p:cNvSpPr>
            <a:spLocks noChangeShapeType="1"/>
          </p:cNvSpPr>
          <p:nvPr/>
        </p:nvSpPr>
        <p:spPr bwMode="auto">
          <a:xfrm>
            <a:off x="1981200" y="2667000"/>
            <a:ext cx="457200" cy="2286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69" name="Line 33"/>
          <p:cNvSpPr>
            <a:spLocks noChangeShapeType="1"/>
          </p:cNvSpPr>
          <p:nvPr/>
        </p:nvSpPr>
        <p:spPr bwMode="auto">
          <a:xfrm flipH="1">
            <a:off x="2514600" y="1676400"/>
            <a:ext cx="76200" cy="9906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0" name="Line 34"/>
          <p:cNvSpPr>
            <a:spLocks noChangeShapeType="1"/>
          </p:cNvSpPr>
          <p:nvPr/>
        </p:nvSpPr>
        <p:spPr bwMode="auto">
          <a:xfrm flipH="1">
            <a:off x="2667000" y="1905000"/>
            <a:ext cx="2057400" cy="10668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1" name="Line 35"/>
          <p:cNvSpPr>
            <a:spLocks noChangeShapeType="1"/>
          </p:cNvSpPr>
          <p:nvPr/>
        </p:nvSpPr>
        <p:spPr bwMode="auto">
          <a:xfrm flipV="1">
            <a:off x="5105400" y="1676400"/>
            <a:ext cx="990600" cy="1524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2" name="Line 36"/>
          <p:cNvSpPr>
            <a:spLocks noChangeShapeType="1"/>
          </p:cNvSpPr>
          <p:nvPr/>
        </p:nvSpPr>
        <p:spPr bwMode="auto">
          <a:xfrm flipV="1">
            <a:off x="5715000" y="1921668"/>
            <a:ext cx="1028700" cy="440531"/>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3" name="Line 37"/>
          <p:cNvSpPr>
            <a:spLocks noChangeShapeType="1"/>
          </p:cNvSpPr>
          <p:nvPr/>
        </p:nvSpPr>
        <p:spPr bwMode="auto">
          <a:xfrm flipH="1">
            <a:off x="5105400" y="3505200"/>
            <a:ext cx="838200" cy="152400"/>
          </a:xfrm>
          <a:prstGeom prst="line">
            <a:avLst/>
          </a:prstGeom>
          <a:noFill/>
          <a:ln w="381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4" name="Line 38"/>
          <p:cNvSpPr>
            <a:spLocks noChangeShapeType="1"/>
          </p:cNvSpPr>
          <p:nvPr/>
        </p:nvSpPr>
        <p:spPr bwMode="auto">
          <a:xfrm>
            <a:off x="4953000" y="3962400"/>
            <a:ext cx="762000" cy="3048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5" name="Line 39"/>
          <p:cNvSpPr>
            <a:spLocks noChangeShapeType="1"/>
          </p:cNvSpPr>
          <p:nvPr/>
        </p:nvSpPr>
        <p:spPr bwMode="auto">
          <a:xfrm flipV="1">
            <a:off x="6019800" y="3124200"/>
            <a:ext cx="1143000" cy="10668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6" name="Line 40"/>
          <p:cNvSpPr>
            <a:spLocks noChangeShapeType="1"/>
          </p:cNvSpPr>
          <p:nvPr/>
        </p:nvSpPr>
        <p:spPr bwMode="auto">
          <a:xfrm>
            <a:off x="6172200" y="4572000"/>
            <a:ext cx="1143000" cy="2286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7" name="Line 41"/>
          <p:cNvSpPr>
            <a:spLocks noChangeShapeType="1"/>
          </p:cNvSpPr>
          <p:nvPr/>
        </p:nvSpPr>
        <p:spPr bwMode="auto">
          <a:xfrm>
            <a:off x="6019800" y="4419600"/>
            <a:ext cx="228600" cy="7620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8" name="Line 42"/>
          <p:cNvSpPr>
            <a:spLocks noChangeShapeType="1"/>
          </p:cNvSpPr>
          <p:nvPr/>
        </p:nvSpPr>
        <p:spPr bwMode="auto">
          <a:xfrm>
            <a:off x="6172200" y="4495800"/>
            <a:ext cx="685800" cy="12954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79" name="Line 43"/>
          <p:cNvSpPr>
            <a:spLocks noChangeShapeType="1"/>
          </p:cNvSpPr>
          <p:nvPr/>
        </p:nvSpPr>
        <p:spPr bwMode="auto">
          <a:xfrm flipH="1">
            <a:off x="5486400" y="4572000"/>
            <a:ext cx="457200" cy="5334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77580" name="Line 44"/>
          <p:cNvSpPr>
            <a:spLocks noChangeShapeType="1"/>
          </p:cNvSpPr>
          <p:nvPr/>
        </p:nvSpPr>
        <p:spPr bwMode="auto">
          <a:xfrm>
            <a:off x="2743200" y="1600200"/>
            <a:ext cx="2057400" cy="30480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cxnSp>
        <p:nvCxnSpPr>
          <p:cNvPr id="577581" name="Straight Connector 46"/>
          <p:cNvCxnSpPr>
            <a:cxnSpLocks noChangeShapeType="1"/>
          </p:cNvCxnSpPr>
          <p:nvPr/>
        </p:nvCxnSpPr>
        <p:spPr bwMode="auto">
          <a:xfrm rot="16200000" flipH="1">
            <a:off x="4930775" y="4899025"/>
            <a:ext cx="577850" cy="76200"/>
          </a:xfrm>
          <a:prstGeom prst="line">
            <a:avLst/>
          </a:prstGeom>
          <a:noFill/>
          <a:ln w="38100" algn="ctr">
            <a:solidFill>
              <a:srgbClr val="339933"/>
            </a:solidFill>
            <a:round/>
            <a:headEnd/>
            <a:tailEnd/>
          </a:ln>
          <a:extLst>
            <a:ext uri="{909E8E84-426E-40DD-AFC4-6F175D3DCCD1}">
              <a14:hiddenFill xmlns:a14="http://schemas.microsoft.com/office/drawing/2010/main">
                <a:noFill/>
              </a14:hiddenFill>
            </a:ext>
          </a:extLst>
        </p:spPr>
      </p:cxnSp>
      <p:pic>
        <p:nvPicPr>
          <p:cNvPr id="46" name="Picture 2" descr="tennis_b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300" y="1828800"/>
            <a:ext cx="768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http://4.bp.blogspot.com/-E4Yrtd45XIE/UjHwlwtB-3I/AAAAAAAAAUA/6odlzM59mIY/s1600/banan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100" y="4075656"/>
            <a:ext cx="1036881" cy="5834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toywonders.com/productcart/pc/catalog/9589NY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450" y="4560113"/>
            <a:ext cx="1473200" cy="11667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s2.wikia.nocookie.net/__cb20091020084903/hotwheels/images/7/77/School_Bus_-_3030cf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612" y="4035516"/>
            <a:ext cx="1119188" cy="7461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2438400" y="2470150"/>
            <a:ext cx="1714500" cy="1143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819400" y="2622550"/>
            <a:ext cx="1485900" cy="164465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http://blog.foodnetwork.com/healthyeats/files/2009/08/eggyolks_le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6517" y="1138237"/>
            <a:ext cx="1231900" cy="9239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305300" y="2590800"/>
            <a:ext cx="1333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Line 36"/>
          <p:cNvSpPr>
            <a:spLocks noChangeShapeType="1"/>
          </p:cNvSpPr>
          <p:nvPr/>
        </p:nvSpPr>
        <p:spPr bwMode="auto">
          <a:xfrm>
            <a:off x="4572000" y="2667000"/>
            <a:ext cx="381000" cy="11430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2060"/>
              </a:solidFill>
              <a:latin typeface="Arial" panose="020B0604020202020204" pitchFamily="34" charset="0"/>
            </a:endParaRPr>
          </a:p>
        </p:txBody>
      </p:sp>
      <p:sp>
        <p:nvSpPr>
          <p:cNvPr id="53" name="Rectangle 7"/>
          <p:cNvSpPr>
            <a:spLocks noChangeArrowheads="1"/>
          </p:cNvSpPr>
          <p:nvPr/>
        </p:nvSpPr>
        <p:spPr bwMode="auto">
          <a:xfrm>
            <a:off x="3295650" y="184448"/>
            <a:ext cx="3191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u="sng" dirty="0">
                <a:solidFill>
                  <a:srgbClr val="002060"/>
                </a:solidFill>
                <a:latin typeface="Arial" panose="020B0604020202020204" pitchFamily="34" charset="0"/>
              </a:rPr>
              <a:t>Making Connections</a:t>
            </a:r>
          </a:p>
        </p:txBody>
      </p:sp>
      <p:pic>
        <p:nvPicPr>
          <p:cNvPr id="5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06" y="20027"/>
            <a:ext cx="1919412" cy="142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88206" y="6286643"/>
            <a:ext cx="7824788" cy="646331"/>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“Re-purpose” the same cells for participation on countless </a:t>
            </a:r>
            <a:r>
              <a:rPr lang="en-US" b="1" i="1" dirty="0">
                <a:latin typeface="Arial" panose="020B0604020202020204" pitchFamily="34" charset="0"/>
                <a:cs typeface="Arial" panose="020B0604020202020204" pitchFamily="34" charset="0"/>
              </a:rPr>
              <a:t>related </a:t>
            </a:r>
            <a:r>
              <a:rPr lang="en-US" b="1" dirty="0">
                <a:latin typeface="Arial" panose="020B0604020202020204" pitchFamily="34" charset="0"/>
                <a:cs typeface="Arial" panose="020B0604020202020204" pitchFamily="34" charset="0"/>
              </a:rPr>
              <a:t>		brain circuits</a:t>
            </a:r>
            <a:endParaRPr lang="en-US" dirty="0"/>
          </a:p>
        </p:txBody>
      </p:sp>
    </p:spTree>
    <p:extLst>
      <p:ext uri="{BB962C8B-B14F-4D97-AF65-F5344CB8AC3E}">
        <p14:creationId xmlns:p14="http://schemas.microsoft.com/office/powerpoint/2010/main" val="167975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9692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noChangeArrowheads="1"/>
          </p:cNvPicPr>
          <p:nvPr/>
        </p:nvPicPr>
        <p:blipFill>
          <a:blip r:embed="rId2" cstate="print"/>
          <a:srcRect/>
          <a:stretch>
            <a:fillRect/>
          </a:stretch>
        </p:blipFill>
        <p:spPr bwMode="auto">
          <a:xfrm>
            <a:off x="152400" y="1302327"/>
            <a:ext cx="4081793" cy="4800600"/>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6" y="166957"/>
            <a:ext cx="41719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21034" y="1127879"/>
            <a:ext cx="4776059" cy="3139321"/>
          </a:xfrm>
          <a:prstGeom prst="rect">
            <a:avLst/>
          </a:prstGeom>
        </p:spPr>
        <p:txBody>
          <a:bodyPr wrap="square">
            <a:spAutoFit/>
          </a:bodyPr>
          <a:lstStyle/>
          <a:p>
            <a:r>
              <a:rPr lang="en-US" sz="2200" b="1" dirty="0">
                <a:solidFill>
                  <a:srgbClr val="FFFF00"/>
                </a:solidFill>
                <a:latin typeface="Arial" panose="020B0604020202020204" pitchFamily="34" charset="0"/>
                <a:cs typeface="Arial" panose="020B0604020202020204" pitchFamily="34" charset="0"/>
              </a:rPr>
              <a:t>Neuroplasticity:</a:t>
            </a:r>
            <a:r>
              <a:rPr lang="en-US" sz="2200" b="1" dirty="0">
                <a:solidFill>
                  <a:schemeClr val="bg1"/>
                </a:solidFill>
                <a:latin typeface="Arial" panose="020B0604020202020204" pitchFamily="34" charset="0"/>
                <a:cs typeface="Arial" panose="020B0604020202020204" pitchFamily="34" charset="0"/>
              </a:rPr>
              <a:t> the ability of the brain to change </a:t>
            </a:r>
            <a:r>
              <a:rPr lang="en-US" sz="2200" b="1" dirty="0">
                <a:solidFill>
                  <a:srgbClr val="00B0F0"/>
                </a:solidFill>
                <a:latin typeface="Arial" panose="020B0604020202020204" pitchFamily="34" charset="0"/>
                <a:cs typeface="Arial" panose="020B0604020202020204" pitchFamily="34" charset="0"/>
              </a:rPr>
              <a:t>cellular, structural and functional </a:t>
            </a:r>
            <a:r>
              <a:rPr lang="en-US" sz="2200" b="1" dirty="0">
                <a:solidFill>
                  <a:schemeClr val="bg1"/>
                </a:solidFill>
                <a:latin typeface="Arial" panose="020B0604020202020204" pitchFamily="34" charset="0"/>
                <a:cs typeface="Arial" panose="020B0604020202020204" pitchFamily="34" charset="0"/>
              </a:rPr>
              <a:t>properties as a result of </a:t>
            </a:r>
            <a:r>
              <a:rPr lang="en-US" sz="2200" b="1" dirty="0">
                <a:solidFill>
                  <a:srgbClr val="00B0F0"/>
                </a:solidFill>
                <a:latin typeface="Arial" panose="020B0604020202020204" pitchFamily="34" charset="0"/>
                <a:cs typeface="Arial" panose="020B0604020202020204" pitchFamily="34" charset="0"/>
              </a:rPr>
              <a:t>experience.</a:t>
            </a:r>
            <a:r>
              <a:rPr lang="en-US" sz="2200" b="1" dirty="0">
                <a:solidFill>
                  <a:schemeClr val="bg1"/>
                </a:solidFill>
                <a:latin typeface="Arial" panose="020B0604020202020204" pitchFamily="34" charset="0"/>
                <a:cs typeface="Arial" panose="020B0604020202020204" pitchFamily="34" charset="0"/>
              </a:rPr>
              <a:t> Researchers have shown that </a:t>
            </a:r>
            <a:r>
              <a:rPr lang="en-US" sz="2200" b="1" i="1" dirty="0">
                <a:solidFill>
                  <a:schemeClr val="bg1"/>
                </a:solidFill>
                <a:latin typeface="Arial" panose="020B0604020202020204" pitchFamily="34" charset="0"/>
                <a:cs typeface="Arial" panose="020B0604020202020204" pitchFamily="34" charset="0"/>
              </a:rPr>
              <a:t>early</a:t>
            </a:r>
            <a:r>
              <a:rPr lang="en-US" sz="2200" b="1" dirty="0">
                <a:solidFill>
                  <a:schemeClr val="bg1"/>
                </a:solidFill>
                <a:latin typeface="Arial" panose="020B0604020202020204" pitchFamily="34" charset="0"/>
                <a:cs typeface="Arial" panose="020B0604020202020204" pitchFamily="34" charset="0"/>
              </a:rPr>
              <a:t> brain connections are </a:t>
            </a:r>
            <a:r>
              <a:rPr lang="en-US" sz="2200" b="1" i="1" u="sng" dirty="0">
                <a:solidFill>
                  <a:schemeClr val="bg1"/>
                </a:solidFill>
                <a:latin typeface="Arial" panose="020B0604020202020204" pitchFamily="34" charset="0"/>
                <a:cs typeface="Arial" panose="020B0604020202020204" pitchFamily="34" charset="0"/>
              </a:rPr>
              <a:t>not</a:t>
            </a:r>
            <a:r>
              <a:rPr lang="en-US" sz="2200" b="1" dirty="0">
                <a:solidFill>
                  <a:schemeClr val="bg1"/>
                </a:solidFill>
                <a:latin typeface="Arial" panose="020B0604020202020204" pitchFamily="34" charset="0"/>
                <a:cs typeface="Arial" panose="020B0604020202020204" pitchFamily="34" charset="0"/>
              </a:rPr>
              <a:t> hard-wired (fixed) and can be </a:t>
            </a:r>
            <a:r>
              <a:rPr lang="en-US" sz="2200" b="1" dirty="0">
                <a:solidFill>
                  <a:srgbClr val="00B0F0"/>
                </a:solidFill>
                <a:latin typeface="Arial" panose="020B0604020202020204" pitchFamily="34" charset="0"/>
                <a:cs typeface="Arial" panose="020B0604020202020204" pitchFamily="34" charset="0"/>
              </a:rPr>
              <a:t>modified</a:t>
            </a:r>
            <a:r>
              <a:rPr lang="en-US" sz="2200" b="1" dirty="0">
                <a:solidFill>
                  <a:schemeClr val="bg1"/>
                </a:solidFill>
                <a:latin typeface="Arial" panose="020B0604020202020204" pitchFamily="34" charset="0"/>
                <a:cs typeface="Arial" panose="020B0604020202020204" pitchFamily="34" charset="0"/>
              </a:rPr>
              <a:t> by </a:t>
            </a:r>
            <a:r>
              <a:rPr lang="en-US" sz="2200" b="1" dirty="0">
                <a:solidFill>
                  <a:srgbClr val="00B0F0"/>
                </a:solidFill>
                <a:latin typeface="Arial" panose="020B0604020202020204" pitchFamily="34" charset="0"/>
                <a:cs typeface="Arial" panose="020B0604020202020204" pitchFamily="34" charset="0"/>
              </a:rPr>
              <a:t>experience</a:t>
            </a:r>
            <a:r>
              <a:rPr lang="en-US" sz="2200" b="1" dirty="0">
                <a:solidFill>
                  <a:schemeClr val="bg1"/>
                </a:solidFill>
                <a:latin typeface="Arial" panose="020B0604020202020204" pitchFamily="34" charset="0"/>
                <a:cs typeface="Arial" panose="020B0604020202020204" pitchFamily="34" charset="0"/>
              </a:rPr>
              <a:t> – they are malleable or</a:t>
            </a:r>
          </a:p>
          <a:p>
            <a:r>
              <a:rPr lang="en-US" sz="2200" b="1" dirty="0">
                <a:solidFill>
                  <a:srgbClr val="FFFF00"/>
                </a:solidFill>
                <a:latin typeface="Arial" panose="020B0604020202020204" pitchFamily="34" charset="0"/>
                <a:cs typeface="Arial" panose="020B0604020202020204" pitchFamily="34" charset="0"/>
              </a:rPr>
              <a:t>“plastic” </a:t>
            </a:r>
            <a:r>
              <a:rPr lang="en-US" sz="2200" b="1" dirty="0">
                <a:solidFill>
                  <a:schemeClr val="bg1"/>
                </a:solidFill>
                <a:latin typeface="Arial" panose="020B0604020202020204" pitchFamily="34" charset="0"/>
                <a:cs typeface="Arial" panose="020B0604020202020204" pitchFamily="34" charset="0"/>
              </a:rPr>
              <a:t>(not </a:t>
            </a:r>
            <a:r>
              <a:rPr lang="en-US" sz="2200" b="1" i="1" dirty="0">
                <a:solidFill>
                  <a:schemeClr val="bg1"/>
                </a:solidFill>
                <a:latin typeface="Arial" panose="020B0604020202020204" pitchFamily="34" charset="0"/>
                <a:cs typeface="Arial" panose="020B0604020202020204" pitchFamily="34" charset="0"/>
              </a:rPr>
              <a:t>fixed</a:t>
            </a:r>
            <a:r>
              <a:rPr lang="en-US" sz="2200" b="1" dirty="0">
                <a:solidFill>
                  <a:schemeClr val="bg1"/>
                </a:solidFill>
                <a:latin typeface="Arial" panose="020B0604020202020204" pitchFamily="34" charset="0"/>
                <a:cs typeface="Arial" panose="020B0604020202020204" pitchFamily="34" charset="0"/>
              </a:rPr>
              <a:t> at birth).</a:t>
            </a:r>
          </a:p>
        </p:txBody>
      </p:sp>
      <p:sp>
        <p:nvSpPr>
          <p:cNvPr id="6" name="Rectangle 5"/>
          <p:cNvSpPr/>
          <p:nvPr/>
        </p:nvSpPr>
        <p:spPr>
          <a:xfrm>
            <a:off x="4572000" y="166957"/>
            <a:ext cx="4343400" cy="830997"/>
          </a:xfrm>
          <a:prstGeom prst="rect">
            <a:avLst/>
          </a:prstGeom>
        </p:spPr>
        <p:txBody>
          <a:bodyPr wrap="square">
            <a:spAutoFit/>
          </a:bodyPr>
          <a:lstStyle/>
          <a:p>
            <a:pPr algn="ctr">
              <a:defRPr/>
            </a:pPr>
            <a:r>
              <a:rPr lang="en-US" altLang="en-US" sz="2400" b="1" dirty="0">
                <a:solidFill>
                  <a:srgbClr val="FFFF00"/>
                </a:solidFill>
                <a:latin typeface="Arial" pitchFamily="34" charset="0"/>
                <a:cs typeface="Arial" pitchFamily="34" charset="0"/>
              </a:rPr>
              <a:t>Understanding Builds </a:t>
            </a:r>
          </a:p>
          <a:p>
            <a:pPr algn="ctr">
              <a:defRPr/>
            </a:pPr>
            <a:r>
              <a:rPr lang="en-US" altLang="en-US" sz="2400" b="1" dirty="0">
                <a:solidFill>
                  <a:srgbClr val="FFFF00"/>
                </a:solidFill>
                <a:latin typeface="Arial" pitchFamily="34" charset="0"/>
                <a:cs typeface="Arial" pitchFamily="34" charset="0"/>
              </a:rPr>
              <a:t>Over Time</a:t>
            </a:r>
            <a:endParaRPr lang="en-US" sz="2400" b="1"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4367941" y="4412159"/>
            <a:ext cx="4776059" cy="769441"/>
          </a:xfrm>
          <a:prstGeom prst="rect">
            <a:avLst/>
          </a:prstGeom>
        </p:spPr>
        <p:txBody>
          <a:bodyPr wrap="square">
            <a:spAutoFit/>
          </a:bodyPr>
          <a:lstStyle/>
          <a:p>
            <a:r>
              <a:rPr lang="en-US" sz="2200" b="1" dirty="0">
                <a:solidFill>
                  <a:schemeClr val="bg1"/>
                </a:solidFill>
                <a:latin typeface="Arial" pitchFamily="34" charset="0"/>
                <a:cs typeface="Arial" pitchFamily="34" charset="0"/>
              </a:rPr>
              <a:t>One of the most transformative discoveries/take-home messages</a:t>
            </a:r>
          </a:p>
        </p:txBody>
      </p:sp>
      <p:sp>
        <p:nvSpPr>
          <p:cNvPr id="4" name="Rectangle 3"/>
          <p:cNvSpPr/>
          <p:nvPr/>
        </p:nvSpPr>
        <p:spPr>
          <a:xfrm>
            <a:off x="4578927" y="5181600"/>
            <a:ext cx="4776059" cy="1569660"/>
          </a:xfrm>
          <a:prstGeom prst="rect">
            <a:avLst/>
          </a:prstGeom>
        </p:spPr>
        <p:txBody>
          <a:bodyPr wrap="square">
            <a:spAutoFit/>
          </a:bodyPr>
          <a:lstStyle/>
          <a:p>
            <a:r>
              <a:rPr lang="en-US" sz="2400" b="1" dirty="0">
                <a:solidFill>
                  <a:schemeClr val="bg1"/>
                </a:solidFill>
                <a:latin typeface="Arial" pitchFamily="34" charset="0"/>
                <a:cs typeface="Arial" pitchFamily="34" charset="0"/>
              </a:rPr>
              <a:t>All brains </a:t>
            </a:r>
            <a:r>
              <a:rPr lang="en-US" sz="2400" b="1" i="1" dirty="0">
                <a:solidFill>
                  <a:srgbClr val="00B0F0"/>
                </a:solidFill>
                <a:latin typeface="Arial" pitchFamily="34" charset="0"/>
                <a:cs typeface="Arial" pitchFamily="34" charset="0"/>
              </a:rPr>
              <a:t>can</a:t>
            </a:r>
            <a:r>
              <a:rPr lang="en-US" sz="2400" b="1" dirty="0">
                <a:solidFill>
                  <a:schemeClr val="bg1"/>
                </a:solidFill>
                <a:latin typeface="Arial" pitchFamily="34" charset="0"/>
                <a:cs typeface="Arial" pitchFamily="34" charset="0"/>
              </a:rPr>
              <a:t> change, </a:t>
            </a:r>
          </a:p>
          <a:p>
            <a:r>
              <a:rPr lang="en-US" sz="2400" b="1" dirty="0">
                <a:solidFill>
                  <a:schemeClr val="bg1"/>
                </a:solidFill>
                <a:latin typeface="Arial" pitchFamily="34" charset="0"/>
                <a:cs typeface="Arial" pitchFamily="34" charset="0"/>
              </a:rPr>
              <a:t>all brains </a:t>
            </a:r>
            <a:r>
              <a:rPr lang="en-US" sz="2400" b="1" i="1" dirty="0">
                <a:solidFill>
                  <a:srgbClr val="00B0F0"/>
                </a:solidFill>
                <a:latin typeface="Arial" pitchFamily="34" charset="0"/>
                <a:cs typeface="Arial" pitchFamily="34" charset="0"/>
              </a:rPr>
              <a:t>do</a:t>
            </a:r>
            <a:r>
              <a:rPr lang="en-US" sz="2400" b="1" dirty="0">
                <a:solidFill>
                  <a:schemeClr val="bg1"/>
                </a:solidFill>
                <a:latin typeface="Arial" pitchFamily="34" charset="0"/>
                <a:cs typeface="Arial" pitchFamily="34" charset="0"/>
              </a:rPr>
              <a:t> change, </a:t>
            </a:r>
          </a:p>
          <a:p>
            <a:r>
              <a:rPr lang="en-US" sz="2400" b="1" dirty="0">
                <a:solidFill>
                  <a:schemeClr val="bg1"/>
                </a:solidFill>
                <a:latin typeface="Arial" pitchFamily="34" charset="0"/>
                <a:cs typeface="Arial" pitchFamily="34" charset="0"/>
              </a:rPr>
              <a:t>brains are </a:t>
            </a:r>
            <a:r>
              <a:rPr lang="en-US" sz="2400" b="1" i="1" dirty="0">
                <a:solidFill>
                  <a:srgbClr val="00B0F0"/>
                </a:solidFill>
                <a:latin typeface="Arial" pitchFamily="34" charset="0"/>
                <a:cs typeface="Arial" pitchFamily="34" charset="0"/>
              </a:rPr>
              <a:t>designed</a:t>
            </a:r>
            <a:r>
              <a:rPr lang="en-US" sz="2400" b="1" dirty="0">
                <a:solidFill>
                  <a:schemeClr val="bg1"/>
                </a:solidFill>
                <a:latin typeface="Arial" pitchFamily="34" charset="0"/>
                <a:cs typeface="Arial" pitchFamily="34" charset="0"/>
              </a:rPr>
              <a:t> to change.</a:t>
            </a:r>
          </a:p>
          <a:p>
            <a:pPr algn="ctr"/>
            <a:r>
              <a:rPr lang="en-US" sz="2400" b="1" dirty="0">
                <a:solidFill>
                  <a:schemeClr val="bg1"/>
                </a:solidFill>
                <a:latin typeface="Arial" pitchFamily="34" charset="0"/>
                <a:cs typeface="Arial" pitchFamily="34" charset="0"/>
              </a:rPr>
              <a:t>(That is how we </a:t>
            </a:r>
            <a:r>
              <a:rPr lang="en-US" sz="2400" b="1" i="1" dirty="0">
                <a:solidFill>
                  <a:schemeClr val="bg1"/>
                </a:solidFill>
                <a:latin typeface="Arial" pitchFamily="34" charset="0"/>
                <a:cs typeface="Arial" pitchFamily="34" charset="0"/>
              </a:rPr>
              <a:t>learn</a:t>
            </a:r>
            <a:r>
              <a:rPr lang="en-US" sz="2400" b="1" dirty="0">
                <a:solidFill>
                  <a:schemeClr val="bg1"/>
                </a:solidFill>
                <a:latin typeface="Arial" pitchFamily="34" charset="0"/>
                <a:cs typeface="Arial" pitchFamily="34" charset="0"/>
              </a:rPr>
              <a:t>.)</a:t>
            </a:r>
          </a:p>
        </p:txBody>
      </p:sp>
      <p:sp>
        <p:nvSpPr>
          <p:cNvPr id="5" name="Rectangle 4"/>
          <p:cNvSpPr/>
          <p:nvPr/>
        </p:nvSpPr>
        <p:spPr>
          <a:xfrm>
            <a:off x="152400" y="6185505"/>
            <a:ext cx="4262770"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Years of keyboarding </a:t>
            </a:r>
            <a:r>
              <a:rPr lang="en-US" b="1" dirty="0">
                <a:solidFill>
                  <a:srgbClr val="FFFF00"/>
                </a:solidFill>
                <a:latin typeface="Arial" panose="020B0604020202020204" pitchFamily="34" charset="0"/>
                <a:cs typeface="Arial" panose="020B0604020202020204" pitchFamily="34" charset="0"/>
              </a:rPr>
              <a:t>→handwriting?</a:t>
            </a:r>
            <a:endParaRPr lang="en-US" dirty="0"/>
          </a:p>
        </p:txBody>
      </p:sp>
    </p:spTree>
    <p:extLst>
      <p:ext uri="{BB962C8B-B14F-4D97-AF65-F5344CB8AC3E}">
        <p14:creationId xmlns:p14="http://schemas.microsoft.com/office/powerpoint/2010/main" val="3546942739"/>
      </p:ext>
    </p:extLst>
  </p:cSld>
  <p:clrMapOvr>
    <a:masterClrMapping/>
  </p:clrMapOvr>
  <mc:AlternateContent xmlns:mc="http://schemas.openxmlformats.org/markup-compatibility/2006" xmlns:p14="http://schemas.microsoft.com/office/powerpoint/2010/main">
    <mc:Choice Requires="p14">
      <p:transition spd="slow" p14:dur="8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6852F12B-1D99-47DB-A125-DB3E679C9668}"/>
              </a:ext>
            </a:extLst>
          </p:cNvPr>
          <p:cNvSpPr>
            <a:spLocks noGrp="1"/>
          </p:cNvSpPr>
          <p:nvPr>
            <p:ph type="title"/>
          </p:nvPr>
        </p:nvSpPr>
        <p:spPr/>
        <p:txBody>
          <a:bodyPr/>
          <a:lstStyle/>
          <a:p>
            <a:pPr eaLnBrk="1" hangingPunct="1"/>
            <a:endParaRPr lang="en-US" altLang="en-US"/>
          </a:p>
        </p:txBody>
      </p:sp>
      <p:sp>
        <p:nvSpPr>
          <p:cNvPr id="189443" name="Content Placeholder 2">
            <a:extLst>
              <a:ext uri="{FF2B5EF4-FFF2-40B4-BE49-F238E27FC236}">
                <a16:creationId xmlns:a16="http://schemas.microsoft.com/office/drawing/2014/main" id="{3D08DB34-57EB-4DF5-A722-5736F2E7641C}"/>
              </a:ext>
            </a:extLst>
          </p:cNvPr>
          <p:cNvSpPr>
            <a:spLocks noGrp="1"/>
          </p:cNvSpPr>
          <p:nvPr>
            <p:ph idx="1"/>
          </p:nvPr>
        </p:nvSpPr>
        <p:spPr/>
        <p:txBody>
          <a:bodyPr/>
          <a:lstStyle/>
          <a:p>
            <a:pPr eaLnBrk="1" hangingPunct="1"/>
            <a:endParaRPr lang="en-US" altLang="en-US"/>
          </a:p>
        </p:txBody>
      </p:sp>
      <p:sp>
        <p:nvSpPr>
          <p:cNvPr id="4" name="Rectangle 3">
            <a:extLst>
              <a:ext uri="{FF2B5EF4-FFF2-40B4-BE49-F238E27FC236}">
                <a16:creationId xmlns:a16="http://schemas.microsoft.com/office/drawing/2014/main" id="{8AE7443F-67AB-4792-9772-6FE7A168BCE4}"/>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itchFamily="34" charset="0"/>
            </a:endParaRPr>
          </a:p>
        </p:txBody>
      </p:sp>
      <p:pic>
        <p:nvPicPr>
          <p:cNvPr id="189445" name="Picture 7" descr="brain_imaging_illus">
            <a:extLst>
              <a:ext uri="{FF2B5EF4-FFF2-40B4-BE49-F238E27FC236}">
                <a16:creationId xmlns:a16="http://schemas.microsoft.com/office/drawing/2014/main" id="{2537CC64-023D-4256-9FEE-63F155BA7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96875"/>
            <a:ext cx="746760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400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rtlCol="0">
            <a:normAutofit/>
          </a:bodyPr>
          <a:lstStyle/>
          <a:p>
            <a:pPr fontAlgn="auto">
              <a:spcAft>
                <a:spcPts val="0"/>
              </a:spcAft>
              <a:defRPr/>
            </a:pPr>
            <a:endParaRPr lang="en-US" dirty="0">
              <a:solidFill>
                <a:schemeClr val="bg1">
                  <a:lumMod val="85000"/>
                </a:schemeClr>
              </a:solidFill>
            </a:endParaRPr>
          </a:p>
        </p:txBody>
      </p:sp>
      <p:sp>
        <p:nvSpPr>
          <p:cNvPr id="262147" name="Content Placeholder 2"/>
          <p:cNvSpPr>
            <a:spLocks noGrp="1"/>
          </p:cNvSpPr>
          <p:nvPr>
            <p:ph idx="1"/>
          </p:nvPr>
        </p:nvSpPr>
        <p:spPr/>
        <p:txBody>
          <a:bodyPr rtlCol="0">
            <a:normAutofit/>
          </a:bodyPr>
          <a:lstStyle/>
          <a:p>
            <a:pPr fontAlgn="auto">
              <a:spcAft>
                <a:spcPts val="0"/>
              </a:spcAft>
              <a:defRPr/>
            </a:pPr>
            <a:endParaRPr lang="en-US" dirty="0">
              <a:solidFill>
                <a:schemeClr val="bg1">
                  <a:lumMod val="85000"/>
                </a:schemeClr>
              </a:solidFill>
            </a:endParaRPr>
          </a:p>
        </p:txBody>
      </p:sp>
      <p:sp>
        <p:nvSpPr>
          <p:cNvPr id="4" name="Rectangle 3"/>
          <p:cNvSpPr/>
          <p:nvPr/>
        </p:nvSpPr>
        <p:spPr>
          <a:xfrm>
            <a:off x="-36513" y="0"/>
            <a:ext cx="933291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85000"/>
                </a:schemeClr>
              </a:solidFill>
              <a:latin typeface="Arial" panose="020B0604020202020204" pitchFamily="34" charset="0"/>
            </a:endParaRPr>
          </a:p>
        </p:txBody>
      </p:sp>
      <p:pic>
        <p:nvPicPr>
          <p:cNvPr id="221190" name="Picture 4" descr="http://upload.wikimedia.org/wikipedia/commons/c/c4/1421_Sensory_Homuncu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8" y="1907141"/>
            <a:ext cx="44370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4060" y="534959"/>
            <a:ext cx="8730388" cy="954107"/>
          </a:xfrm>
          <a:prstGeom prst="rect">
            <a:avLst/>
          </a:prstGeom>
        </p:spPr>
        <p:txBody>
          <a:bodyPr wrap="square">
            <a:spAutoFit/>
          </a:bodyPr>
          <a:lstStyle/>
          <a:p>
            <a:pPr algn="ctr">
              <a:defRPr/>
            </a:pPr>
            <a:r>
              <a:rPr lang="en-US" sz="2800" b="1" dirty="0">
                <a:solidFill>
                  <a:srgbClr val="FFFF00"/>
                </a:solidFill>
                <a:latin typeface="Arial" panose="020B0604020202020204" pitchFamily="34" charset="0"/>
                <a:cs typeface="Arial" panose="020B0604020202020204" pitchFamily="34" charset="0"/>
              </a:rPr>
              <a:t>Experience → </a:t>
            </a:r>
            <a:r>
              <a:rPr lang="en-US" sz="2800" b="1" dirty="0">
                <a:solidFill>
                  <a:schemeClr val="bg1"/>
                </a:solidFill>
                <a:latin typeface="Arial" panose="020B0604020202020204" pitchFamily="34" charset="0"/>
                <a:cs typeface="Arial" panose="020B0604020202020204" pitchFamily="34" charset="0"/>
              </a:rPr>
              <a:t>Changes in the Cerebral Cortex From Learning How To Play the Violin </a:t>
            </a:r>
            <a:endParaRPr lang="en-US" sz="2800" dirty="0">
              <a:solidFill>
                <a:schemeClr val="bg1"/>
              </a:solidFill>
              <a:latin typeface="Arial" panose="020B0604020202020204" pitchFamily="34" charset="0"/>
            </a:endParaRPr>
          </a:p>
        </p:txBody>
      </p:sp>
      <p:sp>
        <p:nvSpPr>
          <p:cNvPr id="3" name="Oval 2"/>
          <p:cNvSpPr/>
          <p:nvPr/>
        </p:nvSpPr>
        <p:spPr>
          <a:xfrm>
            <a:off x="2895600" y="2378704"/>
            <a:ext cx="1368425" cy="1355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5F25A49B-D932-453E-9206-C4C2E5B5EC64}"/>
              </a:ext>
            </a:extLst>
          </p:cNvPr>
          <p:cNvPicPr>
            <a:picLocks noChangeAspect="1"/>
          </p:cNvPicPr>
          <p:nvPr/>
        </p:nvPicPr>
        <p:blipFill>
          <a:blip r:embed="rId4"/>
          <a:stretch>
            <a:fillRect/>
          </a:stretch>
        </p:blipFill>
        <p:spPr>
          <a:xfrm>
            <a:off x="-8465" y="0"/>
            <a:ext cx="931329" cy="888071"/>
          </a:xfrm>
          <a:prstGeom prst="rect">
            <a:avLst/>
          </a:prstGeom>
        </p:spPr>
      </p:pic>
      <p:pic>
        <p:nvPicPr>
          <p:cNvPr id="5122" name="Picture 2" descr="Related image">
            <a:extLst>
              <a:ext uri="{FF2B5EF4-FFF2-40B4-BE49-F238E27FC236}">
                <a16:creationId xmlns:a16="http://schemas.microsoft.com/office/drawing/2014/main" id="{9328F256-5FB8-42A8-A0E3-EC47FBD47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923" y="2514600"/>
            <a:ext cx="4540664" cy="35512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32FC2885-B6FD-43BE-B2FF-C90A3F9C5D37}"/>
              </a:ext>
            </a:extLst>
          </p:cNvPr>
          <p:cNvCxnSpPr>
            <a:cxnSpLocks/>
            <a:stCxn id="3" idx="5"/>
          </p:cNvCxnSpPr>
          <p:nvPr/>
        </p:nvCxnSpPr>
        <p:spPr>
          <a:xfrm>
            <a:off x="4063624" y="3535351"/>
            <a:ext cx="3651149" cy="8121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25695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9A7F9-021F-4BBD-A64F-49D00CFFE430}"/>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86019" name="Rectangle 2">
            <a:extLst>
              <a:ext uri="{FF2B5EF4-FFF2-40B4-BE49-F238E27FC236}">
                <a16:creationId xmlns:a16="http://schemas.microsoft.com/office/drawing/2014/main" id="{7D8F555D-3FF4-4429-89BF-5C825847CA6E}"/>
              </a:ext>
            </a:extLst>
          </p:cNvPr>
          <p:cNvSpPr>
            <a:spLocks noChangeArrowheads="1"/>
          </p:cNvSpPr>
          <p:nvPr/>
        </p:nvSpPr>
        <p:spPr bwMode="auto">
          <a:xfrm>
            <a:off x="762000" y="2971800"/>
            <a:ext cx="8382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If we teach </a:t>
            </a:r>
            <a:r>
              <a:rPr lang="en-US" altLang="en-US" sz="3600" b="1" i="1" dirty="0">
                <a:solidFill>
                  <a:srgbClr val="00B0F0"/>
                </a:solidFill>
                <a:latin typeface="Arial" panose="020B0604020202020204" pitchFamily="34" charset="0"/>
                <a:cs typeface="Arial" panose="020B0604020202020204" pitchFamily="34" charset="0"/>
              </a:rPr>
              <a:t>today’s</a:t>
            </a:r>
            <a:r>
              <a:rPr lang="en-US" altLang="en-US" sz="3600" b="1" dirty="0">
                <a:solidFill>
                  <a:schemeClr val="bg1"/>
                </a:solidFill>
                <a:latin typeface="Arial" panose="020B0604020202020204" pitchFamily="34" charset="0"/>
                <a:cs typeface="Arial" panose="020B0604020202020204" pitchFamily="34" charset="0"/>
              </a:rPr>
              <a:t> students</a:t>
            </a:r>
          </a:p>
          <a:p>
            <a:pPr>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	as we did </a:t>
            </a:r>
            <a:r>
              <a:rPr lang="en-US" altLang="en-US" sz="3600" b="1" i="1" dirty="0">
                <a:solidFill>
                  <a:srgbClr val="00B0F0"/>
                </a:solidFill>
                <a:latin typeface="Arial" panose="020B0604020202020204" pitchFamily="34" charset="0"/>
                <a:cs typeface="Arial" panose="020B0604020202020204" pitchFamily="34" charset="0"/>
              </a:rPr>
              <a:t>yesterday</a:t>
            </a:r>
          </a:p>
          <a:p>
            <a:pPr>
              <a:lnSpc>
                <a:spcPct val="150000"/>
              </a:lnSpc>
              <a:spcBef>
                <a:spcPct val="0"/>
              </a:spcBef>
              <a:buFontTx/>
              <a:buNone/>
            </a:pPr>
            <a:endParaRPr lang="en-US" altLang="en-US" sz="3600" b="1" i="1" dirty="0">
              <a:solidFill>
                <a:srgbClr val="00B0F0"/>
              </a:solidFill>
              <a:latin typeface="Arial" panose="020B0604020202020204" pitchFamily="34" charset="0"/>
              <a:cs typeface="Arial" panose="020B0604020202020204" pitchFamily="34" charset="0"/>
            </a:endParaRPr>
          </a:p>
          <a:p>
            <a:pPr>
              <a:lnSpc>
                <a:spcPct val="150000"/>
              </a:lnSpc>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	</a:t>
            </a:r>
          </a:p>
          <a:p>
            <a:pPr>
              <a:lnSpc>
                <a:spcPct val="150000"/>
              </a:lnSpc>
              <a:spcBef>
                <a:spcPct val="0"/>
              </a:spcBef>
              <a:buFontTx/>
              <a:buNone/>
            </a:pPr>
            <a:r>
              <a:rPr lang="en-US" altLang="en-US" sz="2800" b="1" dirty="0">
                <a:solidFill>
                  <a:srgbClr val="00B0F0"/>
                </a:solidFill>
                <a:latin typeface="Arial" panose="020B0604020202020204" pitchFamily="34" charset="0"/>
                <a:cs typeface="Arial" panose="020B0604020202020204" pitchFamily="34" charset="0"/>
              </a:rPr>
              <a:t>						</a:t>
            </a:r>
            <a:r>
              <a:rPr lang="en-US" altLang="en-US" sz="1800" dirty="0">
                <a:solidFill>
                  <a:schemeClr val="bg1"/>
                </a:solidFill>
                <a:latin typeface="Arial" panose="020B0604020202020204" pitchFamily="34" charset="0"/>
                <a:cs typeface="Arial" panose="020B0604020202020204" pitchFamily="34" charset="0"/>
              </a:rPr>
              <a:t>-- John Dewey</a:t>
            </a:r>
          </a:p>
          <a:p>
            <a:pPr>
              <a:lnSpc>
                <a:spcPct val="150000"/>
              </a:lnSpc>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p:txBody>
      </p:sp>
      <p:pic>
        <p:nvPicPr>
          <p:cNvPr id="86020" name="Picture 2" descr="http://l.yimg.com/bt/api/res/1.2/NWBCisBYsPxwihYMYQxjtA--/YXBwaWQ9eW5ld3NfbGVnbztxPTg1O3c9NjMw/http:/media.zenfs.com/en/blogs/technews/mw-630-ibm-brain-chip-istock.jpg">
            <a:extLst>
              <a:ext uri="{FF2B5EF4-FFF2-40B4-BE49-F238E27FC236}">
                <a16:creationId xmlns:a16="http://schemas.microsoft.com/office/drawing/2014/main" id="{7DC3C325-CEB9-4635-919A-08B0B9708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71438"/>
            <a:ext cx="10287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B1AA8D-BADF-4F0A-91A6-119ECC1D20DE}"/>
              </a:ext>
            </a:extLst>
          </p:cNvPr>
          <p:cNvSpPr/>
          <p:nvPr/>
        </p:nvSpPr>
        <p:spPr>
          <a:xfrm>
            <a:off x="1658382" y="4604694"/>
            <a:ext cx="5827236" cy="1754326"/>
          </a:xfrm>
          <a:prstGeom prst="rect">
            <a:avLst/>
          </a:prstGeom>
        </p:spPr>
        <p:txBody>
          <a:bodyPr wrap="none">
            <a:spAutoFit/>
          </a:bodyPr>
          <a:lstStyle/>
          <a:p>
            <a:pPr>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then we rob our students </a:t>
            </a:r>
          </a:p>
          <a:p>
            <a:pPr>
              <a:lnSpc>
                <a:spcPct val="150000"/>
              </a:lnSpc>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of </a:t>
            </a:r>
            <a:r>
              <a:rPr lang="en-US" altLang="en-US" sz="3600" b="1" i="1" dirty="0">
                <a:solidFill>
                  <a:srgbClr val="00B0F0"/>
                </a:solidFill>
                <a:latin typeface="Arial" panose="020B0604020202020204" pitchFamily="34" charset="0"/>
                <a:cs typeface="Arial" panose="020B0604020202020204" pitchFamily="34" charset="0"/>
              </a:rPr>
              <a:t>tomorrow.</a:t>
            </a:r>
          </a:p>
        </p:txBody>
      </p:sp>
      <p:pic>
        <p:nvPicPr>
          <p:cNvPr id="6" name="Picture 2" descr="school">
            <a:extLst>
              <a:ext uri="{FF2B5EF4-FFF2-40B4-BE49-F238E27FC236}">
                <a16:creationId xmlns:a16="http://schemas.microsoft.com/office/drawing/2014/main" id="{D139AB83-0401-45E6-86F1-34EB4F9A5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0249"/>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8658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p:nvPr>
        </p:nvSpPr>
        <p:spPr/>
        <p:txBody>
          <a:bodyPr/>
          <a:lstStyle/>
          <a:p>
            <a:endParaRPr lang="en-US" dirty="0"/>
          </a:p>
        </p:txBody>
      </p:sp>
      <p:sp>
        <p:nvSpPr>
          <p:cNvPr id="366595"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6" name="Rectangle 2"/>
          <p:cNvSpPr>
            <a:spLocks noChangeArrowheads="1"/>
          </p:cNvSpPr>
          <p:nvPr/>
        </p:nvSpPr>
        <p:spPr bwMode="auto">
          <a:xfrm>
            <a:off x="304800" y="762000"/>
            <a:ext cx="8534400" cy="3539430"/>
          </a:xfrm>
          <a:prstGeom prst="rect">
            <a:avLst/>
          </a:prstGeom>
          <a:noFill/>
          <a:ln w="9525">
            <a:noFill/>
            <a:miter lim="800000"/>
            <a:headEnd/>
            <a:tailEnd/>
          </a:ln>
        </p:spPr>
        <p:txBody>
          <a:bodyPr>
            <a:spAutoFit/>
          </a:bodyPr>
          <a:lstStyle/>
          <a:p>
            <a:pPr eaLnBrk="0" hangingPunct="0">
              <a:defRPr/>
            </a:pPr>
            <a:r>
              <a:rPr lang="en-US" sz="3600" i="1" dirty="0">
                <a:solidFill>
                  <a:prstClr val="white">
                    <a:lumMod val="85000"/>
                  </a:prstClr>
                </a:solidFill>
                <a:latin typeface="Arial" panose="020B0604020202020204" pitchFamily="34" charset="0"/>
                <a:cs typeface="Arial" panose="020B0604020202020204" pitchFamily="34" charset="0"/>
              </a:rPr>
              <a:t>	   </a:t>
            </a:r>
            <a:r>
              <a:rPr lang="en-US" sz="3600" b="1" i="1" dirty="0">
                <a:solidFill>
                  <a:srgbClr val="FFFF00"/>
                </a:solidFill>
                <a:latin typeface="Arial" panose="020B0604020202020204" pitchFamily="34" charset="0"/>
                <a:cs typeface="Arial" panose="020B0604020202020204" pitchFamily="34" charset="0"/>
              </a:rPr>
              <a:t>The Knowledge Explosion</a:t>
            </a:r>
            <a:endParaRPr lang="en-US" sz="1600" i="1" dirty="0">
              <a:solidFill>
                <a:srgbClr val="FFFF00"/>
              </a:solidFill>
              <a:latin typeface="Arial" panose="020B0604020202020204" pitchFamily="34" charset="0"/>
              <a:cs typeface="Arial" panose="020B0604020202020204" pitchFamily="34" charset="0"/>
            </a:endParaRPr>
          </a:p>
          <a:p>
            <a:pPr eaLnBrk="0" hangingPunct="0">
              <a:defRPr/>
            </a:pPr>
            <a:endParaRPr lang="en-US" sz="1600" i="1" dirty="0">
              <a:solidFill>
                <a:prstClr val="white">
                  <a:lumMod val="85000"/>
                </a:prstClr>
              </a:solidFill>
              <a:latin typeface="Arial" pitchFamily="34" charset="0"/>
              <a:cs typeface="Arial" pitchFamily="34" charset="0"/>
            </a:endParaRPr>
          </a:p>
          <a:p>
            <a:pPr eaLnBrk="0" hangingPunct="0">
              <a:defRPr/>
            </a:pPr>
            <a:endParaRPr lang="en-US" sz="1600" i="1" dirty="0">
              <a:solidFill>
                <a:prstClr val="white">
                  <a:lumMod val="85000"/>
                </a:prstClr>
              </a:solidFill>
              <a:latin typeface="Arial" pitchFamily="34" charset="0"/>
              <a:cs typeface="Arial" pitchFamily="34" charset="0"/>
            </a:endParaRPr>
          </a:p>
          <a:p>
            <a:pPr eaLnBrk="0" hangingPunct="0">
              <a:defRPr/>
            </a:pPr>
            <a:r>
              <a:rPr lang="en-US" sz="2400" b="1" dirty="0">
                <a:solidFill>
                  <a:prstClr val="white">
                    <a:lumMod val="85000"/>
                  </a:prstClr>
                </a:solidFill>
                <a:latin typeface="Arial" panose="020B0604020202020204" pitchFamily="34" charset="0"/>
                <a:cs typeface="Arial" panose="020B0604020202020204" pitchFamily="34" charset="0"/>
              </a:rPr>
              <a:t>“The sum total of humankind’s knowledge </a:t>
            </a:r>
            <a:r>
              <a:rPr lang="en-US" sz="2400" b="1" dirty="0">
                <a:solidFill>
                  <a:srgbClr val="00B0F0"/>
                </a:solidFill>
                <a:latin typeface="Arial" panose="020B0604020202020204" pitchFamily="34" charset="0"/>
                <a:cs typeface="Arial" panose="020B0604020202020204" pitchFamily="34" charset="0"/>
              </a:rPr>
              <a:t>doubled</a:t>
            </a:r>
            <a:r>
              <a:rPr lang="en-US" sz="2400" b="1" dirty="0">
                <a:solidFill>
                  <a:prstClr val="white">
                    <a:lumMod val="85000"/>
                  </a:prstClr>
                </a:solidFill>
                <a:latin typeface="Arial" panose="020B0604020202020204" pitchFamily="34" charset="0"/>
                <a:cs typeface="Arial" panose="020B0604020202020204" pitchFamily="34" charset="0"/>
              </a:rPr>
              <a:t> between 1750 and 1900. It doubled again between 1900 and 1950, again from 1950 to 1960, again from 1960 to 1965. It’s been estimated that the sum total of humankind’s knowledge has doubled at least every five years since then.</a:t>
            </a:r>
          </a:p>
          <a:p>
            <a:pPr eaLnBrk="0" hangingPunct="0">
              <a:defRPr/>
            </a:pPr>
            <a:r>
              <a:rPr lang="en-US" sz="1200" b="1" dirty="0">
                <a:solidFill>
                  <a:prstClr val="white">
                    <a:lumMod val="85000"/>
                  </a:prstClr>
                </a:solidFill>
                <a:latin typeface="Arial" panose="020B0604020202020204" pitchFamily="34" charset="0"/>
                <a:cs typeface="Arial" panose="020B0604020202020204" pitchFamily="34" charset="0"/>
              </a:rPr>
              <a:t>	</a:t>
            </a:r>
          </a:p>
        </p:txBody>
      </p:sp>
      <p:sp>
        <p:nvSpPr>
          <p:cNvPr id="7" name="Rectangle 4"/>
          <p:cNvSpPr>
            <a:spLocks noChangeArrowheads="1"/>
          </p:cNvSpPr>
          <p:nvPr/>
        </p:nvSpPr>
        <p:spPr bwMode="auto">
          <a:xfrm>
            <a:off x="304800" y="4343400"/>
            <a:ext cx="8534400" cy="1908215"/>
          </a:xfrm>
          <a:prstGeom prst="rect">
            <a:avLst/>
          </a:prstGeom>
          <a:noFill/>
          <a:ln w="9525">
            <a:noFill/>
            <a:miter lim="800000"/>
            <a:headEnd/>
            <a:tailEnd/>
          </a:ln>
        </p:spPr>
        <p:txBody>
          <a:bodyPr>
            <a:spAutoFit/>
          </a:bodyPr>
          <a:lstStyle/>
          <a:p>
            <a:pPr>
              <a:defRPr/>
            </a:pPr>
            <a:r>
              <a:rPr lang="en-US" sz="2800" b="1" dirty="0">
                <a:solidFill>
                  <a:prstClr val="white">
                    <a:lumMod val="85000"/>
                  </a:prstClr>
                </a:solidFill>
                <a:latin typeface="Arial" panose="020B0604020202020204" pitchFamily="34" charset="0"/>
                <a:cs typeface="Arial" panose="020B0604020202020204" pitchFamily="34" charset="0"/>
              </a:rPr>
              <a:t>It’s been further projected that by the year 2020, knowledge or information will double every       </a:t>
            </a:r>
            <a:r>
              <a:rPr lang="en-US" sz="2800" b="1" dirty="0">
                <a:solidFill>
                  <a:srgbClr val="00B0F0"/>
                </a:solidFill>
                <a:latin typeface="Arial" panose="020B0604020202020204" pitchFamily="34" charset="0"/>
                <a:cs typeface="Arial" panose="020B0604020202020204" pitchFamily="34" charset="0"/>
              </a:rPr>
              <a:t>73 days.”</a:t>
            </a:r>
          </a:p>
          <a:p>
            <a:pPr>
              <a:defRPr/>
            </a:pPr>
            <a:endParaRPr lang="en-US" dirty="0">
              <a:solidFill>
                <a:prstClr val="white">
                  <a:lumMod val="85000"/>
                </a:prstClr>
              </a:solidFill>
              <a:latin typeface="Arial" panose="020B0604020202020204" pitchFamily="34" charset="0"/>
              <a:cs typeface="Arial" panose="020B0604020202020204" pitchFamily="34" charset="0"/>
            </a:endParaRPr>
          </a:p>
          <a:p>
            <a:pPr>
              <a:defRPr/>
            </a:pPr>
            <a:r>
              <a:rPr lang="en-US" sz="1600" i="1" dirty="0">
                <a:solidFill>
                  <a:prstClr val="white">
                    <a:lumMod val="85000"/>
                  </a:prstClr>
                </a:solidFill>
                <a:latin typeface="Arial" panose="020B0604020202020204" pitchFamily="34" charset="0"/>
                <a:cs typeface="Arial" panose="020B0604020202020204" pitchFamily="34" charset="0"/>
              </a:rPr>
              <a:t>Dr. James </a:t>
            </a:r>
            <a:r>
              <a:rPr lang="en-US" sz="1600" i="1" dirty="0" err="1">
                <a:solidFill>
                  <a:prstClr val="white">
                    <a:lumMod val="85000"/>
                  </a:prstClr>
                </a:solidFill>
                <a:latin typeface="Arial" panose="020B0604020202020204" pitchFamily="34" charset="0"/>
                <a:cs typeface="Arial" panose="020B0604020202020204" pitchFamily="34" charset="0"/>
              </a:rPr>
              <a:t>Appleberry</a:t>
            </a:r>
            <a:r>
              <a:rPr lang="en-US" sz="1600" i="1" dirty="0">
                <a:solidFill>
                  <a:prstClr val="white">
                    <a:lumMod val="85000"/>
                  </a:prstClr>
                </a:solidFill>
                <a:latin typeface="Arial" panose="020B0604020202020204" pitchFamily="34" charset="0"/>
                <a:cs typeface="Arial" panose="020B0604020202020204" pitchFamily="34" charset="0"/>
              </a:rPr>
              <a:t> - President, American Association of State Colleges and Universities</a:t>
            </a:r>
          </a:p>
        </p:txBody>
      </p:sp>
    </p:spTree>
    <p:extLst>
      <p:ext uri="{BB962C8B-B14F-4D97-AF65-F5344CB8AC3E}">
        <p14:creationId xmlns:p14="http://schemas.microsoft.com/office/powerpoint/2010/main" val="1469677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20A12FF5-7C28-4233-8B07-A21058A54FCD}"/>
              </a:ext>
            </a:extLst>
          </p:cNvPr>
          <p:cNvPicPr>
            <a:picLocks noChangeAspect="1"/>
          </p:cNvPicPr>
          <p:nvPr/>
        </p:nvPicPr>
        <p:blipFill>
          <a:blip r:embed="rId2"/>
          <a:stretch>
            <a:fillRect/>
          </a:stretch>
        </p:blipFill>
        <p:spPr>
          <a:xfrm>
            <a:off x="33867" y="25400"/>
            <a:ext cx="856343" cy="671345"/>
          </a:xfrm>
          <a:prstGeom prst="rect">
            <a:avLst/>
          </a:prstGeom>
        </p:spPr>
      </p:pic>
      <p:sp>
        <p:nvSpPr>
          <p:cNvPr id="9" name="TextBox 8">
            <a:extLst>
              <a:ext uri="{FF2B5EF4-FFF2-40B4-BE49-F238E27FC236}">
                <a16:creationId xmlns:a16="http://schemas.microsoft.com/office/drawing/2014/main" id="{E8F539EE-A945-4540-970C-1AC8D798763F}"/>
              </a:ext>
            </a:extLst>
          </p:cNvPr>
          <p:cNvSpPr txBox="1"/>
          <p:nvPr/>
        </p:nvSpPr>
        <p:spPr>
          <a:xfrm>
            <a:off x="304800" y="348372"/>
            <a:ext cx="8534400" cy="6586418"/>
          </a:xfrm>
          <a:prstGeom prst="rect">
            <a:avLst/>
          </a:prstGeom>
          <a:noFill/>
          <a:effectLst/>
        </p:spPr>
        <p:txBody>
          <a:bodyPr wrap="square">
            <a:spAutoFit/>
          </a:bodyPr>
          <a:lstStyle/>
          <a:p>
            <a:pPr algn="ctr">
              <a:defRPr/>
            </a:pPr>
            <a:r>
              <a:rPr lang="en-US" sz="7200" spc="-400" dirty="0">
                <a:solidFill>
                  <a:srgbClr val="FFFF00"/>
                </a:solidFill>
                <a:effectLst>
                  <a:reflection blurRad="63500" stA="35000" endPos="43000" dist="12700" dir="5400000" sy="-100000" algn="bl" rotWithShape="0"/>
                </a:effectLst>
                <a:latin typeface="Myriad Pro" pitchFamily="34" charset="0"/>
                <a:cs typeface="Arial" panose="020B0604020202020204" pitchFamily="34" charset="0"/>
              </a:rPr>
              <a:t> </a:t>
            </a:r>
          </a:p>
          <a:p>
            <a:pPr algn="ctr">
              <a:defRPr/>
            </a:pPr>
            <a:r>
              <a:rPr lang="en-US" sz="5400" b="1"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rPr>
              <a:t>The human brain has evolved to learn most efficiently by </a:t>
            </a:r>
            <a:r>
              <a:rPr lang="en-US" sz="5400" b="1" i="1" spc="-400" dirty="0">
                <a:solidFill>
                  <a:srgbClr val="FFFF00"/>
                </a:solidFill>
                <a:effectLst>
                  <a:reflection blurRad="63500" stA="35000" endPos="43000" dist="12700" dir="5400000" sy="-100000" algn="bl" rotWithShape="0"/>
                </a:effectLst>
                <a:latin typeface="Arial" panose="020B0604020202020204" pitchFamily="34" charset="0"/>
                <a:cs typeface="Arial" panose="020B0604020202020204" pitchFamily="34" charset="0"/>
              </a:rPr>
              <a:t>doing </a:t>
            </a:r>
          </a:p>
          <a:p>
            <a:pPr algn="ctr">
              <a:defRPr/>
            </a:pPr>
            <a:endParaRPr lang="en-US" sz="4000" b="1" i="1"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endParaRPr>
          </a:p>
          <a:p>
            <a:pPr algn="ctr">
              <a:defRPr/>
            </a:pPr>
            <a:r>
              <a:rPr lang="en-US" sz="4000" b="1" i="1"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rPr>
              <a:t>(not by </a:t>
            </a:r>
            <a:r>
              <a:rPr lang="en-US" sz="4000" b="1" i="1" u="sng"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rPr>
              <a:t>listening, watching or keyboarding</a:t>
            </a:r>
            <a:r>
              <a:rPr lang="en-US" sz="4000" b="1" i="1"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rPr>
              <a:t>)</a:t>
            </a:r>
            <a:endParaRPr lang="en-US" sz="4000" b="1" spc="-400" dirty="0">
              <a:solidFill>
                <a:schemeClr val="bg1"/>
              </a:solidFill>
              <a:effectLst>
                <a:reflection blurRad="63500" stA="35000" endPos="43000" dist="12700" dir="5400000" sy="-100000" algn="bl" rotWithShape="0"/>
              </a:effectLst>
              <a:latin typeface="Arial" panose="020B0604020202020204" pitchFamily="34" charset="0"/>
              <a:cs typeface="Arial" panose="020B0604020202020204" pitchFamily="34" charset="0"/>
            </a:endParaRPr>
          </a:p>
          <a:p>
            <a:pPr algn="ctr">
              <a:lnSpc>
                <a:spcPct val="150000"/>
              </a:lnSpc>
              <a:defRPr/>
            </a:pPr>
            <a:endParaRPr lang="en-US" sz="7200" spc="-400" dirty="0">
              <a:solidFill>
                <a:srgbClr val="FFFF00"/>
              </a:solidFill>
              <a:effectLst>
                <a:reflection blurRad="63500" stA="35000" endPos="43000" dist="12700" dir="5400000" sy="-100000" algn="bl" rotWithShape="0"/>
              </a:effectLst>
              <a:latin typeface="Myriad Pro" pitchFamily="34" charset="0"/>
              <a:cs typeface="Arial" panose="020B0604020202020204" pitchFamily="34" charset="0"/>
            </a:endParaRPr>
          </a:p>
        </p:txBody>
      </p:sp>
      <p:sp>
        <p:nvSpPr>
          <p:cNvPr id="6" name="Rectangle 5">
            <a:extLst>
              <a:ext uri="{FF2B5EF4-FFF2-40B4-BE49-F238E27FC236}">
                <a16:creationId xmlns:a16="http://schemas.microsoft.com/office/drawing/2014/main" id="{C11B9A25-3D10-4C54-83D3-407704F17A57}"/>
              </a:ext>
            </a:extLst>
          </p:cNvPr>
          <p:cNvSpPr/>
          <p:nvPr/>
        </p:nvSpPr>
        <p:spPr>
          <a:xfrm>
            <a:off x="1828800" y="0"/>
            <a:ext cx="6058069" cy="519886"/>
          </a:xfrm>
          <a:prstGeom prst="rect">
            <a:avLst/>
          </a:prstGeom>
        </p:spPr>
        <p:txBody>
          <a:bodyPr wrap="none">
            <a:spAutoFit/>
          </a:bodyPr>
          <a:lstStyle/>
          <a:p>
            <a:pPr>
              <a:lnSpc>
                <a:spcPct val="107000"/>
              </a:lnSpc>
              <a:spcAft>
                <a:spcPts val="800"/>
              </a:spcAf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How Does the Brain Learns Best? </a:t>
            </a:r>
          </a:p>
        </p:txBody>
      </p:sp>
    </p:spTree>
    <p:extLst>
      <p:ext uri="{BB962C8B-B14F-4D97-AF65-F5344CB8AC3E}">
        <p14:creationId xmlns:p14="http://schemas.microsoft.com/office/powerpoint/2010/main" val="291592922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3042C-8B03-4015-8BC4-A4DBB7CA8982}"/>
              </a:ext>
            </a:extLst>
          </p:cNvPr>
          <p:cNvSpPr/>
          <p:nvPr/>
        </p:nvSpPr>
        <p:spPr>
          <a:xfrm>
            <a:off x="-55563" y="-44450"/>
            <a:ext cx="9199563"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233475" name="Content Placeholder 2">
            <a:extLst>
              <a:ext uri="{FF2B5EF4-FFF2-40B4-BE49-F238E27FC236}">
                <a16:creationId xmlns:a16="http://schemas.microsoft.com/office/drawing/2014/main" id="{B482508F-7388-4A31-8E47-468DF65E27FC}"/>
              </a:ext>
            </a:extLst>
          </p:cNvPr>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endParaRPr lang="en-US" altLang="en-US" i="1">
              <a:solidFill>
                <a:schemeClr val="bg1"/>
              </a:solidFill>
              <a:latin typeface="Arial" panose="020B0604020202020204" pitchFamily="34" charset="0"/>
            </a:endParaRPr>
          </a:p>
          <a:p>
            <a:pPr eaLnBrk="1" hangingPunct="1"/>
            <a:endParaRPr lang="en-US" altLang="en-US">
              <a:solidFill>
                <a:schemeClr val="bg1"/>
              </a:solidFill>
              <a:latin typeface="Arial" panose="020B0604020202020204" pitchFamily="34" charset="0"/>
            </a:endParaRPr>
          </a:p>
        </p:txBody>
      </p:sp>
      <p:sp>
        <p:nvSpPr>
          <p:cNvPr id="5" name="Content Placeholder 2">
            <a:extLst>
              <a:ext uri="{FF2B5EF4-FFF2-40B4-BE49-F238E27FC236}">
                <a16:creationId xmlns:a16="http://schemas.microsoft.com/office/drawing/2014/main" id="{A3EBF782-1E81-457A-AC2B-95CE93145A55}"/>
              </a:ext>
            </a:extLst>
          </p:cNvPr>
          <p:cNvSpPr txBox="1">
            <a:spLocks/>
          </p:cNvSpPr>
          <p:nvPr/>
        </p:nvSpPr>
        <p:spPr>
          <a:xfrm>
            <a:off x="142875" y="1524000"/>
            <a:ext cx="8747125" cy="403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600"/>
              </a:spcBef>
              <a:spcAft>
                <a:spcPts val="600"/>
              </a:spcAft>
              <a:buFont typeface="+mj-lt"/>
              <a:buAutoNum type="arabicPeriod"/>
              <a:defRPr/>
            </a:pPr>
            <a:r>
              <a:rPr lang="en-US" sz="2800" b="1" dirty="0">
                <a:solidFill>
                  <a:srgbClr val="00B0F0"/>
                </a:solidFill>
                <a:latin typeface="Arial" panose="020B0604020202020204" pitchFamily="34" charset="0"/>
                <a:cs typeface="Arial" panose="020B0604020202020204" pitchFamily="34" charset="0"/>
              </a:rPr>
              <a:t>People learn and remember best </a:t>
            </a:r>
            <a:r>
              <a:rPr lang="en-US" sz="2800" b="1" dirty="0">
                <a:solidFill>
                  <a:schemeClr val="bg1">
                    <a:lumMod val="95000"/>
                  </a:schemeClr>
                </a:solidFill>
                <a:latin typeface="Arial" pitchFamily="34" charset="0"/>
                <a:cs typeface="Arial" pitchFamily="34" charset="0"/>
              </a:rPr>
              <a:t>through </a:t>
            </a:r>
            <a:r>
              <a:rPr lang="en-US" sz="2800" b="1" dirty="0">
                <a:solidFill>
                  <a:srgbClr val="FFFF00"/>
                </a:solidFill>
                <a:latin typeface="Arial" pitchFamily="34" charset="0"/>
                <a:cs typeface="Arial" pitchFamily="34" charset="0"/>
              </a:rPr>
              <a:t>real-world first-hand experiences, </a:t>
            </a:r>
            <a:r>
              <a:rPr lang="en-US" sz="2800" b="1" u="sng" dirty="0">
                <a:solidFill>
                  <a:schemeClr val="bg1">
                    <a:lumMod val="95000"/>
                  </a:schemeClr>
                </a:solidFill>
                <a:latin typeface="Arial" pitchFamily="34" charset="0"/>
                <a:cs typeface="Arial" pitchFamily="34" charset="0"/>
              </a:rPr>
              <a:t>not</a:t>
            </a:r>
            <a:r>
              <a:rPr lang="en-US" sz="2800" b="1" dirty="0">
                <a:solidFill>
                  <a:schemeClr val="bg1">
                    <a:lumMod val="95000"/>
                  </a:schemeClr>
                </a:solidFill>
                <a:latin typeface="Arial" pitchFamily="34" charset="0"/>
                <a:cs typeface="Arial" pitchFamily="34" charset="0"/>
              </a:rPr>
              <a:t> through </a:t>
            </a:r>
            <a:r>
              <a:rPr lang="en-US" sz="2800" b="1" dirty="0">
                <a:solidFill>
                  <a:srgbClr val="00B0F0"/>
                </a:solidFill>
                <a:latin typeface="Arial" pitchFamily="34" charset="0"/>
                <a:cs typeface="Arial" pitchFamily="34" charset="0"/>
              </a:rPr>
              <a:t>memorization.</a:t>
            </a:r>
          </a:p>
          <a:p>
            <a:pPr marL="514350" indent="-514350">
              <a:spcBef>
                <a:spcPts val="600"/>
              </a:spcBef>
              <a:spcAft>
                <a:spcPts val="600"/>
              </a:spcAft>
              <a:buFont typeface="+mj-lt"/>
              <a:buAutoNum type="arabicPeriod"/>
              <a:defRPr/>
            </a:pPr>
            <a:r>
              <a:rPr lang="en-US" sz="2800" b="1" dirty="0">
                <a:solidFill>
                  <a:schemeClr val="bg1"/>
                </a:solidFill>
                <a:latin typeface="Arial" panose="020B0604020202020204" pitchFamily="34" charset="0"/>
                <a:cs typeface="Arial" panose="020B0604020202020204" pitchFamily="34" charset="0"/>
              </a:rPr>
              <a:t>Children are born </a:t>
            </a:r>
            <a:r>
              <a:rPr lang="en-US" sz="2800" b="1" dirty="0">
                <a:solidFill>
                  <a:srgbClr val="00B0F0"/>
                </a:solidFill>
                <a:latin typeface="Arial" panose="020B0604020202020204" pitchFamily="34" charset="0"/>
                <a:cs typeface="Arial" panose="020B0604020202020204" pitchFamily="34" charset="0"/>
              </a:rPr>
              <a:t>investigators.  </a:t>
            </a:r>
          </a:p>
          <a:p>
            <a:pPr marL="514350" indent="-514350">
              <a:spcBef>
                <a:spcPts val="600"/>
              </a:spcBef>
              <a:spcAft>
                <a:spcPts val="600"/>
              </a:spcAft>
              <a:buFont typeface="+mj-lt"/>
              <a:buAutoNum type="arabicPeriod"/>
              <a:defRPr/>
            </a:pPr>
            <a:r>
              <a:rPr lang="en-US" sz="2800" b="1" dirty="0">
                <a:solidFill>
                  <a:schemeClr val="bg1">
                    <a:lumMod val="95000"/>
                  </a:schemeClr>
                </a:solidFill>
                <a:latin typeface="Arial" panose="020B0604020202020204" pitchFamily="34" charset="0"/>
                <a:cs typeface="Arial" panose="020B0604020202020204" pitchFamily="34" charset="0"/>
              </a:rPr>
              <a:t>We attempt to </a:t>
            </a:r>
            <a:r>
              <a:rPr lang="en-US" sz="2800" b="1" dirty="0">
                <a:solidFill>
                  <a:srgbClr val="00B0F0"/>
                </a:solidFill>
                <a:latin typeface="Arial" panose="020B0604020202020204" pitchFamily="34" charset="0"/>
                <a:cs typeface="Arial" panose="020B0604020202020204" pitchFamily="34" charset="0"/>
              </a:rPr>
              <a:t>“make sense”</a:t>
            </a:r>
            <a:r>
              <a:rPr lang="en-US" sz="2800" b="1" dirty="0">
                <a:solidFill>
                  <a:schemeClr val="bg1">
                    <a:lumMod val="95000"/>
                  </a:schemeClr>
                </a:solidFill>
                <a:latin typeface="Arial" panose="020B0604020202020204" pitchFamily="34" charset="0"/>
                <a:cs typeface="Arial" panose="020B0604020202020204" pitchFamily="34" charset="0"/>
              </a:rPr>
              <a:t> of all incoming stimuli through the senses, visualization, and through formal </a:t>
            </a:r>
            <a:r>
              <a:rPr lang="en-US" sz="2800" b="1" dirty="0">
                <a:solidFill>
                  <a:srgbClr val="00B0F0"/>
                </a:solidFill>
                <a:latin typeface="Arial" panose="020B0604020202020204" pitchFamily="34" charset="0"/>
                <a:cs typeface="Arial" panose="020B0604020202020204" pitchFamily="34" charset="0"/>
              </a:rPr>
              <a:t>language development.</a:t>
            </a:r>
            <a:endParaRPr lang="en-US" sz="28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29B2958-C140-4B78-A3A4-7BEB5E7EC467}"/>
              </a:ext>
            </a:extLst>
          </p:cNvPr>
          <p:cNvSpPr/>
          <p:nvPr/>
        </p:nvSpPr>
        <p:spPr>
          <a:xfrm>
            <a:off x="1295400" y="207963"/>
            <a:ext cx="7848600" cy="954087"/>
          </a:xfrm>
          <a:prstGeom prst="rect">
            <a:avLst/>
          </a:prstGeom>
        </p:spPr>
        <p:txBody>
          <a:bodyPr>
            <a:spAutoFit/>
          </a:bodyPr>
          <a:lstStyle/>
          <a:p>
            <a:pPr algn="ctr">
              <a:defRPr/>
            </a:pPr>
            <a:r>
              <a:rPr lang="en-US" sz="2800" b="1" i="1" dirty="0">
                <a:solidFill>
                  <a:schemeClr val="bg1">
                    <a:lumMod val="95000"/>
                  </a:schemeClr>
                </a:solidFill>
                <a:latin typeface="Arial" pitchFamily="34" charset="0"/>
                <a:cs typeface="Arial" pitchFamily="34" charset="0"/>
              </a:rPr>
              <a:t> 20+ Years of Research in </a:t>
            </a:r>
            <a:r>
              <a:rPr lang="en-US" sz="2800" b="1" i="1" dirty="0">
                <a:solidFill>
                  <a:srgbClr val="FFFF00"/>
                </a:solidFill>
                <a:latin typeface="Arial" pitchFamily="34" charset="0"/>
                <a:cs typeface="Arial" pitchFamily="34" charset="0"/>
              </a:rPr>
              <a:t>Cognitive Science: </a:t>
            </a:r>
            <a:r>
              <a:rPr lang="en-US" sz="2800" b="1" i="1" u="sng" dirty="0">
                <a:solidFill>
                  <a:srgbClr val="00B0F0"/>
                </a:solidFill>
                <a:latin typeface="Arial" pitchFamily="34" charset="0"/>
                <a:cs typeface="Arial" pitchFamily="34" charset="0"/>
              </a:rPr>
              <a:t>High Impact Learning Strategies </a:t>
            </a:r>
          </a:p>
        </p:txBody>
      </p:sp>
      <p:pic>
        <p:nvPicPr>
          <p:cNvPr id="233478" name="Picture 2">
            <a:extLst>
              <a:ext uri="{FF2B5EF4-FFF2-40B4-BE49-F238E27FC236}">
                <a16:creationId xmlns:a16="http://schemas.microsoft.com/office/drawing/2014/main" id="{89702FD8-440E-4F5C-9F1E-D61538B45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38100"/>
            <a:ext cx="103822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736D8CD-C838-45E4-94E0-F99C34433EA6}"/>
              </a:ext>
            </a:extLst>
          </p:cNvPr>
          <p:cNvPicPr>
            <a:picLocks noChangeAspect="1"/>
          </p:cNvPicPr>
          <p:nvPr/>
        </p:nvPicPr>
        <p:blipFill>
          <a:blip r:embed="rId3"/>
          <a:stretch>
            <a:fillRect/>
          </a:stretch>
        </p:blipFill>
        <p:spPr>
          <a:xfrm>
            <a:off x="1082674" y="4965700"/>
            <a:ext cx="6867525" cy="2381250"/>
          </a:xfrm>
          <a:prstGeom prst="rect">
            <a:avLst/>
          </a:prstGeom>
        </p:spPr>
      </p:pic>
      <p:sp>
        <p:nvSpPr>
          <p:cNvPr id="6" name="Rectangle 5">
            <a:extLst>
              <a:ext uri="{FF2B5EF4-FFF2-40B4-BE49-F238E27FC236}">
                <a16:creationId xmlns:a16="http://schemas.microsoft.com/office/drawing/2014/main" id="{068D7EC4-1996-4DD6-941A-03EBBB904097}"/>
              </a:ext>
            </a:extLst>
          </p:cNvPr>
          <p:cNvSpPr/>
          <p:nvPr/>
        </p:nvSpPr>
        <p:spPr>
          <a:xfrm>
            <a:off x="311369" y="1193545"/>
            <a:ext cx="742511" cy="230832"/>
          </a:xfrm>
          <a:prstGeom prst="rect">
            <a:avLst/>
          </a:prstGeom>
        </p:spPr>
        <p:txBody>
          <a:bodyPr wrap="none">
            <a:spAutoFit/>
          </a:bodyPr>
          <a:lstStyle/>
          <a:p>
            <a:r>
              <a:rPr lang="en-US" sz="900" b="1" dirty="0">
                <a:solidFill>
                  <a:schemeClr val="bg1"/>
                </a:solidFill>
                <a:latin typeface="Arial" panose="020B0604020202020204" pitchFamily="34" charset="0"/>
                <a:cs typeface="Arial" panose="020B0604020202020204" pitchFamily="34" charset="0"/>
              </a:rPr>
              <a:t>337 pages</a:t>
            </a:r>
            <a:endParaRPr lang="en-US" sz="900" dirty="0"/>
          </a:p>
        </p:txBody>
      </p:sp>
    </p:spTree>
    <p:extLst>
      <p:ext uri="{BB962C8B-B14F-4D97-AF65-F5344CB8AC3E}">
        <p14:creationId xmlns:p14="http://schemas.microsoft.com/office/powerpoint/2010/main" val="278939498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DB901B09-26D5-4AA5-A2AD-86ABA0C8F2CC}"/>
              </a:ext>
            </a:extLst>
          </p:cNvPr>
          <p:cNvSpPr>
            <a:spLocks noGrp="1"/>
          </p:cNvSpPr>
          <p:nvPr>
            <p:ph type="title"/>
          </p:nvPr>
        </p:nvSpPr>
        <p:spPr/>
        <p:txBody>
          <a:bodyPr/>
          <a:lstStyle/>
          <a:p>
            <a:endParaRPr lang="en-US" altLang="en-US" dirty="0"/>
          </a:p>
        </p:txBody>
      </p:sp>
      <p:sp>
        <p:nvSpPr>
          <p:cNvPr id="4" name="Rectangle 3">
            <a:extLst>
              <a:ext uri="{FF2B5EF4-FFF2-40B4-BE49-F238E27FC236}">
                <a16:creationId xmlns:a16="http://schemas.microsoft.com/office/drawing/2014/main" id="{FE001780-8F92-4FC1-BBE2-0C70EC51587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35BA2A61-74FF-41BC-B156-6B2327E9D8A6}"/>
              </a:ext>
            </a:extLst>
          </p:cNvPr>
          <p:cNvSpPr/>
          <p:nvPr/>
        </p:nvSpPr>
        <p:spPr>
          <a:xfrm>
            <a:off x="7543800" y="1295399"/>
            <a:ext cx="866077" cy="396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F78C307-17A0-43D9-8A38-539A73AFCA73}"/>
              </a:ext>
            </a:extLst>
          </p:cNvPr>
          <p:cNvSpPr/>
          <p:nvPr/>
        </p:nvSpPr>
        <p:spPr>
          <a:xfrm>
            <a:off x="219075" y="1839653"/>
            <a:ext cx="8714707" cy="3724096"/>
          </a:xfrm>
          <a:prstGeom prst="rect">
            <a:avLst/>
          </a:prstGeom>
        </p:spPr>
        <p:txBody>
          <a:bodyPr wrap="square">
            <a:spAutoFit/>
          </a:bodyPr>
          <a:lstStyle/>
          <a:p>
            <a:r>
              <a:rPr lang="en-US" sz="2800" b="1" dirty="0" err="1">
                <a:solidFill>
                  <a:schemeClr val="bg1"/>
                </a:solidFill>
                <a:latin typeface="Arial" panose="020B0604020202020204" pitchFamily="34" charset="0"/>
                <a:cs typeface="Arial" panose="020B0604020202020204" pitchFamily="34" charset="0"/>
              </a:rPr>
              <a:t>Pheno</a:t>
            </a:r>
            <a:r>
              <a:rPr lang="en-US" sz="2800" b="1" dirty="0">
                <a:solidFill>
                  <a:schemeClr val="bg1"/>
                </a:solidFill>
                <a:latin typeface="Arial" panose="020B0604020202020204" pitchFamily="34" charset="0"/>
                <a:cs typeface="Arial" panose="020B0604020202020204" pitchFamily="34" charset="0"/>
              </a:rPr>
              <a:t>-BL is grounded in research indicating that learning is enhanced when students </a:t>
            </a:r>
          </a:p>
          <a:p>
            <a:endParaRPr lang="en-US" sz="1200" b="1" dirty="0">
              <a:solidFill>
                <a:schemeClr val="bg1"/>
              </a:solidFill>
              <a:latin typeface="Arial" panose="020B0604020202020204" pitchFamily="34" charset="0"/>
              <a:cs typeface="Arial" panose="020B0604020202020204" pitchFamily="34" charset="0"/>
            </a:endParaRPr>
          </a:p>
          <a:p>
            <a:pPr marL="514350" indent="-514350">
              <a:buAutoNum type="arabicParenBoth"/>
            </a:pPr>
            <a:r>
              <a:rPr lang="en-US" sz="2800" b="1" dirty="0">
                <a:solidFill>
                  <a:schemeClr val="bg1"/>
                </a:solidFill>
                <a:latin typeface="Arial" panose="020B0604020202020204" pitchFamily="34" charset="0"/>
                <a:cs typeface="Arial" panose="020B0604020202020204" pitchFamily="34" charset="0"/>
              </a:rPr>
              <a:t>are </a:t>
            </a:r>
            <a:r>
              <a:rPr lang="en-US" sz="2800" b="1" dirty="0">
                <a:solidFill>
                  <a:srgbClr val="00B0F0"/>
                </a:solidFill>
                <a:latin typeface="Arial" panose="020B0604020202020204" pitchFamily="34" charset="0"/>
                <a:cs typeface="Arial" panose="020B0604020202020204" pitchFamily="34" charset="0"/>
              </a:rPr>
              <a:t>motivated</a:t>
            </a:r>
            <a:r>
              <a:rPr lang="en-US" sz="2800" b="1" dirty="0">
                <a:solidFill>
                  <a:schemeClr val="bg1"/>
                </a:solidFill>
                <a:latin typeface="Arial" panose="020B0604020202020204" pitchFamily="34" charset="0"/>
                <a:cs typeface="Arial" panose="020B0604020202020204" pitchFamily="34" charset="0"/>
              </a:rPr>
              <a:t> by </a:t>
            </a:r>
            <a:r>
              <a:rPr lang="en-US" sz="2800" b="1" dirty="0">
                <a:solidFill>
                  <a:srgbClr val="00B0F0"/>
                </a:solidFill>
                <a:latin typeface="Arial" panose="020B0604020202020204" pitchFamily="34" charset="0"/>
                <a:cs typeface="Arial" panose="020B0604020202020204" pitchFamily="34" charset="0"/>
              </a:rPr>
              <a:t>curiosity</a:t>
            </a:r>
          </a:p>
          <a:p>
            <a:pPr marL="514350" indent="-514350">
              <a:buAutoNum type="arabicParenBoth"/>
            </a:pPr>
            <a:r>
              <a:rPr lang="en-US" sz="2800" b="1" dirty="0">
                <a:solidFill>
                  <a:schemeClr val="bg1"/>
                </a:solidFill>
                <a:latin typeface="Arial" panose="020B0604020202020204" pitchFamily="34" charset="0"/>
                <a:cs typeface="Arial" panose="020B0604020202020204" pitchFamily="34" charset="0"/>
              </a:rPr>
              <a:t>get </a:t>
            </a:r>
            <a:r>
              <a:rPr lang="en-US" sz="2800" b="1" dirty="0">
                <a:solidFill>
                  <a:srgbClr val="00B0F0"/>
                </a:solidFill>
                <a:latin typeface="Arial" panose="020B0604020202020204" pitchFamily="34" charset="0"/>
                <a:cs typeface="Arial" panose="020B0604020202020204" pitchFamily="34" charset="0"/>
              </a:rPr>
              <a:t>physically involved</a:t>
            </a:r>
            <a:endParaRPr lang="en-US" sz="2800" b="1" dirty="0">
              <a:solidFill>
                <a:schemeClr val="bg1"/>
              </a:solidFill>
              <a:latin typeface="Arial" panose="020B0604020202020204" pitchFamily="34" charset="0"/>
              <a:cs typeface="Arial" panose="020B0604020202020204" pitchFamily="34" charset="0"/>
            </a:endParaRPr>
          </a:p>
          <a:p>
            <a:pPr marL="514350" indent="-514350">
              <a:buAutoNum type="arabicParenBoth"/>
            </a:pPr>
            <a:r>
              <a:rPr lang="en-US" sz="2800" b="1" dirty="0">
                <a:solidFill>
                  <a:schemeClr val="bg1"/>
                </a:solidFill>
                <a:latin typeface="Arial" panose="020B0604020202020204" pitchFamily="34" charset="0"/>
                <a:cs typeface="Arial" panose="020B0604020202020204" pitchFamily="34" charset="0"/>
              </a:rPr>
              <a:t>receive ongoing </a:t>
            </a:r>
            <a:r>
              <a:rPr lang="en-US" sz="2800" b="1" dirty="0">
                <a:solidFill>
                  <a:srgbClr val="00B0F0"/>
                </a:solidFill>
                <a:latin typeface="Arial" panose="020B0604020202020204" pitchFamily="34" charset="0"/>
                <a:cs typeface="Arial" panose="020B0604020202020204" pitchFamily="34" charset="0"/>
              </a:rPr>
              <a:t>feedback</a:t>
            </a:r>
            <a:r>
              <a:rPr lang="en-US" sz="2800" b="1" dirty="0">
                <a:solidFill>
                  <a:schemeClr val="bg1"/>
                </a:solidFill>
                <a:latin typeface="Arial" panose="020B0604020202020204" pitchFamily="34" charset="0"/>
                <a:cs typeface="Arial" panose="020B0604020202020204" pitchFamily="34" charset="0"/>
              </a:rPr>
              <a:t> 	</a:t>
            </a:r>
          </a:p>
          <a:p>
            <a:r>
              <a:rPr lang="en-US" sz="2800" b="1" dirty="0">
                <a:solidFill>
                  <a:schemeClr val="bg1"/>
                </a:solidFill>
                <a:latin typeface="Arial" panose="020B0604020202020204" pitchFamily="34" charset="0"/>
                <a:cs typeface="Arial" panose="020B0604020202020204" pitchFamily="34" charset="0"/>
              </a:rPr>
              <a:t>     from </a:t>
            </a:r>
            <a:r>
              <a:rPr lang="en-US" sz="2800" b="1" i="1" dirty="0">
                <a:solidFill>
                  <a:schemeClr val="bg1"/>
                </a:solidFill>
                <a:latin typeface="Arial" panose="020B0604020202020204" pitchFamily="34" charset="0"/>
                <a:cs typeface="Arial" panose="020B0604020202020204" pitchFamily="34" charset="0"/>
              </a:rPr>
              <a:t>the </a:t>
            </a:r>
            <a:r>
              <a:rPr lang="en-US" sz="2800" b="1" i="1" u="sng" dirty="0">
                <a:solidFill>
                  <a:srgbClr val="FFFF00"/>
                </a:solidFill>
                <a:latin typeface="Arial" panose="020B0604020202020204" pitchFamily="34" charset="0"/>
                <a:cs typeface="Arial" panose="020B0604020202020204" pitchFamily="34" charset="0"/>
              </a:rPr>
              <a:t>activity</a:t>
            </a:r>
            <a:r>
              <a:rPr lang="en-US" sz="2800" b="1" u="sng" dirty="0">
                <a:solidFill>
                  <a:srgbClr val="FFFF00"/>
                </a:solidFill>
                <a:latin typeface="Arial" panose="020B0604020202020204" pitchFamily="34" charset="0"/>
                <a:cs typeface="Arial" panose="020B0604020202020204" pitchFamily="34" charset="0"/>
              </a:rPr>
              <a:t> itself</a:t>
            </a:r>
            <a:r>
              <a:rPr lang="en-US" sz="2800" b="1" i="1" u="sng" dirty="0">
                <a:solidFill>
                  <a:srgbClr val="FFFF00"/>
                </a:solidFill>
                <a:latin typeface="Arial" panose="020B0604020202020204" pitchFamily="34" charset="0"/>
                <a:cs typeface="Arial" panose="020B0604020202020204" pitchFamily="34" charset="0"/>
              </a:rPr>
              <a:t> </a:t>
            </a:r>
          </a:p>
          <a:p>
            <a:r>
              <a:rPr lang="en-US" sz="2800" b="1" i="1" dirty="0">
                <a:solidFill>
                  <a:srgbClr val="FFFF00"/>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(not from the </a:t>
            </a:r>
            <a:r>
              <a:rPr lang="en-US" sz="2800" b="1" i="1" dirty="0">
                <a:solidFill>
                  <a:schemeClr val="bg1"/>
                </a:solidFill>
                <a:latin typeface="Arial" panose="020B0604020202020204" pitchFamily="34" charset="0"/>
                <a:cs typeface="Arial" panose="020B0604020202020204" pitchFamily="34" charset="0"/>
              </a:rPr>
              <a:t>teacher,</a:t>
            </a:r>
          </a:p>
          <a:p>
            <a:r>
              <a:rPr lang="en-US" sz="2800" b="1" dirty="0">
                <a:solidFill>
                  <a:schemeClr val="bg1"/>
                </a:solidFill>
                <a:latin typeface="Arial" panose="020B0604020202020204" pitchFamily="34" charset="0"/>
                <a:cs typeface="Arial" panose="020B0604020202020204" pitchFamily="34" charset="0"/>
              </a:rPr>
              <a:t>     and not from the </a:t>
            </a:r>
            <a:r>
              <a:rPr lang="en-US" sz="2800" b="1" i="1" dirty="0">
                <a:solidFill>
                  <a:schemeClr val="bg1"/>
                </a:solidFill>
                <a:latin typeface="Arial" panose="020B0604020202020204" pitchFamily="34" charset="0"/>
                <a:cs typeface="Arial" panose="020B0604020202020204" pitchFamily="34" charset="0"/>
              </a:rPr>
              <a:t>test).</a:t>
            </a:r>
          </a:p>
        </p:txBody>
      </p:sp>
      <p:pic>
        <p:nvPicPr>
          <p:cNvPr id="6" name="Picture 2" descr="http://l.yimg.com/bt/api/res/1.2/NWBCisBYsPxwihYMYQxjtA--/YXBwaWQ9eW5ld3NfbGVnbztxPTg1O3c9NjMw/http:/media.zenfs.com/en/blogs/technews/mw-630-ibm-brain-chip-istock.jpg">
            <a:extLst>
              <a:ext uri="{FF2B5EF4-FFF2-40B4-BE49-F238E27FC236}">
                <a16:creationId xmlns:a16="http://schemas.microsoft.com/office/drawing/2014/main" id="{7AB6BD07-5D3E-4DFD-B8E1-2A6314C8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2400"/>
            <a:ext cx="74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A673740-C7C2-491B-ADA3-6E284067058B}"/>
              </a:ext>
            </a:extLst>
          </p:cNvPr>
          <p:cNvSpPr/>
          <p:nvPr/>
        </p:nvSpPr>
        <p:spPr>
          <a:xfrm>
            <a:off x="770857" y="95507"/>
            <a:ext cx="8162925" cy="1138773"/>
          </a:xfrm>
          <a:prstGeom prst="rect">
            <a:avLst/>
          </a:prstGeom>
        </p:spPr>
        <p:txBody>
          <a:bodyPr wrap="square">
            <a:spAutoFit/>
          </a:bodyPr>
          <a:lstStyle/>
          <a:p>
            <a:pPr algn="ctr"/>
            <a:r>
              <a:rPr lang="en-US" sz="3600" b="1" dirty="0">
                <a:solidFill>
                  <a:srgbClr val="FFFF00"/>
                </a:solidFill>
                <a:latin typeface="Arial" pitchFamily="34" charset="0"/>
                <a:cs typeface="Arial" pitchFamily="34" charset="0"/>
              </a:rPr>
              <a:t>Phenomenon-based Science</a:t>
            </a:r>
          </a:p>
          <a:p>
            <a:pPr algn="ctr"/>
            <a:r>
              <a:rPr lang="en-US" sz="3200" b="1" dirty="0">
                <a:solidFill>
                  <a:schemeClr val="bg1"/>
                </a:solidFill>
                <a:latin typeface="Arial" pitchFamily="34" charset="0"/>
                <a:cs typeface="Arial" pitchFamily="34" charset="0"/>
              </a:rPr>
              <a:t>(Experience-based Learning)</a:t>
            </a:r>
            <a:endParaRPr lang="en-US" sz="3200" dirty="0">
              <a:solidFill>
                <a:schemeClr val="bg1"/>
              </a:solidFill>
            </a:endParaRPr>
          </a:p>
        </p:txBody>
      </p:sp>
      <p:pic>
        <p:nvPicPr>
          <p:cNvPr id="9" name="Picture 2">
            <a:extLst>
              <a:ext uri="{FF2B5EF4-FFF2-40B4-BE49-F238E27FC236}">
                <a16:creationId xmlns:a16="http://schemas.microsoft.com/office/drawing/2014/main" id="{8F2AE105-3008-4C9B-82F5-FF387DCFC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639" y="3180957"/>
            <a:ext cx="3397250" cy="291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a:extLst>
              <a:ext uri="{FF2B5EF4-FFF2-40B4-BE49-F238E27FC236}">
                <a16:creationId xmlns:a16="http://schemas.microsoft.com/office/drawing/2014/main" id="{686B82AC-3B36-47F4-90F9-7FE7213961C3}"/>
              </a:ext>
            </a:extLst>
          </p:cNvPr>
          <p:cNvSpPr/>
          <p:nvPr/>
        </p:nvSpPr>
        <p:spPr>
          <a:xfrm>
            <a:off x="5943600" y="37338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27175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CF18AA0-CD89-42AF-BA36-022325962BD6}"/>
              </a:ext>
            </a:extLst>
          </p:cNvPr>
          <p:cNvSpPr>
            <a:spLocks noGrp="1"/>
          </p:cNvSpPr>
          <p:nvPr>
            <p:ph type="title"/>
          </p:nvPr>
        </p:nvSpPr>
        <p:spPr/>
        <p:txBody>
          <a:bodyPr/>
          <a:lstStyle/>
          <a:p>
            <a:endParaRPr lang="en-US" altLang="en-US"/>
          </a:p>
        </p:txBody>
      </p:sp>
      <p:sp>
        <p:nvSpPr>
          <p:cNvPr id="41987" name="Content Placeholder 2">
            <a:extLst>
              <a:ext uri="{FF2B5EF4-FFF2-40B4-BE49-F238E27FC236}">
                <a16:creationId xmlns:a16="http://schemas.microsoft.com/office/drawing/2014/main" id="{CEFF8CDA-1B6E-4982-A7CB-F49643BFD687}"/>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57CB7ED5-F687-485C-81F0-5AFD1F7928B7}"/>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ectangle 2">
            <a:extLst>
              <a:ext uri="{FF2B5EF4-FFF2-40B4-BE49-F238E27FC236}">
                <a16:creationId xmlns:a16="http://schemas.microsoft.com/office/drawing/2014/main" id="{EC8A3869-0859-47BD-BF56-F968A31DF903}"/>
              </a:ext>
            </a:extLst>
          </p:cNvPr>
          <p:cNvSpPr>
            <a:spLocks noChangeArrowheads="1"/>
          </p:cNvSpPr>
          <p:nvPr/>
        </p:nvSpPr>
        <p:spPr bwMode="auto">
          <a:xfrm>
            <a:off x="228600" y="1676400"/>
            <a:ext cx="8229600" cy="2838450"/>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chemeClr val="bg1">
                    <a:lumMod val="95000"/>
                  </a:schemeClr>
                </a:solidFill>
                <a:latin typeface="Arial" panose="020B0604020202020204" pitchFamily="34" charset="0"/>
              </a:rPr>
              <a:t>The illiterates of the future are not 	those who cannot read or write, 	but those who cannot          	learn, </a:t>
            </a:r>
            <a:r>
              <a:rPr lang="en-US" sz="3600" b="1" i="1" dirty="0">
                <a:solidFill>
                  <a:schemeClr val="bg1">
                    <a:lumMod val="95000"/>
                  </a:schemeClr>
                </a:solidFill>
                <a:latin typeface="Arial" panose="020B0604020202020204" pitchFamily="34" charset="0"/>
              </a:rPr>
              <a:t>un</a:t>
            </a:r>
            <a:r>
              <a:rPr lang="en-US" sz="3600" b="1" dirty="0">
                <a:solidFill>
                  <a:schemeClr val="bg1">
                    <a:lumMod val="95000"/>
                  </a:schemeClr>
                </a:solidFill>
                <a:latin typeface="Arial" panose="020B0604020202020204" pitchFamily="34" charset="0"/>
              </a:rPr>
              <a:t>-learn, and </a:t>
            </a:r>
            <a:r>
              <a:rPr lang="en-US" sz="3600" b="1" i="1" dirty="0">
                <a:solidFill>
                  <a:schemeClr val="bg1">
                    <a:lumMod val="95000"/>
                  </a:schemeClr>
                </a:solidFill>
                <a:latin typeface="Arial" panose="020B0604020202020204" pitchFamily="34" charset="0"/>
              </a:rPr>
              <a:t>re</a:t>
            </a:r>
            <a:r>
              <a:rPr lang="en-US" sz="3600" b="1" dirty="0">
                <a:solidFill>
                  <a:schemeClr val="bg1">
                    <a:lumMod val="95000"/>
                  </a:schemeClr>
                </a:solidFill>
                <a:latin typeface="Arial" panose="020B0604020202020204" pitchFamily="34" charset="0"/>
              </a:rPr>
              <a:t>-learn.</a:t>
            </a:r>
            <a:br>
              <a:rPr lang="en-US" sz="3600" dirty="0">
                <a:solidFill>
                  <a:srgbClr val="000099"/>
                </a:solidFill>
                <a:latin typeface="Arial" panose="020B0604020202020204" pitchFamily="34" charset="0"/>
              </a:rPr>
            </a:br>
            <a:r>
              <a:rPr lang="en-US" sz="3600" dirty="0">
                <a:latin typeface="Arial" panose="020B0604020202020204" pitchFamily="34" charset="0"/>
              </a:rPr>
              <a:t>					     </a:t>
            </a:r>
            <a:r>
              <a:rPr lang="en-US" b="1" dirty="0">
                <a:solidFill>
                  <a:srgbClr val="99CCFF"/>
                </a:solidFill>
                <a:latin typeface="Arial" panose="020B0604020202020204" pitchFamily="34" charset="0"/>
              </a:rPr>
              <a:t>--Alvin Toffler</a:t>
            </a:r>
          </a:p>
        </p:txBody>
      </p:sp>
      <p:pic>
        <p:nvPicPr>
          <p:cNvPr id="41990" name="Picture 2" descr="http://media.hotbirthdays.com/files/1928/10/04/alvin-toffler-1.jpg">
            <a:extLst>
              <a:ext uri="{FF2B5EF4-FFF2-40B4-BE49-F238E27FC236}">
                <a16:creationId xmlns:a16="http://schemas.microsoft.com/office/drawing/2014/main" id="{C6549341-7ED6-4178-B472-6A74CD194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724400"/>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Rectangle 7">
            <a:extLst>
              <a:ext uri="{FF2B5EF4-FFF2-40B4-BE49-F238E27FC236}">
                <a16:creationId xmlns:a16="http://schemas.microsoft.com/office/drawing/2014/main" id="{518470F4-443A-48C7-BC44-E996BDBFCD8B}"/>
              </a:ext>
            </a:extLst>
          </p:cNvPr>
          <p:cNvSpPr>
            <a:spLocks noChangeArrowheads="1"/>
          </p:cNvSpPr>
          <p:nvPr/>
        </p:nvSpPr>
        <p:spPr bwMode="auto">
          <a:xfrm>
            <a:off x="1919174" y="344488"/>
            <a:ext cx="613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Abandoning Our Cognitive Frames</a:t>
            </a:r>
            <a:endParaRPr lang="en-US" altLang="en-US" sz="2800" dirty="0">
              <a:solidFill>
                <a:srgbClr val="FFFF00"/>
              </a:solidFill>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2A160E5-B2EC-484B-AB7E-E924652AD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pic>
        <p:nvPicPr>
          <p:cNvPr id="2" name="Picture 1">
            <a:extLst>
              <a:ext uri="{FF2B5EF4-FFF2-40B4-BE49-F238E27FC236}">
                <a16:creationId xmlns:a16="http://schemas.microsoft.com/office/drawing/2014/main" id="{F4A59A57-FAE4-479E-90AE-46C8993509C8}"/>
              </a:ext>
            </a:extLst>
          </p:cNvPr>
          <p:cNvPicPr>
            <a:picLocks noChangeAspect="1"/>
          </p:cNvPicPr>
          <p:nvPr/>
        </p:nvPicPr>
        <p:blipFill>
          <a:blip r:embed="rId5"/>
          <a:stretch>
            <a:fillRect/>
          </a:stretch>
        </p:blipFill>
        <p:spPr>
          <a:xfrm>
            <a:off x="1758677" y="4511784"/>
            <a:ext cx="1380372" cy="2100262"/>
          </a:xfrm>
          <a:prstGeom prst="rect">
            <a:avLst/>
          </a:prstGeom>
        </p:spPr>
      </p:pic>
      <p:pic>
        <p:nvPicPr>
          <p:cNvPr id="3" name="Picture 2">
            <a:extLst>
              <a:ext uri="{FF2B5EF4-FFF2-40B4-BE49-F238E27FC236}">
                <a16:creationId xmlns:a16="http://schemas.microsoft.com/office/drawing/2014/main" id="{7C78E61A-E5E1-4B35-85D6-B786ABB6E37D}"/>
              </a:ext>
            </a:extLst>
          </p:cNvPr>
          <p:cNvPicPr>
            <a:picLocks noChangeAspect="1"/>
          </p:cNvPicPr>
          <p:nvPr/>
        </p:nvPicPr>
        <p:blipFill>
          <a:blip r:embed="rId6"/>
          <a:stretch>
            <a:fillRect/>
          </a:stretch>
        </p:blipFill>
        <p:spPr>
          <a:xfrm>
            <a:off x="3569616" y="4661802"/>
            <a:ext cx="1972587" cy="1800225"/>
          </a:xfrm>
          <a:prstGeom prst="rect">
            <a:avLst/>
          </a:prstGeom>
        </p:spPr>
      </p:pic>
    </p:spTree>
    <p:extLst>
      <p:ext uri="{BB962C8B-B14F-4D97-AF65-F5344CB8AC3E}">
        <p14:creationId xmlns:p14="http://schemas.microsoft.com/office/powerpoint/2010/main" val="29852282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itle 1"/>
          <p:cNvSpPr>
            <a:spLocks noGrp="1"/>
          </p:cNvSpPr>
          <p:nvPr>
            <p:ph type="title"/>
          </p:nvPr>
        </p:nvSpPr>
        <p:spPr/>
        <p:txBody>
          <a:bodyPr/>
          <a:lstStyle/>
          <a:p>
            <a:endParaRPr lang="en-US" dirty="0"/>
          </a:p>
        </p:txBody>
      </p:sp>
      <p:sp>
        <p:nvSpPr>
          <p:cNvPr id="696323"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ectangle 3"/>
          <p:cNvSpPr>
            <a:spLocks noChangeArrowheads="1"/>
          </p:cNvSpPr>
          <p:nvPr/>
        </p:nvSpPr>
        <p:spPr bwMode="auto">
          <a:xfrm>
            <a:off x="308956" y="274320"/>
            <a:ext cx="8534400" cy="4555093"/>
          </a:xfrm>
          <a:prstGeom prst="rect">
            <a:avLst/>
          </a:prstGeom>
          <a:noFill/>
          <a:ln w="9525">
            <a:noFill/>
            <a:miter lim="800000"/>
            <a:headEnd/>
            <a:tailEnd/>
          </a:ln>
        </p:spPr>
        <p:txBody>
          <a:bodyPr>
            <a:spAutoFit/>
          </a:bodyPr>
          <a:lstStyle/>
          <a:p>
            <a:pPr marL="457200" indent="-457200" algn="ctr" fontAlgn="auto">
              <a:spcBef>
                <a:spcPts val="0"/>
              </a:spcBef>
              <a:spcAft>
                <a:spcPts val="0"/>
              </a:spcAft>
              <a:defRPr/>
            </a:pPr>
            <a:r>
              <a:rPr lang="en-US" b="1" dirty="0">
                <a:solidFill>
                  <a:srgbClr val="FF0000"/>
                </a:solidFill>
                <a:latin typeface="Arial" panose="020B0604020202020204" pitchFamily="34" charset="0"/>
                <a:cs typeface="+mn-cs"/>
              </a:rPr>
              <a:t>	</a:t>
            </a:r>
            <a:r>
              <a:rPr lang="en-US" sz="3200" b="1" dirty="0">
                <a:solidFill>
                  <a:srgbClr val="00B0F0"/>
                </a:solidFill>
                <a:latin typeface="Arial" panose="020B0604020202020204" pitchFamily="34" charset="0"/>
                <a:cs typeface="+mn-cs"/>
              </a:rPr>
              <a:t> </a:t>
            </a:r>
            <a:r>
              <a:rPr lang="en-US" sz="3200" b="1" u="sng" dirty="0">
                <a:solidFill>
                  <a:srgbClr val="FFFF00"/>
                </a:solidFill>
                <a:latin typeface="Arial" panose="020B0604020202020204" pitchFamily="34" charset="0"/>
                <a:cs typeface="+mn-cs"/>
              </a:rPr>
              <a:t>PERC</a:t>
            </a:r>
            <a:r>
              <a:rPr lang="en-US" sz="3200" b="1" u="sng" baseline="30000" dirty="0">
                <a:solidFill>
                  <a:srgbClr val="FFFF00"/>
                </a:solidFill>
                <a:latin typeface="Arial" panose="020B0604020202020204" pitchFamily="34" charset="0"/>
                <a:cs typeface="+mn-cs"/>
              </a:rPr>
              <a:t>3</a:t>
            </a:r>
            <a:r>
              <a:rPr lang="en-US" sz="3200" b="1" u="sng" dirty="0">
                <a:solidFill>
                  <a:srgbClr val="FFFF00"/>
                </a:solidFill>
                <a:latin typeface="Arial" panose="020B0604020202020204" pitchFamily="34" charset="0"/>
                <a:cs typeface="+mn-cs"/>
              </a:rPr>
              <a:t>S</a:t>
            </a:r>
            <a:endParaRPr lang="en-US" sz="3200" dirty="0">
              <a:solidFill>
                <a:srgbClr val="FFFF00"/>
              </a:solidFill>
              <a:latin typeface="Arial" panose="020B0604020202020204" pitchFamily="34" charset="0"/>
              <a:cs typeface="Times New Roman" pitchFamily="18" charset="0"/>
            </a:endParaRPr>
          </a:p>
          <a:p>
            <a:pPr marL="457200" indent="-457200" eaLnBrk="0" fontAlgn="auto" hangingPunct="0">
              <a:spcBef>
                <a:spcPts val="0"/>
              </a:spcBef>
              <a:spcAft>
                <a:spcPts val="0"/>
              </a:spcAft>
              <a:defRPr/>
            </a:pPr>
            <a:r>
              <a:rPr lang="en-US" sz="2000" b="1" dirty="0">
                <a:solidFill>
                  <a:schemeClr val="bg1">
                    <a:lumMod val="85000"/>
                  </a:schemeClr>
                </a:solidFill>
                <a:latin typeface="Times New Roman" pitchFamily="18" charset="0"/>
                <a:cs typeface="+mn-cs"/>
              </a:rPr>
              <a:t> </a:t>
            </a:r>
            <a:endParaRPr lang="en-US" sz="1200" dirty="0">
              <a:solidFill>
                <a:schemeClr val="bg1">
                  <a:lumMod val="85000"/>
                </a:schemeClr>
              </a:solidFill>
              <a:latin typeface="Times New Roman" pitchFamily="18" charset="0"/>
              <a:cs typeface="Times New Roman" pitchFamily="18" charset="0"/>
            </a:endParaRPr>
          </a:p>
          <a:p>
            <a:pPr marL="457200" indent="-457200" eaLnBrk="0" fontAlgn="auto" hangingPunct="0">
              <a:spcBef>
                <a:spcPts val="0"/>
              </a:spcBef>
              <a:spcAft>
                <a:spcPts val="0"/>
              </a:spcAft>
              <a:defRPr/>
            </a:pPr>
            <a:r>
              <a:rPr lang="en-US" sz="2000" b="1" dirty="0">
                <a:solidFill>
                  <a:schemeClr val="bg1">
                    <a:lumMod val="85000"/>
                  </a:schemeClr>
                </a:solidFill>
                <a:latin typeface="Arial" panose="020B0604020202020204" pitchFamily="34" charset="0"/>
                <a:cs typeface="+mn-cs"/>
              </a:rPr>
              <a:t>There are five BC elements that the human brain seeks while processing incoming stimuli for personal “</a:t>
            </a:r>
            <a:r>
              <a:rPr lang="en-US" sz="2000" b="1" u="sng" dirty="0">
                <a:solidFill>
                  <a:schemeClr val="bg1">
                    <a:lumMod val="85000"/>
                  </a:schemeClr>
                </a:solidFill>
                <a:latin typeface="Arial" panose="020B0604020202020204" pitchFamily="34" charset="0"/>
                <a:cs typeface="+mn-cs"/>
              </a:rPr>
              <a:t>meaning</a:t>
            </a:r>
            <a:r>
              <a:rPr lang="en-US" sz="2000" b="1" dirty="0">
                <a:solidFill>
                  <a:schemeClr val="bg1">
                    <a:lumMod val="85000"/>
                  </a:schemeClr>
                </a:solidFill>
                <a:latin typeface="Arial" panose="020B0604020202020204" pitchFamily="34" charset="0"/>
                <a:cs typeface="+mn-cs"/>
              </a:rPr>
              <a:t>,” which makes the information “</a:t>
            </a:r>
            <a:r>
              <a:rPr lang="en-US" sz="2000" b="1" u="sng" dirty="0">
                <a:solidFill>
                  <a:schemeClr val="bg1">
                    <a:lumMod val="85000"/>
                  </a:schemeClr>
                </a:solidFill>
                <a:latin typeface="Arial" panose="020B0604020202020204" pitchFamily="34" charset="0"/>
                <a:cs typeface="+mn-cs"/>
              </a:rPr>
              <a:t>memorable</a:t>
            </a:r>
            <a:r>
              <a:rPr lang="en-US" sz="2000" b="1" dirty="0">
                <a:solidFill>
                  <a:schemeClr val="bg1">
                    <a:lumMod val="85000"/>
                  </a:schemeClr>
                </a:solidFill>
                <a:latin typeface="Arial" panose="020B0604020202020204" pitchFamily="34" charset="0"/>
                <a:cs typeface="+mn-cs"/>
              </a:rPr>
              <a:t>” and </a:t>
            </a:r>
            <a:r>
              <a:rPr lang="en-US" sz="2000" b="1" u="sng" dirty="0">
                <a:solidFill>
                  <a:schemeClr val="bg1">
                    <a:lumMod val="85000"/>
                  </a:schemeClr>
                </a:solidFill>
                <a:latin typeface="Arial" panose="020B0604020202020204" pitchFamily="34" charset="0"/>
                <a:cs typeface="+mn-cs"/>
              </a:rPr>
              <a:t>worth remembering</a:t>
            </a:r>
            <a:r>
              <a:rPr lang="en-US" sz="2000" b="1" dirty="0">
                <a:solidFill>
                  <a:schemeClr val="bg1">
                    <a:lumMod val="85000"/>
                  </a:schemeClr>
                </a:solidFill>
                <a:latin typeface="Arial" panose="020B0604020202020204" pitchFamily="34" charset="0"/>
                <a:cs typeface="+mn-cs"/>
              </a:rPr>
              <a:t>.</a:t>
            </a:r>
            <a:endParaRPr lang="en-US" sz="2000" b="1" dirty="0">
              <a:solidFill>
                <a:schemeClr val="bg1">
                  <a:lumMod val="85000"/>
                </a:schemeClr>
              </a:solidFill>
              <a:latin typeface="Arial" panose="020B0604020202020204" pitchFamily="34" charset="0"/>
              <a:cs typeface="Times New Roman" pitchFamily="18" charset="0"/>
            </a:endParaRPr>
          </a:p>
          <a:p>
            <a:pPr marL="457200" indent="-457200" eaLnBrk="0" fontAlgn="auto" hangingPunct="0">
              <a:spcBef>
                <a:spcPts val="0"/>
              </a:spcBef>
              <a:spcAft>
                <a:spcPts val="0"/>
              </a:spcAft>
              <a:defRPr/>
            </a:pPr>
            <a:r>
              <a:rPr lang="en-US" sz="1000" dirty="0">
                <a:solidFill>
                  <a:schemeClr val="bg1">
                    <a:lumMod val="85000"/>
                  </a:schemeClr>
                </a:solidFill>
                <a:latin typeface="Arial" panose="020B0604020202020204" pitchFamily="34" charset="0"/>
                <a:cs typeface="+mn-cs"/>
              </a:rPr>
              <a:t> </a:t>
            </a:r>
            <a:endParaRPr lang="en-US" sz="1000" dirty="0">
              <a:solidFill>
                <a:schemeClr val="bg1">
                  <a:lumMod val="85000"/>
                </a:schemeClr>
              </a:solidFill>
              <a:latin typeface="Arial" panose="020B0604020202020204" pitchFamily="34" charset="0"/>
              <a:cs typeface="Times New Roman" pitchFamily="18" charset="0"/>
            </a:endParaRPr>
          </a:p>
          <a:p>
            <a:pPr marL="914400" lvl="1" indent="-457200" eaLnBrk="0" fontAlgn="auto" hangingPunct="0">
              <a:lnSpc>
                <a:spcPct val="140000"/>
              </a:lnSpc>
              <a:spcBef>
                <a:spcPts val="0"/>
              </a:spcBef>
              <a:spcAft>
                <a:spcPts val="0"/>
              </a:spcAft>
              <a:buFontTx/>
              <a:buAutoNum type="arabicParenBoth"/>
              <a:defRPr/>
            </a:pPr>
            <a:r>
              <a:rPr lang="en-US" sz="2400" b="1" dirty="0">
                <a:solidFill>
                  <a:schemeClr val="bg1">
                    <a:lumMod val="85000"/>
                  </a:schemeClr>
                </a:solidFill>
                <a:latin typeface="Arial" panose="020B0604020202020204" pitchFamily="34" charset="0"/>
                <a:cs typeface="+mn-cs"/>
              </a:rPr>
              <a:t>  </a:t>
            </a:r>
            <a:r>
              <a:rPr lang="en-US" sz="2400" b="1" u="sng" dirty="0">
                <a:solidFill>
                  <a:srgbClr val="FFFF00"/>
                </a:solidFill>
                <a:latin typeface="Arial" panose="020B0604020202020204" pitchFamily="34" charset="0"/>
                <a:cs typeface="+mn-cs"/>
              </a:rPr>
              <a:t>P</a:t>
            </a:r>
            <a:r>
              <a:rPr lang="en-US" sz="2400" b="1" dirty="0">
                <a:solidFill>
                  <a:schemeClr val="bg1">
                    <a:lumMod val="85000"/>
                  </a:schemeClr>
                </a:solidFill>
                <a:latin typeface="Arial" panose="020B0604020202020204" pitchFamily="34" charset="0"/>
                <a:cs typeface="+mn-cs"/>
              </a:rPr>
              <a:t>atterns (derivative of visual experience)</a:t>
            </a:r>
          </a:p>
          <a:p>
            <a:pPr marL="914400" lvl="1" indent="-457200" eaLnBrk="0" fontAlgn="auto" hangingPunct="0">
              <a:lnSpc>
                <a:spcPct val="140000"/>
              </a:lnSpc>
              <a:spcBef>
                <a:spcPts val="0"/>
              </a:spcBef>
              <a:spcAft>
                <a:spcPts val="0"/>
              </a:spcAft>
              <a:buFontTx/>
              <a:buAutoNum type="arabicParenBoth"/>
              <a:defRPr/>
            </a:pPr>
            <a:r>
              <a:rPr lang="en-US" sz="2400" b="1" dirty="0">
                <a:solidFill>
                  <a:schemeClr val="bg1">
                    <a:lumMod val="85000"/>
                  </a:schemeClr>
                </a:solidFill>
                <a:latin typeface="Arial" panose="020B0604020202020204" pitchFamily="34" charset="0"/>
                <a:cs typeface="+mn-cs"/>
              </a:rPr>
              <a:t>  </a:t>
            </a:r>
            <a:r>
              <a:rPr lang="en-US" sz="2400" b="1" u="sng" dirty="0">
                <a:solidFill>
                  <a:srgbClr val="FFFF00"/>
                </a:solidFill>
                <a:latin typeface="Arial" panose="020B0604020202020204" pitchFamily="34" charset="0"/>
                <a:cs typeface="+mn-cs"/>
              </a:rPr>
              <a:t>E</a:t>
            </a:r>
            <a:r>
              <a:rPr lang="en-US" sz="2400" b="1" dirty="0">
                <a:solidFill>
                  <a:schemeClr val="bg1">
                    <a:lumMod val="85000"/>
                  </a:schemeClr>
                </a:solidFill>
                <a:latin typeface="Arial" panose="020B0604020202020204" pitchFamily="34" charset="0"/>
                <a:cs typeface="+mn-cs"/>
              </a:rPr>
              <a:t>motions</a:t>
            </a:r>
          </a:p>
          <a:p>
            <a:pPr marL="914400" lvl="1" indent="-457200" eaLnBrk="0" fontAlgn="auto" hangingPunct="0">
              <a:lnSpc>
                <a:spcPct val="140000"/>
              </a:lnSpc>
              <a:spcBef>
                <a:spcPts val="0"/>
              </a:spcBef>
              <a:spcAft>
                <a:spcPts val="0"/>
              </a:spcAft>
              <a:buFontTx/>
              <a:buAutoNum type="arabicParenBoth"/>
              <a:defRPr/>
            </a:pPr>
            <a:r>
              <a:rPr lang="en-US" sz="2400" b="1" dirty="0">
                <a:solidFill>
                  <a:schemeClr val="bg1">
                    <a:lumMod val="85000"/>
                  </a:schemeClr>
                </a:solidFill>
                <a:latin typeface="Arial" panose="020B0604020202020204" pitchFamily="34" charset="0"/>
                <a:cs typeface="+mn-cs"/>
              </a:rPr>
              <a:t>  </a:t>
            </a:r>
            <a:r>
              <a:rPr lang="en-US" sz="2400" b="1" u="sng" dirty="0">
                <a:solidFill>
                  <a:srgbClr val="FFFF00"/>
                </a:solidFill>
                <a:latin typeface="Arial" panose="020B0604020202020204" pitchFamily="34" charset="0"/>
                <a:cs typeface="+mn-cs"/>
              </a:rPr>
              <a:t>R</a:t>
            </a:r>
            <a:r>
              <a:rPr lang="en-US" sz="2400" b="1" dirty="0">
                <a:solidFill>
                  <a:schemeClr val="bg1">
                    <a:lumMod val="85000"/>
                  </a:schemeClr>
                </a:solidFill>
                <a:latin typeface="Arial" panose="020B0604020202020204" pitchFamily="34" charset="0"/>
                <a:cs typeface="+mn-cs"/>
              </a:rPr>
              <a:t>elevance</a:t>
            </a:r>
          </a:p>
          <a:p>
            <a:pPr marL="914400" lvl="1" indent="-457200" eaLnBrk="0" fontAlgn="auto" hangingPunct="0">
              <a:lnSpc>
                <a:spcPct val="140000"/>
              </a:lnSpc>
              <a:spcBef>
                <a:spcPts val="0"/>
              </a:spcBef>
              <a:spcAft>
                <a:spcPts val="0"/>
              </a:spcAft>
              <a:buFontTx/>
              <a:buAutoNum type="arabicParenBoth"/>
              <a:defRPr/>
            </a:pPr>
            <a:r>
              <a:rPr lang="en-US" sz="2400" b="1" dirty="0">
                <a:solidFill>
                  <a:schemeClr val="bg1">
                    <a:lumMod val="95000"/>
                  </a:schemeClr>
                </a:solidFill>
                <a:latin typeface="Arial" panose="020B0604020202020204" pitchFamily="34" charset="0"/>
                <a:cs typeface="+mn-cs"/>
              </a:rPr>
              <a:t>  </a:t>
            </a:r>
            <a:r>
              <a:rPr lang="en-US" sz="2400" b="1" u="sng" dirty="0">
                <a:solidFill>
                  <a:srgbClr val="FFFF00"/>
                </a:solidFill>
                <a:latin typeface="Arial" panose="020B0604020202020204" pitchFamily="34" charset="0"/>
                <a:cs typeface="+mn-cs"/>
              </a:rPr>
              <a:t>C</a:t>
            </a:r>
            <a:r>
              <a:rPr lang="en-US" sz="2400" b="1" dirty="0">
                <a:solidFill>
                  <a:schemeClr val="bg1">
                    <a:lumMod val="85000"/>
                  </a:schemeClr>
                </a:solidFill>
                <a:latin typeface="Arial" panose="020B0604020202020204" pitchFamily="34" charset="0"/>
                <a:cs typeface="+mn-cs"/>
              </a:rPr>
              <a:t>ontext, </a:t>
            </a:r>
            <a:r>
              <a:rPr lang="en-US" sz="2400" b="1" u="sng" dirty="0">
                <a:solidFill>
                  <a:srgbClr val="FFFF00"/>
                </a:solidFill>
                <a:latin typeface="Arial" panose="020B0604020202020204" pitchFamily="34" charset="0"/>
                <a:cs typeface="+mn-cs"/>
              </a:rPr>
              <a:t>C</a:t>
            </a:r>
            <a:r>
              <a:rPr lang="en-US" sz="2400" b="1" dirty="0">
                <a:solidFill>
                  <a:schemeClr val="bg1">
                    <a:lumMod val="85000"/>
                  </a:schemeClr>
                </a:solidFill>
                <a:latin typeface="Arial" panose="020B0604020202020204" pitchFamily="34" charset="0"/>
                <a:cs typeface="+mn-cs"/>
              </a:rPr>
              <a:t>ontent, and </a:t>
            </a:r>
            <a:r>
              <a:rPr lang="en-US" sz="2400" b="1" u="sng" dirty="0">
                <a:solidFill>
                  <a:srgbClr val="FFFF00"/>
                </a:solidFill>
                <a:latin typeface="Arial" panose="020B0604020202020204" pitchFamily="34" charset="0"/>
                <a:cs typeface="+mn-cs"/>
              </a:rPr>
              <a:t>C</a:t>
            </a:r>
            <a:r>
              <a:rPr lang="en-US" sz="2400" b="1" dirty="0">
                <a:solidFill>
                  <a:schemeClr val="bg1">
                    <a:lumMod val="85000"/>
                  </a:schemeClr>
                </a:solidFill>
                <a:latin typeface="Arial" panose="020B0604020202020204" pitchFamily="34" charset="0"/>
                <a:cs typeface="+mn-cs"/>
              </a:rPr>
              <a:t>ognitively-appropriate</a:t>
            </a:r>
          </a:p>
          <a:p>
            <a:pPr marL="914400" lvl="1" indent="-457200" eaLnBrk="0" fontAlgn="auto" hangingPunct="0">
              <a:lnSpc>
                <a:spcPct val="140000"/>
              </a:lnSpc>
              <a:spcBef>
                <a:spcPts val="0"/>
              </a:spcBef>
              <a:spcAft>
                <a:spcPts val="0"/>
              </a:spcAft>
              <a:buFontTx/>
              <a:buAutoNum type="arabicParenBoth"/>
              <a:defRPr/>
            </a:pPr>
            <a:r>
              <a:rPr lang="en-US" sz="2400" b="1" dirty="0">
                <a:solidFill>
                  <a:schemeClr val="bg1">
                    <a:lumMod val="85000"/>
                  </a:schemeClr>
                </a:solidFill>
                <a:latin typeface="Arial" panose="020B0604020202020204" pitchFamily="34" charset="0"/>
                <a:cs typeface="+mn-cs"/>
              </a:rPr>
              <a:t>  </a:t>
            </a:r>
            <a:r>
              <a:rPr lang="en-US" sz="2400" b="1" u="sng" dirty="0">
                <a:solidFill>
                  <a:srgbClr val="FFFF00"/>
                </a:solidFill>
                <a:latin typeface="Arial" panose="020B0604020202020204" pitchFamily="34" charset="0"/>
                <a:cs typeface="+mn-cs"/>
              </a:rPr>
              <a:t>S</a:t>
            </a:r>
            <a:r>
              <a:rPr lang="en-US" sz="2400" b="1" dirty="0">
                <a:solidFill>
                  <a:schemeClr val="bg1">
                    <a:lumMod val="85000"/>
                  </a:schemeClr>
                </a:solidFill>
                <a:latin typeface="Arial" panose="020B0604020202020204" pitchFamily="34" charset="0"/>
                <a:cs typeface="+mn-cs"/>
              </a:rPr>
              <a:t>ense-making → </a:t>
            </a:r>
            <a:r>
              <a:rPr lang="en-US" sz="2400" b="1" dirty="0">
                <a:solidFill>
                  <a:srgbClr val="00B0F0"/>
                </a:solidFill>
                <a:latin typeface="Arial" panose="020B0604020202020204" pitchFamily="34" charset="0"/>
                <a:cs typeface="+mn-cs"/>
              </a:rPr>
              <a:t>models</a:t>
            </a:r>
            <a:endParaRPr lang="en-US" sz="2400" dirty="0">
              <a:solidFill>
                <a:schemeClr val="bg1"/>
              </a:solidFill>
              <a:latin typeface="Arial" panose="020B0604020202020204" pitchFamily="34" charset="0"/>
              <a:cs typeface="+mn-cs"/>
            </a:endParaRPr>
          </a:p>
        </p:txBody>
      </p:sp>
      <p:pic>
        <p:nvPicPr>
          <p:cNvPr id="9" name="Picture 11" descr="34643%3C477%7Ffp335%3Enu%3D3272%3E3%3B3%3E487%3EWSNRCG%3D323355%3B%3B9486%3Anu0mr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2205298"/>
            <a:ext cx="990600" cy="152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l.yimg.com/bt/api/res/1.2/NWBCisBYsPxwihYMYQxjtA--/YXBwaWQ9eW5ld3NfbGVnbztxPTg1O3c9NjMw/http:/media.zenfs.com/en/blogs/technews/mw-630-ibm-brain-chip-ist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819" y="152401"/>
            <a:ext cx="840511" cy="533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8B0CC9-5257-4EA5-A3CD-EA9FB9DACABC}"/>
              </a:ext>
            </a:extLst>
          </p:cNvPr>
          <p:cNvSpPr/>
          <p:nvPr/>
        </p:nvSpPr>
        <p:spPr>
          <a:xfrm>
            <a:off x="243066" y="5103733"/>
            <a:ext cx="8596134" cy="1323439"/>
          </a:xfrm>
          <a:prstGeom prst="rect">
            <a:avLst/>
          </a:prstGeom>
        </p:spPr>
        <p:txBody>
          <a:bodyPr wrap="square">
            <a:spAutoFit/>
          </a:bodyPr>
          <a:lstStyle/>
          <a:p>
            <a:r>
              <a:rPr lang="en-US" sz="2000" b="1" dirty="0">
                <a:solidFill>
                  <a:schemeClr val="bg1">
                    <a:lumMod val="85000"/>
                  </a:schemeClr>
                </a:solidFill>
                <a:latin typeface="Arial" panose="020B0604020202020204" pitchFamily="34" charset="0"/>
              </a:rPr>
              <a:t>The brain examines all learning experiences through the lens of 	PERCS → determines how much we remember, </a:t>
            </a:r>
            <a:r>
              <a:rPr lang="en-US" sz="2000" b="1" dirty="0">
                <a:solidFill>
                  <a:srgbClr val="00B0F0"/>
                </a:solidFill>
                <a:latin typeface="Arial" panose="020B0604020202020204" pitchFamily="34" charset="0"/>
              </a:rPr>
              <a:t>how long </a:t>
            </a:r>
            <a:r>
              <a:rPr lang="en-US" sz="2000" b="1" dirty="0">
                <a:solidFill>
                  <a:schemeClr val="bg1">
                    <a:lumMod val="85000"/>
                  </a:schemeClr>
                </a:solidFill>
                <a:latin typeface="Arial" panose="020B0604020202020204" pitchFamily="34" charset="0"/>
              </a:rPr>
              <a:t>we 	remember it, and whether or not we understand it enough for 	subsequent </a:t>
            </a:r>
            <a:r>
              <a:rPr lang="en-US" sz="2000" b="1" i="1" dirty="0">
                <a:solidFill>
                  <a:srgbClr val="00B0F0"/>
                </a:solidFill>
                <a:latin typeface="Arial" panose="020B0604020202020204" pitchFamily="34" charset="0"/>
              </a:rPr>
              <a:t>application</a:t>
            </a:r>
            <a:r>
              <a:rPr lang="en-US" sz="2000" b="1" dirty="0">
                <a:solidFill>
                  <a:schemeClr val="bg1">
                    <a:lumMod val="85000"/>
                  </a:schemeClr>
                </a:solidFill>
                <a:latin typeface="Arial" panose="020B0604020202020204" pitchFamily="34" charset="0"/>
              </a:rPr>
              <a:t> (transfer of knowledge)</a:t>
            </a:r>
            <a:endParaRPr lang="en-US" sz="2000" dirty="0"/>
          </a:p>
        </p:txBody>
      </p:sp>
    </p:spTree>
    <p:extLst>
      <p:ext uri="{BB962C8B-B14F-4D97-AF65-F5344CB8AC3E}">
        <p14:creationId xmlns:p14="http://schemas.microsoft.com/office/powerpoint/2010/main" val="440104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Title 1"/>
          <p:cNvSpPr>
            <a:spLocks noGrp="1"/>
          </p:cNvSpPr>
          <p:nvPr>
            <p:ph type="title"/>
          </p:nvPr>
        </p:nvSpPr>
        <p:spPr/>
        <p:txBody>
          <a:bodyPr/>
          <a:lstStyle/>
          <a:p>
            <a:endParaRPr lang="en-US" dirty="0"/>
          </a:p>
        </p:txBody>
      </p:sp>
      <p:sp>
        <p:nvSpPr>
          <p:cNvPr id="792579"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Arial" pitchFamily="34" charset="0"/>
            </a:endParaRPr>
          </a:p>
        </p:txBody>
      </p:sp>
      <p:pic>
        <p:nvPicPr>
          <p:cNvPr id="792581" name="Picture 3" descr="497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431369" y="274638"/>
            <a:ext cx="8458200" cy="5509200"/>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FFFF00"/>
                </a:solidFill>
                <a:latin typeface="Arial" pitchFamily="34" charset="0"/>
                <a:cs typeface="Arial" pitchFamily="34" charset="0"/>
              </a:rPr>
              <a:t>How Do Children Learn Best?  </a:t>
            </a:r>
          </a:p>
          <a:p>
            <a:pPr fontAlgn="base">
              <a:spcBef>
                <a:spcPct val="0"/>
              </a:spcBef>
              <a:spcAft>
                <a:spcPct val="0"/>
              </a:spcAft>
              <a:defRPr/>
            </a:pPr>
            <a:endParaRPr lang="en-US" sz="3200" b="1" dirty="0">
              <a:solidFill>
                <a:prstClr val="white">
                  <a:lumMod val="95000"/>
                </a:prstClr>
              </a:solidFill>
              <a:latin typeface="Arial" pitchFamily="34" charset="0"/>
              <a:cs typeface="Arial" pitchFamily="34" charset="0"/>
            </a:endParaRPr>
          </a:p>
          <a:p>
            <a:pPr marL="514350" indent="-514350" fontAlgn="base">
              <a:spcBef>
                <a:spcPct val="0"/>
              </a:spcBef>
              <a:spcAft>
                <a:spcPct val="0"/>
              </a:spcAft>
              <a:buAutoNum type="arabicPeriod"/>
              <a:defRPr/>
            </a:pPr>
            <a:r>
              <a:rPr lang="en-US" sz="2800" b="1" dirty="0">
                <a:solidFill>
                  <a:prstClr val="white">
                    <a:lumMod val="95000"/>
                  </a:prstClr>
                </a:solidFill>
                <a:latin typeface="Arial" pitchFamily="34" charset="0"/>
                <a:cs typeface="Arial" pitchFamily="34" charset="0"/>
              </a:rPr>
              <a:t>Give them something to </a:t>
            </a:r>
            <a:r>
              <a:rPr lang="en-US" sz="2800" b="1" i="1" dirty="0">
                <a:solidFill>
                  <a:srgbClr val="00B0F0"/>
                </a:solidFill>
                <a:latin typeface="Arial" pitchFamily="34" charset="0"/>
                <a:cs typeface="Arial" pitchFamily="34" charset="0"/>
              </a:rPr>
              <a:t>do?</a:t>
            </a:r>
            <a:r>
              <a:rPr lang="en-US" sz="2800" b="1" dirty="0">
                <a:solidFill>
                  <a:prstClr val="white">
                    <a:lumMod val="95000"/>
                  </a:prstClr>
                </a:solidFill>
                <a:latin typeface="Arial" pitchFamily="34" charset="0"/>
                <a:cs typeface="Arial" pitchFamily="34" charset="0"/>
              </a:rPr>
              <a:t> </a:t>
            </a:r>
          </a:p>
          <a:p>
            <a:pPr marL="514350" indent="-514350" fontAlgn="base">
              <a:spcBef>
                <a:spcPct val="0"/>
              </a:spcBef>
              <a:spcAft>
                <a:spcPct val="0"/>
              </a:spcAft>
              <a:buAutoNum type="arabicPeriod"/>
              <a:defRPr/>
            </a:pPr>
            <a:r>
              <a:rPr lang="en-US" sz="2800" b="1" dirty="0">
                <a:solidFill>
                  <a:prstClr val="white">
                    <a:lumMod val="95000"/>
                  </a:prstClr>
                </a:solidFill>
                <a:latin typeface="Arial" pitchFamily="34" charset="0"/>
                <a:cs typeface="Arial" pitchFamily="34" charset="0"/>
              </a:rPr>
              <a:t>Give them something to </a:t>
            </a:r>
            <a:r>
              <a:rPr lang="en-US" sz="2800" b="1" i="1" dirty="0">
                <a:solidFill>
                  <a:srgbClr val="00B0F0"/>
                </a:solidFill>
                <a:latin typeface="Arial" pitchFamily="34" charset="0"/>
                <a:cs typeface="Arial" pitchFamily="34" charset="0"/>
              </a:rPr>
              <a:t>think about?</a:t>
            </a:r>
          </a:p>
          <a:p>
            <a:pPr marL="514350" indent="-514350" fontAlgn="base">
              <a:spcBef>
                <a:spcPct val="0"/>
              </a:spcBef>
              <a:spcAft>
                <a:spcPct val="0"/>
              </a:spcAft>
              <a:buFontTx/>
              <a:buAutoNum type="arabicPeriod"/>
              <a:defRPr/>
            </a:pPr>
            <a:r>
              <a:rPr lang="en-US" sz="2800" b="1" dirty="0">
                <a:solidFill>
                  <a:prstClr val="white">
                    <a:lumMod val="95000"/>
                  </a:prstClr>
                </a:solidFill>
                <a:latin typeface="Arial" pitchFamily="34" charset="0"/>
                <a:cs typeface="Arial" pitchFamily="34" charset="0"/>
              </a:rPr>
              <a:t>Give them something to </a:t>
            </a:r>
            <a:r>
              <a:rPr lang="en-US" sz="2800" b="1" i="1" dirty="0">
                <a:solidFill>
                  <a:srgbClr val="00B0F0"/>
                </a:solidFill>
                <a:latin typeface="Arial" pitchFamily="34" charset="0"/>
                <a:cs typeface="Arial" pitchFamily="34" charset="0"/>
              </a:rPr>
              <a:t>talk about? </a:t>
            </a:r>
            <a:r>
              <a:rPr lang="en-US" sz="2800" b="1" dirty="0">
                <a:solidFill>
                  <a:prstClr val="white">
                    <a:lumMod val="95000"/>
                  </a:prstClr>
                </a:solidFill>
                <a:latin typeface="Arial" pitchFamily="34" charset="0"/>
                <a:cs typeface="Arial" pitchFamily="34" charset="0"/>
              </a:rPr>
              <a:t>(BBK)</a:t>
            </a:r>
          </a:p>
          <a:p>
            <a:pPr fontAlgn="base">
              <a:spcBef>
                <a:spcPct val="0"/>
              </a:spcBef>
              <a:spcAft>
                <a:spcPct val="0"/>
              </a:spcAft>
              <a:defRPr/>
            </a:pPr>
            <a:r>
              <a:rPr lang="en-US" sz="2800" b="1" dirty="0">
                <a:solidFill>
                  <a:prstClr val="white">
                    <a:lumMod val="95000"/>
                  </a:prstClr>
                </a:solidFill>
                <a:latin typeface="Arial" pitchFamily="34" charset="0"/>
                <a:cs typeface="Arial" pitchFamily="34" charset="0"/>
              </a:rPr>
              <a:t>4. Whenever possible, have young students 	first </a:t>
            </a:r>
            <a:r>
              <a:rPr lang="en-US" sz="2800" b="1" i="1" dirty="0">
                <a:solidFill>
                  <a:srgbClr val="00B0F0"/>
                </a:solidFill>
                <a:latin typeface="Arial" pitchFamily="34" charset="0"/>
                <a:cs typeface="Arial" pitchFamily="34" charset="0"/>
              </a:rPr>
              <a:t>draw </a:t>
            </a:r>
            <a:r>
              <a:rPr lang="en-US" sz="2800" b="1" dirty="0">
                <a:solidFill>
                  <a:prstClr val="white">
                    <a:lumMod val="95000"/>
                  </a:prstClr>
                </a:solidFill>
                <a:latin typeface="Arial" pitchFamily="34" charset="0"/>
                <a:cs typeface="Arial" pitchFamily="34" charset="0"/>
              </a:rPr>
              <a:t>what they will later </a:t>
            </a:r>
            <a:r>
              <a:rPr lang="en-US" sz="2800" b="1" i="1" dirty="0">
                <a:solidFill>
                  <a:srgbClr val="00B0F0"/>
                </a:solidFill>
                <a:latin typeface="Arial" pitchFamily="34" charset="0"/>
                <a:cs typeface="Arial" pitchFamily="34" charset="0"/>
              </a:rPr>
              <a:t>write</a:t>
            </a:r>
            <a:r>
              <a:rPr lang="en-US" sz="2800" b="1" dirty="0">
                <a:solidFill>
                  <a:prstClr val="white">
                    <a:lumMod val="95000"/>
                  </a:prstClr>
                </a:solidFill>
                <a:latin typeface="Arial" pitchFamily="34" charset="0"/>
                <a:cs typeface="Arial" pitchFamily="34" charset="0"/>
              </a:rPr>
              <a:t> about 	(using the pictures in the “mind’s eye”)</a:t>
            </a:r>
          </a:p>
          <a:p>
            <a:pPr fontAlgn="base">
              <a:spcBef>
                <a:spcPct val="0"/>
              </a:spcBef>
              <a:spcAft>
                <a:spcPct val="0"/>
              </a:spcAft>
              <a:defRPr/>
            </a:pPr>
            <a:r>
              <a:rPr lang="en-US" sz="2800" b="1" dirty="0">
                <a:solidFill>
                  <a:prstClr val="white">
                    <a:lumMod val="95000"/>
                  </a:prstClr>
                </a:solidFill>
                <a:latin typeface="Arial" pitchFamily="34" charset="0"/>
                <a:cs typeface="Arial" pitchFamily="34" charset="0"/>
              </a:rPr>
              <a:t>5. After students </a:t>
            </a:r>
            <a:r>
              <a:rPr lang="en-US" sz="2800" b="1" i="1" dirty="0">
                <a:solidFill>
                  <a:srgbClr val="00B0F0"/>
                </a:solidFill>
                <a:latin typeface="Arial" pitchFamily="34" charset="0"/>
                <a:cs typeface="Arial" pitchFamily="34" charset="0"/>
              </a:rPr>
              <a:t>do, think, talk </a:t>
            </a:r>
            <a:r>
              <a:rPr lang="en-US" sz="2800" b="1" dirty="0">
                <a:solidFill>
                  <a:prstClr val="white">
                    <a:lumMod val="95000"/>
                  </a:prstClr>
                </a:solidFill>
                <a:latin typeface="Arial" pitchFamily="34" charset="0"/>
                <a:cs typeface="Arial" pitchFamily="34" charset="0"/>
              </a:rPr>
              <a:t>about and </a:t>
            </a:r>
            <a:r>
              <a:rPr lang="en-US" sz="2800" b="1" dirty="0">
                <a:solidFill>
                  <a:srgbClr val="00B0F0"/>
                </a:solidFill>
                <a:latin typeface="Arial" pitchFamily="34" charset="0"/>
                <a:cs typeface="Arial" pitchFamily="34" charset="0"/>
              </a:rPr>
              <a:t>draw</a:t>
            </a:r>
            <a:r>
              <a:rPr lang="en-US" sz="2800" b="1" dirty="0">
                <a:solidFill>
                  <a:prstClr val="white">
                    <a:lumMod val="95000"/>
                  </a:prstClr>
                </a:solidFill>
                <a:latin typeface="Arial" pitchFamily="34" charset="0"/>
                <a:cs typeface="Arial" pitchFamily="34" charset="0"/>
              </a:rPr>
              <a:t> 	the target concept (experience it), </a:t>
            </a:r>
            <a:r>
              <a:rPr lang="en-US" sz="2800" b="1" i="1" dirty="0">
                <a:solidFill>
                  <a:prstClr val="white">
                    <a:lumMod val="95000"/>
                  </a:prstClr>
                </a:solidFill>
                <a:latin typeface="Arial" pitchFamily="34" charset="0"/>
                <a:cs typeface="Arial" pitchFamily="34" charset="0"/>
              </a:rPr>
              <a:t>then</a:t>
            </a:r>
            <a:r>
              <a:rPr lang="en-US" sz="2800" b="1" dirty="0">
                <a:solidFill>
                  <a:prstClr val="white">
                    <a:lumMod val="95000"/>
                  </a:prstClr>
                </a:solidFill>
                <a:latin typeface="Arial" pitchFamily="34" charset="0"/>
                <a:cs typeface="Arial" pitchFamily="34" charset="0"/>
              </a:rPr>
              <a:t> we 	can say that they </a:t>
            </a:r>
            <a:r>
              <a:rPr lang="en-US" sz="2800" b="1" dirty="0">
                <a:solidFill>
                  <a:srgbClr val="00B0F0"/>
                </a:solidFill>
                <a:latin typeface="Arial" pitchFamily="34" charset="0"/>
                <a:cs typeface="Arial" pitchFamily="34" charset="0"/>
              </a:rPr>
              <a:t>“know” </a:t>
            </a:r>
            <a:r>
              <a:rPr lang="en-US" sz="2800" b="1" dirty="0">
                <a:solidFill>
                  <a:prstClr val="white">
                    <a:lumMod val="95000"/>
                  </a:prstClr>
                </a:solidFill>
                <a:latin typeface="Arial" pitchFamily="34" charset="0"/>
                <a:cs typeface="Arial" pitchFamily="34" charset="0"/>
              </a:rPr>
              <a:t>it.</a:t>
            </a:r>
            <a:r>
              <a:rPr lang="en-US" sz="2800" b="1" dirty="0">
                <a:solidFill>
                  <a:srgbClr val="00B0F0"/>
                </a:solidFill>
                <a:latin typeface="Arial" pitchFamily="34" charset="0"/>
                <a:cs typeface="Arial" pitchFamily="34" charset="0"/>
              </a:rPr>
              <a:t>  </a:t>
            </a:r>
            <a:endParaRPr lang="en-US" sz="2800" b="1" dirty="0">
              <a:solidFill>
                <a:prstClr val="white">
                  <a:lumMod val="95000"/>
                </a:prstClr>
              </a:solidFill>
              <a:latin typeface="Arial" pitchFamily="34" charset="0"/>
              <a:cs typeface="Arial" pitchFamily="34" charset="0"/>
            </a:endParaRPr>
          </a:p>
          <a:p>
            <a:pPr fontAlgn="base">
              <a:spcBef>
                <a:spcPct val="0"/>
              </a:spcBef>
              <a:spcAft>
                <a:spcPct val="0"/>
              </a:spcAft>
              <a:defRPr/>
            </a:pPr>
            <a:endParaRPr lang="en-US" sz="3200" b="1" dirty="0">
              <a:solidFill>
                <a:prstClr val="white">
                  <a:lumMod val="95000"/>
                </a:prstClr>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56EB29A1-A4E2-4482-90FF-AEA19F219F7F}"/>
              </a:ext>
            </a:extLst>
          </p:cNvPr>
          <p:cNvPicPr>
            <a:picLocks noChangeAspect="1"/>
          </p:cNvPicPr>
          <p:nvPr/>
        </p:nvPicPr>
        <p:blipFill>
          <a:blip r:embed="rId4"/>
          <a:stretch>
            <a:fillRect/>
          </a:stretch>
        </p:blipFill>
        <p:spPr>
          <a:xfrm>
            <a:off x="3526994" y="5333672"/>
            <a:ext cx="2266950" cy="1524328"/>
          </a:xfrm>
          <a:prstGeom prst="rect">
            <a:avLst/>
          </a:prstGeom>
        </p:spPr>
      </p:pic>
    </p:spTree>
    <p:extLst>
      <p:ext uri="{BB962C8B-B14F-4D97-AF65-F5344CB8AC3E}">
        <p14:creationId xmlns:p14="http://schemas.microsoft.com/office/powerpoint/2010/main" val="2630711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29217" y="-12915"/>
            <a:ext cx="921966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61965"/>
            <a:ext cx="595356" cy="471436"/>
          </a:xfrm>
          <a:prstGeom prst="rect">
            <a:avLst/>
          </a:prstGeom>
        </p:spPr>
      </p:pic>
      <p:sp>
        <p:nvSpPr>
          <p:cNvPr id="5" name="Rectangle 4">
            <a:extLst>
              <a:ext uri="{FF2B5EF4-FFF2-40B4-BE49-F238E27FC236}">
                <a16:creationId xmlns:a16="http://schemas.microsoft.com/office/drawing/2014/main" id="{16B581A5-39DC-4FAB-A3B9-960A3907388D}"/>
              </a:ext>
            </a:extLst>
          </p:cNvPr>
          <p:cNvSpPr/>
          <p:nvPr/>
        </p:nvSpPr>
        <p:spPr>
          <a:xfrm>
            <a:off x="2103848" y="125697"/>
            <a:ext cx="5489679" cy="523220"/>
          </a:xfrm>
          <a:prstGeom prst="rect">
            <a:avLst/>
          </a:prstGeom>
        </p:spPr>
        <p:txBody>
          <a:bodyPr wrap="square">
            <a:spAutoFit/>
          </a:bodyPr>
          <a:lstStyle/>
          <a:p>
            <a:pPr algn="just"/>
            <a:r>
              <a:rPr lang="en-US" sz="2800" b="1" dirty="0">
                <a:solidFill>
                  <a:srgbClr val="FFFF00"/>
                </a:solidFill>
                <a:latin typeface="Arial" panose="020B0604020202020204" pitchFamily="34" charset="0"/>
                <a:cs typeface="Arial" panose="020B0604020202020204" pitchFamily="34" charset="0"/>
              </a:rPr>
              <a:t>Kolb’s Learning Styles theory</a:t>
            </a:r>
            <a:endParaRPr lang="en-US" altLang="zh-TW" sz="2800" dirty="0">
              <a:solidFill>
                <a:srgbClr val="FFFF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7BF21A1-F3C1-40F6-992D-9CF3FF135081}"/>
              </a:ext>
            </a:extLst>
          </p:cNvPr>
          <p:cNvSpPr/>
          <p:nvPr/>
        </p:nvSpPr>
        <p:spPr>
          <a:xfrm>
            <a:off x="3071973" y="1023638"/>
            <a:ext cx="3018775" cy="369332"/>
          </a:xfrm>
          <a:prstGeom prst="rect">
            <a:avLst/>
          </a:prstGeom>
        </p:spPr>
        <p:txBody>
          <a:bodyPr wrap="none">
            <a:spAutoFit/>
          </a:bodyPr>
          <a:lstStyle/>
          <a:p>
            <a:r>
              <a:rPr lang="en-US" altLang="zh-TW" b="1" dirty="0">
                <a:solidFill>
                  <a:srgbClr val="92D050"/>
                </a:solidFill>
                <a:latin typeface="Arial" panose="020B0604020202020204" pitchFamily="34" charset="0"/>
                <a:cs typeface="Arial" panose="020B0604020202020204" pitchFamily="34" charset="0"/>
              </a:rPr>
              <a:t>Concrete Experience (CE)</a:t>
            </a:r>
          </a:p>
        </p:txBody>
      </p:sp>
      <p:cxnSp>
        <p:nvCxnSpPr>
          <p:cNvPr id="8" name="Straight Arrow Connector 7">
            <a:extLst>
              <a:ext uri="{FF2B5EF4-FFF2-40B4-BE49-F238E27FC236}">
                <a16:creationId xmlns:a16="http://schemas.microsoft.com/office/drawing/2014/main" id="{0E7B9A71-611B-467A-9FEB-424BE7499A39}"/>
              </a:ext>
            </a:extLst>
          </p:cNvPr>
          <p:cNvCxnSpPr>
            <a:cxnSpLocks/>
          </p:cNvCxnSpPr>
          <p:nvPr/>
        </p:nvCxnSpPr>
        <p:spPr>
          <a:xfrm>
            <a:off x="5714995" y="2378312"/>
            <a:ext cx="685805" cy="863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36A343F-7618-4A94-BCCD-8F1507DC6CD8}"/>
              </a:ext>
            </a:extLst>
          </p:cNvPr>
          <p:cNvSpPr/>
          <p:nvPr/>
        </p:nvSpPr>
        <p:spPr>
          <a:xfrm>
            <a:off x="5458079" y="3359295"/>
            <a:ext cx="3249608" cy="369332"/>
          </a:xfrm>
          <a:prstGeom prst="rect">
            <a:avLst/>
          </a:prstGeom>
        </p:spPr>
        <p:txBody>
          <a:bodyPr wrap="none">
            <a:spAutoFit/>
          </a:bodyPr>
          <a:lstStyle/>
          <a:p>
            <a:r>
              <a:rPr lang="en-US" altLang="zh-TW" b="1" dirty="0">
                <a:solidFill>
                  <a:srgbClr val="00B0F0"/>
                </a:solidFill>
                <a:latin typeface="Arial" panose="020B0604020202020204" pitchFamily="34" charset="0"/>
                <a:cs typeface="Arial" panose="020B0604020202020204" pitchFamily="34" charset="0"/>
              </a:rPr>
              <a:t>Reflective Observation (RO)</a:t>
            </a:r>
          </a:p>
        </p:txBody>
      </p:sp>
      <p:cxnSp>
        <p:nvCxnSpPr>
          <p:cNvPr id="10" name="Straight Arrow Connector 9">
            <a:extLst>
              <a:ext uri="{FF2B5EF4-FFF2-40B4-BE49-F238E27FC236}">
                <a16:creationId xmlns:a16="http://schemas.microsoft.com/office/drawing/2014/main" id="{8DF0846C-AF35-428A-887E-59F2C5681DFD}"/>
              </a:ext>
            </a:extLst>
          </p:cNvPr>
          <p:cNvCxnSpPr>
            <a:cxnSpLocks/>
          </p:cNvCxnSpPr>
          <p:nvPr/>
        </p:nvCxnSpPr>
        <p:spPr>
          <a:xfrm flipH="1">
            <a:off x="5519755" y="3933050"/>
            <a:ext cx="890404" cy="895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78BE34B-CF8A-4CBD-9FB9-B0664EE30274}"/>
              </a:ext>
            </a:extLst>
          </p:cNvPr>
          <p:cNvSpPr/>
          <p:nvPr/>
        </p:nvSpPr>
        <p:spPr>
          <a:xfrm>
            <a:off x="3023293" y="5148400"/>
            <a:ext cx="3724096" cy="369332"/>
          </a:xfrm>
          <a:prstGeom prst="rect">
            <a:avLst/>
          </a:prstGeom>
        </p:spPr>
        <p:txBody>
          <a:bodyPr wrap="none">
            <a:spAutoFit/>
          </a:bodyPr>
          <a:lstStyle/>
          <a:p>
            <a:r>
              <a:rPr lang="en-US" altLang="zh-TW" b="1" dirty="0">
                <a:solidFill>
                  <a:srgbClr val="FFFF00"/>
                </a:solidFill>
                <a:latin typeface="Arial" panose="020B0604020202020204" pitchFamily="34" charset="0"/>
                <a:cs typeface="Arial" panose="020B0604020202020204" pitchFamily="34" charset="0"/>
              </a:rPr>
              <a:t>Abstract Conceptualization (AC)</a:t>
            </a:r>
          </a:p>
        </p:txBody>
      </p:sp>
      <p:sp>
        <p:nvSpPr>
          <p:cNvPr id="12" name="Rectangle 11">
            <a:extLst>
              <a:ext uri="{FF2B5EF4-FFF2-40B4-BE49-F238E27FC236}">
                <a16:creationId xmlns:a16="http://schemas.microsoft.com/office/drawing/2014/main" id="{ABCC7DFA-297E-4BBB-A20F-9D9DCE6565B6}"/>
              </a:ext>
            </a:extLst>
          </p:cNvPr>
          <p:cNvSpPr/>
          <p:nvPr/>
        </p:nvSpPr>
        <p:spPr>
          <a:xfrm>
            <a:off x="10781" y="3503898"/>
            <a:ext cx="3288080" cy="369332"/>
          </a:xfrm>
          <a:prstGeom prst="rect">
            <a:avLst/>
          </a:prstGeom>
        </p:spPr>
        <p:txBody>
          <a:bodyPr wrap="none">
            <a:spAutoFit/>
          </a:bodyPr>
          <a:lstStyle/>
          <a:p>
            <a:r>
              <a:rPr lang="en-US" altLang="zh-TW" b="1" dirty="0">
                <a:solidFill>
                  <a:schemeClr val="accent4">
                    <a:lumMod val="60000"/>
                    <a:lumOff val="40000"/>
                  </a:schemeClr>
                </a:solidFill>
                <a:latin typeface="Arial" panose="020B0604020202020204" pitchFamily="34" charset="0"/>
                <a:cs typeface="Arial" panose="020B0604020202020204" pitchFamily="34" charset="0"/>
              </a:rPr>
              <a:t>Active Experimentation (AE)</a:t>
            </a:r>
          </a:p>
        </p:txBody>
      </p:sp>
      <p:cxnSp>
        <p:nvCxnSpPr>
          <p:cNvPr id="13" name="Straight Arrow Connector 12">
            <a:extLst>
              <a:ext uri="{FF2B5EF4-FFF2-40B4-BE49-F238E27FC236}">
                <a16:creationId xmlns:a16="http://schemas.microsoft.com/office/drawing/2014/main" id="{26C9B5A1-213F-4F7B-BE09-B1448F2B23FE}"/>
              </a:ext>
            </a:extLst>
          </p:cNvPr>
          <p:cNvCxnSpPr>
            <a:cxnSpLocks/>
          </p:cNvCxnSpPr>
          <p:nvPr/>
        </p:nvCxnSpPr>
        <p:spPr>
          <a:xfrm flipV="1">
            <a:off x="2662952" y="2358669"/>
            <a:ext cx="890404" cy="946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D82666-71D9-4D79-8053-FB943001EF8B}"/>
              </a:ext>
            </a:extLst>
          </p:cNvPr>
          <p:cNvCxnSpPr>
            <a:cxnSpLocks/>
          </p:cNvCxnSpPr>
          <p:nvPr/>
        </p:nvCxnSpPr>
        <p:spPr>
          <a:xfrm flipH="1" flipV="1">
            <a:off x="2775036" y="4067048"/>
            <a:ext cx="887336" cy="910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8AA23DA-F6FA-4E43-8632-CB87C2397FDD}"/>
              </a:ext>
            </a:extLst>
          </p:cNvPr>
          <p:cNvSpPr/>
          <p:nvPr/>
        </p:nvSpPr>
        <p:spPr>
          <a:xfrm>
            <a:off x="2547301" y="1345477"/>
            <a:ext cx="4419600" cy="923330"/>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Learning from </a:t>
            </a:r>
            <a:r>
              <a:rPr lang="en-US" dirty="0">
                <a:solidFill>
                  <a:srgbClr val="92D050"/>
                </a:solidFill>
                <a:latin typeface="Arial" panose="020B0604020202020204" pitchFamily="34" charset="0"/>
                <a:cs typeface="Arial" panose="020B0604020202020204" pitchFamily="34" charset="0"/>
              </a:rPr>
              <a:t>1</a:t>
            </a:r>
            <a:r>
              <a:rPr lang="en-US" baseline="30000" dirty="0">
                <a:solidFill>
                  <a:srgbClr val="92D050"/>
                </a:solidFill>
                <a:latin typeface="Arial" panose="020B0604020202020204" pitchFamily="34" charset="0"/>
                <a:cs typeface="Arial" panose="020B0604020202020204" pitchFamily="34" charset="0"/>
              </a:rPr>
              <a:t>st</a:t>
            </a:r>
            <a:r>
              <a:rPr lang="en-US" dirty="0">
                <a:solidFill>
                  <a:srgbClr val="92D050"/>
                </a:solidFill>
                <a:latin typeface="Arial" panose="020B0604020202020204" pitchFamily="34" charset="0"/>
                <a:cs typeface="Arial" panose="020B0604020202020204" pitchFamily="34" charset="0"/>
              </a:rPr>
              <a:t> hand </a:t>
            </a:r>
            <a:r>
              <a:rPr lang="en-US" dirty="0">
                <a:solidFill>
                  <a:schemeClr val="bg1"/>
                </a:solidFill>
                <a:latin typeface="Arial" panose="020B0604020202020204" pitchFamily="34" charset="0"/>
                <a:cs typeface="Arial" panose="020B0604020202020204" pitchFamily="34" charset="0"/>
              </a:rPr>
              <a:t>experiences/</a:t>
            </a:r>
          </a:p>
          <a:p>
            <a:pPr algn="ctr"/>
            <a:r>
              <a:rPr lang="en-US" dirty="0">
                <a:solidFill>
                  <a:schemeClr val="bg1"/>
                </a:solidFill>
                <a:latin typeface="Arial" panose="020B0604020202020204" pitchFamily="34" charset="0"/>
                <a:cs typeface="Arial" panose="020B0604020202020204" pitchFamily="34" charset="0"/>
              </a:rPr>
              <a:t>personal involvement (investigations/senses)</a:t>
            </a:r>
          </a:p>
        </p:txBody>
      </p:sp>
      <p:sp>
        <p:nvSpPr>
          <p:cNvPr id="16" name="Rectangle 15">
            <a:extLst>
              <a:ext uri="{FF2B5EF4-FFF2-40B4-BE49-F238E27FC236}">
                <a16:creationId xmlns:a16="http://schemas.microsoft.com/office/drawing/2014/main" id="{4FD4636F-2627-4A68-ABB5-109900D393D4}"/>
              </a:ext>
            </a:extLst>
          </p:cNvPr>
          <p:cNvSpPr/>
          <p:nvPr/>
        </p:nvSpPr>
        <p:spPr>
          <a:xfrm>
            <a:off x="6624965" y="3757979"/>
            <a:ext cx="2438401" cy="1754326"/>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Learning by </a:t>
            </a:r>
          </a:p>
          <a:p>
            <a:pPr algn="ctr"/>
            <a:r>
              <a:rPr lang="en-US" dirty="0">
                <a:solidFill>
                  <a:schemeClr val="bg1"/>
                </a:solidFill>
                <a:latin typeface="Arial" panose="020B0604020202020204" pitchFamily="34" charset="0"/>
                <a:cs typeface="Arial" panose="020B0604020202020204" pitchFamily="34" charset="0"/>
              </a:rPr>
              <a:t>watching/reviewing </a:t>
            </a:r>
          </a:p>
          <a:p>
            <a:pPr algn="ctr"/>
            <a:r>
              <a:rPr lang="en-US" dirty="0">
                <a:solidFill>
                  <a:schemeClr val="bg1"/>
                </a:solidFill>
                <a:latin typeface="Arial" panose="020B0604020202020204" pitchFamily="34" charset="0"/>
                <a:cs typeface="Arial" panose="020B0604020202020204" pitchFamily="34" charset="0"/>
              </a:rPr>
              <a:t>dialogue/listening (visual, verbal, &amp;  </a:t>
            </a:r>
            <a:r>
              <a:rPr lang="en-US" dirty="0">
                <a:solidFill>
                  <a:srgbClr val="00B0F0"/>
                </a:solidFill>
                <a:latin typeface="Arial" panose="020B0604020202020204" pitchFamily="34" charset="0"/>
                <a:cs typeface="Arial" panose="020B0604020202020204" pitchFamily="34" charset="0"/>
              </a:rPr>
              <a:t>mental models </a:t>
            </a:r>
            <a:r>
              <a:rPr lang="en-US" dirty="0">
                <a:solidFill>
                  <a:schemeClr val="bg1"/>
                </a:solidFill>
                <a:latin typeface="Arial" panose="020B0604020202020204" pitchFamily="34" charset="0"/>
                <a:cs typeface="Arial" panose="020B0604020202020204" pitchFamily="34" charset="0"/>
              </a:rPr>
              <a:t>– “sense makers”)</a:t>
            </a:r>
          </a:p>
        </p:txBody>
      </p:sp>
      <p:sp>
        <p:nvSpPr>
          <p:cNvPr id="17" name="Rectangle 16">
            <a:extLst>
              <a:ext uri="{FF2B5EF4-FFF2-40B4-BE49-F238E27FC236}">
                <a16:creationId xmlns:a16="http://schemas.microsoft.com/office/drawing/2014/main" id="{B0BB36AA-4145-4F71-96F3-0108EA5A1D13}"/>
              </a:ext>
            </a:extLst>
          </p:cNvPr>
          <p:cNvSpPr/>
          <p:nvPr/>
        </p:nvSpPr>
        <p:spPr>
          <a:xfrm>
            <a:off x="1670040" y="5517732"/>
            <a:ext cx="6174126" cy="923330"/>
          </a:xfrm>
          <a:prstGeom prst="rect">
            <a:avLst/>
          </a:prstGeom>
        </p:spPr>
        <p:txBody>
          <a:bodyPr wrap="none">
            <a:spAutoFit/>
          </a:bodyPr>
          <a:lstStyle/>
          <a:p>
            <a:pPr algn="ctr"/>
            <a:r>
              <a:rPr lang="en-US" dirty="0">
                <a:solidFill>
                  <a:schemeClr val="bg1"/>
                </a:solidFill>
                <a:latin typeface="Arial" panose="020B0604020202020204" pitchFamily="34" charset="0"/>
                <a:cs typeface="Arial" panose="020B0604020202020204" pitchFamily="34" charset="0"/>
              </a:rPr>
              <a:t>Learning by consolidating ideas </a:t>
            </a:r>
            <a:r>
              <a:rPr lang="en-US" dirty="0">
                <a:solidFill>
                  <a:srgbClr val="00B0F0"/>
                </a:solidFill>
                <a:latin typeface="Arial" panose="020B0604020202020204" pitchFamily="34" charset="0"/>
                <a:cs typeface="Arial" panose="020B0604020202020204" pitchFamily="34" charset="0"/>
              </a:rPr>
              <a:t>(logic/analysis), </a:t>
            </a:r>
          </a:p>
          <a:p>
            <a:pPr algn="ctr"/>
            <a:r>
              <a:rPr lang="en-US" dirty="0">
                <a:solidFill>
                  <a:schemeClr val="bg1"/>
                </a:solidFill>
                <a:latin typeface="Arial" panose="020B0604020202020204" pitchFamily="34" charset="0"/>
                <a:cs typeface="Arial" panose="020B0604020202020204" pitchFamily="34" charset="0"/>
              </a:rPr>
              <a:t>reading and thinking; difficult without 1</a:t>
            </a:r>
            <a:r>
              <a:rPr lang="en-US" baseline="30000" dirty="0">
                <a:solidFill>
                  <a:schemeClr val="bg1"/>
                </a:solidFill>
                <a:latin typeface="Arial" panose="020B0604020202020204" pitchFamily="34" charset="0"/>
                <a:cs typeface="Arial" panose="020B0604020202020204" pitchFamily="34" charset="0"/>
              </a:rPr>
              <a:t>st</a:t>
            </a:r>
            <a:r>
              <a:rPr lang="en-US" dirty="0">
                <a:solidFill>
                  <a:schemeClr val="bg1"/>
                </a:solidFill>
                <a:latin typeface="Arial" panose="020B0604020202020204" pitchFamily="34" charset="0"/>
                <a:cs typeface="Arial" panose="020B0604020202020204" pitchFamily="34" charset="0"/>
              </a:rPr>
              <a:t> hand experience</a:t>
            </a:r>
          </a:p>
          <a:p>
            <a:pPr algn="ctr"/>
            <a:r>
              <a:rPr lang="en-US" dirty="0">
                <a:solidFill>
                  <a:schemeClr val="bg1"/>
                </a:solidFill>
                <a:latin typeface="Arial" panose="020B0604020202020204" pitchFamily="34" charset="0"/>
                <a:cs typeface="Arial" panose="020B0604020202020204" pitchFamily="34" charset="0"/>
              </a:rPr>
              <a:t>(sow the seeds of innovation)</a:t>
            </a:r>
          </a:p>
        </p:txBody>
      </p:sp>
      <p:sp>
        <p:nvSpPr>
          <p:cNvPr id="18" name="Rectangle 17">
            <a:extLst>
              <a:ext uri="{FF2B5EF4-FFF2-40B4-BE49-F238E27FC236}">
                <a16:creationId xmlns:a16="http://schemas.microsoft.com/office/drawing/2014/main" id="{38300713-585A-4C7C-8063-BCAF3480ECAD}"/>
              </a:ext>
            </a:extLst>
          </p:cNvPr>
          <p:cNvSpPr/>
          <p:nvPr/>
        </p:nvSpPr>
        <p:spPr>
          <a:xfrm>
            <a:off x="0" y="2011259"/>
            <a:ext cx="2903200" cy="1477328"/>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Applying the new knowledge (discovered) in a new context or experience (“global understanding”)</a:t>
            </a:r>
          </a:p>
        </p:txBody>
      </p:sp>
      <p:sp>
        <p:nvSpPr>
          <p:cNvPr id="19" name="Rectangle 18">
            <a:extLst>
              <a:ext uri="{FF2B5EF4-FFF2-40B4-BE49-F238E27FC236}">
                <a16:creationId xmlns:a16="http://schemas.microsoft.com/office/drawing/2014/main" id="{29EC6E86-53DC-42B5-BC49-CF7F0FE381B1}"/>
              </a:ext>
            </a:extLst>
          </p:cNvPr>
          <p:cNvSpPr/>
          <p:nvPr/>
        </p:nvSpPr>
        <p:spPr>
          <a:xfrm>
            <a:off x="6201417" y="1718163"/>
            <a:ext cx="2971800" cy="1477328"/>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Idea formation: </a:t>
            </a:r>
            <a:r>
              <a:rPr lang="en-US" dirty="0">
                <a:solidFill>
                  <a:srgbClr val="00B0F0"/>
                </a:solidFill>
                <a:latin typeface="Arial" panose="020B0604020202020204" pitchFamily="34" charset="0"/>
                <a:cs typeface="Arial" panose="020B0604020202020204" pitchFamily="34" charset="0"/>
              </a:rPr>
              <a:t>observations</a:t>
            </a:r>
            <a:r>
              <a:rPr lang="en-US" dirty="0">
                <a:solidFill>
                  <a:schemeClr val="bg1"/>
                </a:solidFill>
                <a:latin typeface="Arial" panose="020B0604020202020204" pitchFamily="34" charset="0"/>
                <a:cs typeface="Arial" panose="020B0604020202020204" pitchFamily="34" charset="0"/>
              </a:rPr>
              <a:t> based on experience</a:t>
            </a:r>
          </a:p>
          <a:p>
            <a:pPr algn="ctr"/>
            <a:r>
              <a:rPr lang="en-US" dirty="0">
                <a:solidFill>
                  <a:schemeClr val="bg1"/>
                </a:solidFill>
                <a:latin typeface="Arial" panose="020B0604020202020204" pitchFamily="34" charset="0"/>
                <a:cs typeface="Arial" panose="020B0604020202020204" pitchFamily="34" charset="0"/>
              </a:rPr>
              <a:t>recognizing patterns/systems</a:t>
            </a:r>
          </a:p>
        </p:txBody>
      </p:sp>
      <p:sp>
        <p:nvSpPr>
          <p:cNvPr id="20" name="Rectangle 19">
            <a:extLst>
              <a:ext uri="{FF2B5EF4-FFF2-40B4-BE49-F238E27FC236}">
                <a16:creationId xmlns:a16="http://schemas.microsoft.com/office/drawing/2014/main" id="{DB86BF98-1FED-4CD1-97F9-B0CDECF6ED9A}"/>
              </a:ext>
            </a:extLst>
          </p:cNvPr>
          <p:cNvSpPr/>
          <p:nvPr/>
        </p:nvSpPr>
        <p:spPr>
          <a:xfrm>
            <a:off x="-29217" y="4112980"/>
            <a:ext cx="2837704" cy="1200329"/>
          </a:xfrm>
          <a:prstGeom prst="rect">
            <a:avLst/>
          </a:prstGeom>
        </p:spPr>
        <p:txBody>
          <a:bodyPr wrap="square">
            <a:spAutoFit/>
          </a:bodyPr>
          <a:lstStyle/>
          <a:p>
            <a:pPr algn="ctr"/>
            <a:r>
              <a:rPr lang="en-US" dirty="0">
                <a:solidFill>
                  <a:schemeClr val="accent4">
                    <a:lumMod val="60000"/>
                    <a:lumOff val="40000"/>
                  </a:schemeClr>
                </a:solidFill>
                <a:latin typeface="Arial" panose="020B0604020202020204" pitchFamily="34" charset="0"/>
                <a:cs typeface="Arial" panose="020B0604020202020204" pitchFamily="34" charset="0"/>
              </a:rPr>
              <a:t>Asking new questions -</a:t>
            </a:r>
          </a:p>
          <a:p>
            <a:pPr algn="ctr"/>
            <a:r>
              <a:rPr lang="en-US" dirty="0">
                <a:solidFill>
                  <a:schemeClr val="bg1"/>
                </a:solidFill>
                <a:latin typeface="Arial" panose="020B0604020202020204" pitchFamily="34" charset="0"/>
                <a:cs typeface="Arial" panose="020B0604020202020204" pitchFamily="34" charset="0"/>
              </a:rPr>
              <a:t>"what would happen if“ (knowing the variables to control and investigate)</a:t>
            </a:r>
          </a:p>
        </p:txBody>
      </p:sp>
      <p:sp>
        <p:nvSpPr>
          <p:cNvPr id="21" name="Rectangle 20">
            <a:extLst>
              <a:ext uri="{FF2B5EF4-FFF2-40B4-BE49-F238E27FC236}">
                <a16:creationId xmlns:a16="http://schemas.microsoft.com/office/drawing/2014/main" id="{475182A7-5EA9-4C0B-995F-6B4A7114EDE6}"/>
              </a:ext>
            </a:extLst>
          </p:cNvPr>
          <p:cNvSpPr/>
          <p:nvPr/>
        </p:nvSpPr>
        <p:spPr>
          <a:xfrm>
            <a:off x="8643126" y="4322517"/>
            <a:ext cx="402674"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id="{D08DB621-63EA-441E-BE25-A84C3A893DE0}"/>
              </a:ext>
            </a:extLst>
          </p:cNvPr>
          <p:cNvSpPr/>
          <p:nvPr/>
        </p:nvSpPr>
        <p:spPr>
          <a:xfrm>
            <a:off x="8457745" y="2280651"/>
            <a:ext cx="338554" cy="276999"/>
          </a:xfrm>
          <a:prstGeom prst="rect">
            <a:avLst/>
          </a:prstGeom>
        </p:spPr>
        <p:txBody>
          <a:bodyPr wrap="none">
            <a:spAutoFit/>
          </a:bodyPr>
          <a:lstStyle/>
          <a:p>
            <a:r>
              <a:rPr lang="en-US" sz="1200" dirty="0">
                <a:solidFill>
                  <a:schemeClr val="bg1"/>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5D5B7771-E574-4EEE-8BFB-6BC831AAEE40}"/>
              </a:ext>
            </a:extLst>
          </p:cNvPr>
          <p:cNvSpPr/>
          <p:nvPr/>
        </p:nvSpPr>
        <p:spPr>
          <a:xfrm>
            <a:off x="1828799" y="547829"/>
            <a:ext cx="5764727" cy="369332"/>
          </a:xfrm>
          <a:prstGeom prst="rect">
            <a:avLst/>
          </a:prstGeom>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(focuses on perception and processing) </a:t>
            </a:r>
          </a:p>
        </p:txBody>
      </p:sp>
    </p:spTree>
    <p:extLst>
      <p:ext uri="{BB962C8B-B14F-4D97-AF65-F5344CB8AC3E}">
        <p14:creationId xmlns:p14="http://schemas.microsoft.com/office/powerpoint/2010/main" val="387001007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25400"/>
            <a:ext cx="9144000" cy="695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6AB349FC-006A-4F7B-B9B0-73737C2B80FE}"/>
              </a:ext>
            </a:extLst>
          </p:cNvPr>
          <p:cNvSpPr/>
          <p:nvPr/>
        </p:nvSpPr>
        <p:spPr>
          <a:xfrm>
            <a:off x="239744" y="107213"/>
            <a:ext cx="8792752" cy="3590598"/>
          </a:xfrm>
          <a:prstGeom prst="rect">
            <a:avLst/>
          </a:prstGeom>
        </p:spPr>
        <p:txBody>
          <a:bodyPr wrap="square">
            <a:spAutoFit/>
          </a:bodyPr>
          <a:lstStyle/>
          <a:p>
            <a:pPr algn="ctr">
              <a:lnSpc>
                <a:spcPct val="107000"/>
              </a:lnSpc>
              <a:spcAft>
                <a:spcPts val="800"/>
              </a:spcAf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Experiential Learning </a:t>
            </a:r>
          </a:p>
          <a:p>
            <a:pPr algn="ctr">
              <a:lnSpc>
                <a:spcPct val="107000"/>
              </a:lnSpc>
              <a:spcAft>
                <a:spcPts val="800"/>
              </a:spcAft>
            </a:pPr>
            <a:endPar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Via the </a:t>
            </a: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AC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feedback loop, we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ponder</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what we might do 	differently next time, and then engage in the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same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or 	a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similar</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experience once more - application (</a:t>
            </a:r>
            <a:r>
              <a:rPr lang="en-US" sz="2400" b="1" dirty="0">
                <a:solidFill>
                  <a:schemeClr val="accent4">
                    <a:lumMod val="60000"/>
                    <a:lumOff val="40000"/>
                  </a:schemeClr>
                </a:solidFill>
                <a:latin typeface="Arial" panose="020B0604020202020204" pitchFamily="34" charset="0"/>
                <a:ea typeface="Calibri" panose="020F0502020204030204" pitchFamily="34" charset="0"/>
                <a:cs typeface="Arial" panose="020B0604020202020204" pitchFamily="34" charset="0"/>
              </a:rPr>
              <a:t>AE</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 	</a:t>
            </a:r>
            <a:r>
              <a:rPr lang="en-U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“Practices”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with repetition → </a:t>
            </a: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predictions of the 	future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(patterns), which is what our complex brain 	evolved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for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survive. </a:t>
            </a:r>
          </a:p>
        </p:txBody>
      </p:sp>
      <p:pic>
        <p:nvPicPr>
          <p:cNvPr id="11270" name="Picture 6" descr="Image result for learning progressions">
            <a:extLst>
              <a:ext uri="{FF2B5EF4-FFF2-40B4-BE49-F238E27FC236}">
                <a16:creationId xmlns:a16="http://schemas.microsoft.com/office/drawing/2014/main" id="{A4D1014C-B150-494A-B76A-61BB37F2B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982" y="3743059"/>
            <a:ext cx="380047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D4CDC4C-B7E8-466E-B5BE-BDE7F96A2DCC}"/>
              </a:ext>
            </a:extLst>
          </p:cNvPr>
          <p:cNvPicPr>
            <a:picLocks noChangeAspect="1"/>
          </p:cNvPicPr>
          <p:nvPr/>
        </p:nvPicPr>
        <p:blipFill>
          <a:blip r:embed="rId4"/>
          <a:stretch>
            <a:fillRect/>
          </a:stretch>
        </p:blipFill>
        <p:spPr>
          <a:xfrm>
            <a:off x="4907389" y="3837986"/>
            <a:ext cx="1152525" cy="590550"/>
          </a:xfrm>
          <a:prstGeom prst="rect">
            <a:avLst/>
          </a:prstGeom>
        </p:spPr>
      </p:pic>
      <p:sp>
        <p:nvSpPr>
          <p:cNvPr id="11" name="Rectangle 10">
            <a:extLst>
              <a:ext uri="{FF2B5EF4-FFF2-40B4-BE49-F238E27FC236}">
                <a16:creationId xmlns:a16="http://schemas.microsoft.com/office/drawing/2014/main" id="{0EDAE8DA-BA48-4EF6-A238-B15D655DB2A0}"/>
              </a:ext>
            </a:extLst>
          </p:cNvPr>
          <p:cNvSpPr/>
          <p:nvPr/>
        </p:nvSpPr>
        <p:spPr>
          <a:xfrm>
            <a:off x="6542219" y="6172200"/>
            <a:ext cx="2467342"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Learning progressions</a:t>
            </a:r>
          </a:p>
        </p:txBody>
      </p:sp>
      <p:cxnSp>
        <p:nvCxnSpPr>
          <p:cNvPr id="13" name="Straight Arrow Connector 12">
            <a:extLst>
              <a:ext uri="{FF2B5EF4-FFF2-40B4-BE49-F238E27FC236}">
                <a16:creationId xmlns:a16="http://schemas.microsoft.com/office/drawing/2014/main" id="{41A80071-7305-412F-906C-AD32152398DC}"/>
              </a:ext>
            </a:extLst>
          </p:cNvPr>
          <p:cNvCxnSpPr>
            <a:cxnSpLocks/>
          </p:cNvCxnSpPr>
          <p:nvPr/>
        </p:nvCxnSpPr>
        <p:spPr>
          <a:xfrm flipV="1">
            <a:off x="6059914" y="4648200"/>
            <a:ext cx="2382543" cy="1893332"/>
          </a:xfrm>
          <a:prstGeom prst="straightConnector1">
            <a:avLst/>
          </a:prstGeom>
          <a:ln>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BFABE01-246A-4D4F-A553-4382D24AC087}"/>
              </a:ext>
            </a:extLst>
          </p:cNvPr>
          <p:cNvPicPr>
            <a:picLocks noChangeAspect="1"/>
          </p:cNvPicPr>
          <p:nvPr/>
        </p:nvPicPr>
        <p:blipFill>
          <a:blip r:embed="rId5"/>
          <a:stretch>
            <a:fillRect/>
          </a:stretch>
        </p:blipFill>
        <p:spPr>
          <a:xfrm>
            <a:off x="0" y="0"/>
            <a:ext cx="2261107" cy="1228725"/>
          </a:xfrm>
          <a:prstGeom prst="rect">
            <a:avLst/>
          </a:prstGeom>
        </p:spPr>
      </p:pic>
    </p:spTree>
    <p:extLst>
      <p:ext uri="{BB962C8B-B14F-4D97-AF65-F5344CB8AC3E}">
        <p14:creationId xmlns:p14="http://schemas.microsoft.com/office/powerpoint/2010/main" val="10021662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61965"/>
            <a:ext cx="595356" cy="471436"/>
          </a:xfrm>
          <a:prstGeom prst="rect">
            <a:avLst/>
          </a:prstGeom>
        </p:spPr>
      </p:pic>
      <p:sp>
        <p:nvSpPr>
          <p:cNvPr id="2" name="Rectangle 1">
            <a:extLst>
              <a:ext uri="{FF2B5EF4-FFF2-40B4-BE49-F238E27FC236}">
                <a16:creationId xmlns:a16="http://schemas.microsoft.com/office/drawing/2014/main" id="{8D5CE30D-03DD-4DCE-B797-DF0487E61537}"/>
              </a:ext>
            </a:extLst>
          </p:cNvPr>
          <p:cNvSpPr/>
          <p:nvPr/>
        </p:nvSpPr>
        <p:spPr>
          <a:xfrm>
            <a:off x="190500" y="758398"/>
            <a:ext cx="8763000" cy="430887"/>
          </a:xfrm>
          <a:prstGeom prst="rect">
            <a:avLst/>
          </a:prstGeom>
        </p:spPr>
        <p:txBody>
          <a:bodyPr wrap="square">
            <a:spAutoFit/>
          </a:bodyPr>
          <a:lstStyle/>
          <a:p>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What do </a:t>
            </a:r>
            <a:r>
              <a:rPr lang="en-US" sz="2200" b="1" dirty="0">
                <a:solidFill>
                  <a:srgbClr val="00B0F0"/>
                </a:solidFill>
                <a:latin typeface="Arial" panose="020B0604020202020204" pitchFamily="34" charset="0"/>
                <a:ea typeface="Calibri" panose="020F0502020204030204" pitchFamily="34" charset="0"/>
                <a:cs typeface="Arial" panose="020B0604020202020204" pitchFamily="34" charset="0"/>
              </a:rPr>
              <a:t>skilled performers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do following any performance? </a:t>
            </a:r>
            <a:endParaRPr lang="en-US" sz="22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0E6205B-16EE-4ACC-BC3C-0014E54CD028}"/>
              </a:ext>
            </a:extLst>
          </p:cNvPr>
          <p:cNvSpPr/>
          <p:nvPr/>
        </p:nvSpPr>
        <p:spPr>
          <a:xfrm>
            <a:off x="127000" y="1291799"/>
            <a:ext cx="8686800" cy="5248937"/>
          </a:xfrm>
          <a:prstGeom prst="rect">
            <a:avLst/>
          </a:prstGeom>
        </p:spPr>
        <p:txBody>
          <a:bodyPr wrap="square">
            <a:spAutoFit/>
          </a:bodyPr>
          <a:lstStyle/>
          <a:p>
            <a:pPr>
              <a:lnSpc>
                <a:spcPct val="107000"/>
              </a:lnSpc>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toddler</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learning to walk …a professional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ballet dancer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symphony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musician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scientist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…an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engineer</a:t>
            </a:r>
          </a:p>
          <a:p>
            <a:pPr>
              <a:lnSpc>
                <a:spcPct val="107000"/>
              </a:lnSpc>
              <a:spcAft>
                <a:spcPts val="800"/>
              </a:spcAft>
            </a:pPr>
            <a:endParaRPr lang="en-US" sz="14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We </a:t>
            </a:r>
            <a:r>
              <a:rPr lang="en-US" sz="2200" b="1" dirty="0">
                <a:solidFill>
                  <a:srgbClr val="00B0F0"/>
                </a:solidFill>
                <a:latin typeface="Arial" panose="020B0604020202020204" pitchFamily="34" charset="0"/>
                <a:ea typeface="Calibri" panose="020F0502020204030204" pitchFamily="34" charset="0"/>
                <a:cs typeface="Arial" panose="020B0604020202020204" pitchFamily="34" charset="0"/>
              </a:rPr>
              <a:t>visually and verbally analyze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our own performance (via the 	hippocampus), primarily…</a:t>
            </a:r>
          </a:p>
          <a:p>
            <a:pPr marL="914400" lvl="1" indent="-457200">
              <a:lnSpc>
                <a:spcPct val="107000"/>
              </a:lnSpc>
              <a:spcAft>
                <a:spcPts val="800"/>
              </a:spcAft>
              <a:buAutoNum type="alphaLcPeriod"/>
            </a:pP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the information that we </a:t>
            </a:r>
            <a:r>
              <a:rPr lang="en-US" sz="2200" b="1" dirty="0">
                <a:solidFill>
                  <a:srgbClr val="00B0F0"/>
                </a:solidFill>
                <a:latin typeface="Arial" panose="020B0604020202020204" pitchFamily="34" charset="0"/>
                <a:ea typeface="Calibri" panose="020F0502020204030204" pitchFamily="34" charset="0"/>
                <a:cs typeface="Arial" panose="020B0604020202020204" pitchFamily="34" charset="0"/>
              </a:rPr>
              <a:t>took in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(input from the senses), </a:t>
            </a:r>
          </a:p>
          <a:p>
            <a:pPr marL="914400" lvl="1" indent="-457200">
              <a:lnSpc>
                <a:spcPct val="107000"/>
              </a:lnSpc>
              <a:spcAft>
                <a:spcPts val="800"/>
              </a:spcAft>
              <a:buAutoNum type="alphaLcPeriod"/>
            </a:pP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how we </a:t>
            </a:r>
            <a:r>
              <a:rPr lang="en-US" sz="2200" b="1" dirty="0">
                <a:solidFill>
                  <a:srgbClr val="00B0F0"/>
                </a:solidFill>
                <a:latin typeface="Arial" panose="020B0604020202020204" pitchFamily="34" charset="0"/>
                <a:ea typeface="Calibri" panose="020F0502020204030204" pitchFamily="34" charset="0"/>
                <a:cs typeface="Arial" panose="020B0604020202020204" pitchFamily="34" charset="0"/>
              </a:rPr>
              <a:t>responded</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to the challenge and the prevailing environmental circumstances (output via our body)</a:t>
            </a:r>
          </a:p>
          <a:p>
            <a:pPr marL="914400" lvl="1" indent="-457200">
              <a:lnSpc>
                <a:spcPct val="107000"/>
              </a:lnSpc>
              <a:spcAft>
                <a:spcPts val="800"/>
              </a:spcAft>
              <a:buAutoNum type="alphaLcPeriod"/>
            </a:pPr>
            <a:r>
              <a:rPr lang="en-US" sz="2200" b="1" i="1" dirty="0">
                <a:solidFill>
                  <a:srgbClr val="00B0F0"/>
                </a:solidFill>
                <a:latin typeface="Arial" panose="020B0604020202020204" pitchFamily="34" charset="0"/>
                <a:ea typeface="Calibri" panose="020F0502020204030204" pitchFamily="34" charset="0"/>
                <a:cs typeface="Arial" panose="020B0604020202020204" pitchFamily="34" charset="0"/>
              </a:rPr>
              <a:t>where</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we need to improve, and </a:t>
            </a:r>
            <a:r>
              <a:rPr lang="en-US" sz="2200" b="1" i="1" dirty="0">
                <a:solidFill>
                  <a:srgbClr val="00B0F0"/>
                </a:solidFill>
                <a:latin typeface="Arial" panose="020B0604020202020204" pitchFamily="34" charset="0"/>
                <a:ea typeface="Calibri" panose="020F0502020204030204" pitchFamily="34" charset="0"/>
                <a:cs typeface="Arial" panose="020B0604020202020204" pitchFamily="34" charset="0"/>
              </a:rPr>
              <a:t>how</a:t>
            </a:r>
            <a:r>
              <a:rPr lang="en-US" sz="22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we can </a:t>
            </a:r>
            <a:r>
              <a:rPr lang="en-US" sz="2200" b="1" dirty="0">
                <a:solidFill>
                  <a:srgbClr val="00B0F0"/>
                </a:solidFill>
                <a:latin typeface="Arial" panose="020B0604020202020204" pitchFamily="34" charset="0"/>
                <a:ea typeface="Calibri" panose="020F0502020204030204" pitchFamily="34" charset="0"/>
                <a:cs typeface="Arial" panose="020B0604020202020204" pitchFamily="34" charset="0"/>
              </a:rPr>
              <a:t>improve</a:t>
            </a:r>
            <a:r>
              <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rPr>
              <a:t> (a cognitive/thinking process, which takes place in the frontal lobes -- preplanning for the “next time” – transfer what we have learned to subsequent encounters under similar conditions).</a:t>
            </a:r>
          </a:p>
        </p:txBody>
      </p:sp>
      <p:sp>
        <p:nvSpPr>
          <p:cNvPr id="7" name="Rectangle 6">
            <a:extLst>
              <a:ext uri="{FF2B5EF4-FFF2-40B4-BE49-F238E27FC236}">
                <a16:creationId xmlns:a16="http://schemas.microsoft.com/office/drawing/2014/main" id="{D08322B0-0777-4319-9868-43B0524E039C}"/>
              </a:ext>
            </a:extLst>
          </p:cNvPr>
          <p:cNvSpPr/>
          <p:nvPr/>
        </p:nvSpPr>
        <p:spPr>
          <a:xfrm>
            <a:off x="2743200" y="13515"/>
            <a:ext cx="3938900" cy="519886"/>
          </a:xfrm>
          <a:prstGeom prst="rect">
            <a:avLst/>
          </a:prstGeom>
        </p:spPr>
        <p:txBody>
          <a:bodyPr wrap="none">
            <a:spAutoFit/>
          </a:bodyPr>
          <a:lstStyle/>
          <a:p>
            <a:pPr algn="ctr">
              <a:lnSpc>
                <a:spcPct val="107000"/>
              </a:lnSpc>
              <a:spcAft>
                <a:spcPts val="800"/>
              </a:spcAf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Experiential Learning </a:t>
            </a:r>
          </a:p>
        </p:txBody>
      </p:sp>
    </p:spTree>
    <p:extLst>
      <p:ext uri="{BB962C8B-B14F-4D97-AF65-F5344CB8AC3E}">
        <p14:creationId xmlns:p14="http://schemas.microsoft.com/office/powerpoint/2010/main" val="177182100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1"/>
          <p:cNvSpPr>
            <a:spLocks noGrp="1"/>
          </p:cNvSpPr>
          <p:nvPr>
            <p:ph type="title"/>
          </p:nvPr>
        </p:nvSpPr>
        <p:spPr/>
        <p:txBody>
          <a:bodyPr/>
          <a:lstStyle/>
          <a:p>
            <a:endParaRPr lang="en-US" dirty="0"/>
          </a:p>
        </p:txBody>
      </p:sp>
      <p:sp>
        <p:nvSpPr>
          <p:cNvPr id="454659"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454663" name="TextBox 3"/>
          <p:cNvSpPr txBox="1">
            <a:spLocks noChangeArrowheads="1"/>
          </p:cNvSpPr>
          <p:nvPr/>
        </p:nvSpPr>
        <p:spPr bwMode="auto">
          <a:xfrm>
            <a:off x="3867134" y="8831"/>
            <a:ext cx="51010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3200" b="1" dirty="0">
                <a:solidFill>
                  <a:schemeClr val="bg1"/>
                </a:solidFill>
              </a:rPr>
              <a:t>Hands-on Learning, </a:t>
            </a:r>
          </a:p>
          <a:p>
            <a:pPr algn="ctr"/>
            <a:r>
              <a:rPr lang="en-US" sz="3200" b="1" dirty="0">
                <a:solidFill>
                  <a:schemeClr val="bg1"/>
                </a:solidFill>
              </a:rPr>
              <a:t>STEM/STEAM/ST</a:t>
            </a:r>
            <a:r>
              <a:rPr lang="en-US" sz="3200" b="1" baseline="30000" dirty="0">
                <a:solidFill>
                  <a:schemeClr val="bg1"/>
                </a:solidFill>
                <a:cs typeface="Arial" panose="020B0604020202020204" pitchFamily="34" charset="0"/>
              </a:rPr>
              <a:t>2</a:t>
            </a:r>
            <a:r>
              <a:rPr lang="en-US" sz="3200" b="1" dirty="0">
                <a:solidFill>
                  <a:schemeClr val="bg1"/>
                </a:solidFill>
              </a:rPr>
              <a:t>REAM, </a:t>
            </a:r>
          </a:p>
          <a:p>
            <a:pPr algn="ctr"/>
            <a:r>
              <a:rPr lang="en-US" sz="3200" b="1" dirty="0">
                <a:solidFill>
                  <a:schemeClr val="bg1"/>
                </a:solidFill>
              </a:rPr>
              <a:t>PBL, Deep-Subject</a:t>
            </a:r>
          </a:p>
          <a:p>
            <a:pPr algn="ctr"/>
            <a:r>
              <a:rPr lang="en-US" sz="3200" b="1" dirty="0">
                <a:solidFill>
                  <a:schemeClr val="bg1"/>
                </a:solidFill>
              </a:rPr>
              <a:t>Investigations → </a:t>
            </a:r>
          </a:p>
          <a:p>
            <a:pPr algn="ctr"/>
            <a:r>
              <a:rPr lang="en-US" sz="3200" b="1" dirty="0">
                <a:ln w="0"/>
                <a:solidFill>
                  <a:srgbClr val="0070C0"/>
                </a:solidFill>
                <a:effectLst>
                  <a:outerShdw blurRad="38100" dist="19050" dir="2700000" algn="tl" rotWithShape="0">
                    <a:schemeClr val="dk1">
                      <a:alpha val="40000"/>
                    </a:schemeClr>
                  </a:outerShdw>
                </a:effectLst>
                <a:cs typeface="Arial" panose="020B0604020202020204" pitchFamily="34" charset="0"/>
              </a:rPr>
              <a:t>Body-Brain Engagement</a:t>
            </a:r>
            <a:endParaRPr lang="en-US" sz="3200" b="1" dirty="0">
              <a:solidFill>
                <a:srgbClr val="0070C0"/>
              </a:solidFill>
            </a:endParaRPr>
          </a:p>
        </p:txBody>
      </p:sp>
      <p:pic>
        <p:nvPicPr>
          <p:cNvPr id="8" name="Picture 6" descr="http://www.deltaeducation.com/dsrs/images/foss_kids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768" y="2764534"/>
            <a:ext cx="3180232" cy="280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preptv.org/images/Bridges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979" y="2784843"/>
            <a:ext cx="3610825" cy="270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5022EBA-EAB2-40A3-A10D-5460F9AB2E19}"/>
              </a:ext>
            </a:extLst>
          </p:cNvPr>
          <p:cNvSpPr/>
          <p:nvPr/>
        </p:nvSpPr>
        <p:spPr>
          <a:xfrm>
            <a:off x="5236533" y="5455801"/>
            <a:ext cx="3231719" cy="461665"/>
          </a:xfrm>
          <a:prstGeom prst="rect">
            <a:avLst/>
          </a:prstGeom>
        </p:spPr>
        <p:txBody>
          <a:bodyPr wrap="none">
            <a:spAutoFit/>
          </a:bodyPr>
          <a:lstStyle/>
          <a:p>
            <a:r>
              <a:rPr lang="en-US" sz="2400" b="1" dirty="0">
                <a:solidFill>
                  <a:schemeClr val="bg1"/>
                </a:solidFill>
              </a:rPr>
              <a:t>Guess what I did today?</a:t>
            </a:r>
            <a:endParaRPr lang="en-US" sz="2400" dirty="0"/>
          </a:p>
        </p:txBody>
      </p:sp>
      <p:sp>
        <p:nvSpPr>
          <p:cNvPr id="11" name="Rectangle 10">
            <a:extLst>
              <a:ext uri="{FF2B5EF4-FFF2-40B4-BE49-F238E27FC236}">
                <a16:creationId xmlns:a16="http://schemas.microsoft.com/office/drawing/2014/main" id="{576975D4-D93C-4E25-93FF-398D4D3E7E3E}"/>
              </a:ext>
            </a:extLst>
          </p:cNvPr>
          <p:cNvSpPr/>
          <p:nvPr/>
        </p:nvSpPr>
        <p:spPr>
          <a:xfrm>
            <a:off x="975897" y="5879600"/>
            <a:ext cx="7122464" cy="830997"/>
          </a:xfrm>
          <a:prstGeom prst="rect">
            <a:avLst/>
          </a:prstGeom>
        </p:spPr>
        <p:txBody>
          <a:bodyPr wrap="none">
            <a:spAutoFit/>
          </a:bodyPr>
          <a:lstStyle/>
          <a:p>
            <a:pPr algn="ctr"/>
            <a:r>
              <a:rPr lang="en-US" altLang="en-US" sz="2400" b="1" dirty="0">
                <a:solidFill>
                  <a:schemeClr val="bg1"/>
                </a:solidFill>
                <a:latin typeface="Arial" panose="020B0604020202020204" pitchFamily="34" charset="0"/>
                <a:cs typeface="Arial" panose="020B0604020202020204" pitchFamily="34" charset="0"/>
              </a:rPr>
              <a:t>Initial learning is far more </a:t>
            </a:r>
            <a:r>
              <a:rPr lang="en-US" altLang="en-US" sz="2400" b="1" dirty="0">
                <a:solidFill>
                  <a:srgbClr val="00B0F0"/>
                </a:solidFill>
                <a:latin typeface="Arial" panose="020B0604020202020204" pitchFamily="34" charset="0"/>
                <a:cs typeface="Arial" panose="020B0604020202020204" pitchFamily="34" charset="0"/>
              </a:rPr>
              <a:t>“activity-dependent” </a:t>
            </a:r>
          </a:p>
          <a:p>
            <a:pPr algn="ctr"/>
            <a:r>
              <a:rPr lang="en-US" altLang="en-US" sz="2400" b="1" dirty="0">
                <a:solidFill>
                  <a:schemeClr val="bg1"/>
                </a:solidFill>
                <a:latin typeface="Arial" panose="020B0604020202020204" pitchFamily="34" charset="0"/>
                <a:cs typeface="Arial" panose="020B0604020202020204" pitchFamily="34" charset="0"/>
              </a:rPr>
              <a:t>than it is </a:t>
            </a:r>
            <a:r>
              <a:rPr lang="en-US" altLang="en-US" sz="2400" b="1" i="1" dirty="0">
                <a:solidFill>
                  <a:schemeClr val="bg1"/>
                </a:solidFill>
                <a:latin typeface="Arial" panose="020B0604020202020204" pitchFamily="34" charset="0"/>
                <a:cs typeface="Arial" panose="020B0604020202020204" pitchFamily="34" charset="0"/>
              </a:rPr>
              <a:t>information-dependent</a:t>
            </a:r>
            <a:endParaRPr lang="en-US" sz="2400" i="1" dirty="0">
              <a:solidFill>
                <a:schemeClr val="bg1"/>
              </a:solidFill>
            </a:endParaRPr>
          </a:p>
        </p:txBody>
      </p:sp>
      <p:pic>
        <p:nvPicPr>
          <p:cNvPr id="2" name="Picture 1">
            <a:extLst>
              <a:ext uri="{FF2B5EF4-FFF2-40B4-BE49-F238E27FC236}">
                <a16:creationId xmlns:a16="http://schemas.microsoft.com/office/drawing/2014/main" id="{7010F6E4-F875-4DAD-84FA-0B7905F8184D}"/>
              </a:ext>
            </a:extLst>
          </p:cNvPr>
          <p:cNvPicPr>
            <a:picLocks noChangeAspect="1"/>
          </p:cNvPicPr>
          <p:nvPr/>
        </p:nvPicPr>
        <p:blipFill>
          <a:blip r:embed="rId5"/>
          <a:stretch>
            <a:fillRect/>
          </a:stretch>
        </p:blipFill>
        <p:spPr>
          <a:xfrm>
            <a:off x="175790" y="256882"/>
            <a:ext cx="3253210" cy="2212384"/>
          </a:xfrm>
          <a:prstGeom prst="rect">
            <a:avLst/>
          </a:prstGeom>
        </p:spPr>
      </p:pic>
    </p:spTree>
    <p:extLst>
      <p:ext uri="{BB962C8B-B14F-4D97-AF65-F5344CB8AC3E}">
        <p14:creationId xmlns:p14="http://schemas.microsoft.com/office/powerpoint/2010/main" val="367149231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Content Placeholder 2">
            <a:extLst>
              <a:ext uri="{FF2B5EF4-FFF2-40B4-BE49-F238E27FC236}">
                <a16:creationId xmlns:a16="http://schemas.microsoft.com/office/drawing/2014/main" id="{42ED98C8-400A-403B-A605-F843B98D18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90813" y="2547938"/>
            <a:ext cx="3762375" cy="2628900"/>
          </a:xfrm>
        </p:spPr>
      </p:pic>
      <p:pic>
        <p:nvPicPr>
          <p:cNvPr id="362499" name="Picture 6">
            <a:extLst>
              <a:ext uri="{FF2B5EF4-FFF2-40B4-BE49-F238E27FC236}">
                <a16:creationId xmlns:a16="http://schemas.microsoft.com/office/drawing/2014/main" id="{0FE0A178-E79E-4DBC-A8A7-D18D74258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13" y="527050"/>
            <a:ext cx="772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0" name="Rectangle 1">
            <a:extLst>
              <a:ext uri="{FF2B5EF4-FFF2-40B4-BE49-F238E27FC236}">
                <a16:creationId xmlns:a16="http://schemas.microsoft.com/office/drawing/2014/main" id="{D1322992-DF65-4F89-8AAF-CC8EA45ED2F5}"/>
              </a:ext>
            </a:extLst>
          </p:cNvPr>
          <p:cNvSpPr>
            <a:spLocks noChangeArrowheads="1"/>
          </p:cNvSpPr>
          <p:nvPr/>
        </p:nvSpPr>
        <p:spPr bwMode="auto">
          <a:xfrm>
            <a:off x="1019175" y="1355725"/>
            <a:ext cx="750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seeing</a:t>
            </a:r>
            <a:endParaRPr lang="en-US" altLang="en-US" sz="1400">
              <a:solidFill>
                <a:srgbClr val="002060"/>
              </a:solidFill>
            </a:endParaRPr>
          </a:p>
        </p:txBody>
      </p:sp>
      <p:sp>
        <p:nvSpPr>
          <p:cNvPr id="362501" name="Rectangle 7">
            <a:extLst>
              <a:ext uri="{FF2B5EF4-FFF2-40B4-BE49-F238E27FC236}">
                <a16:creationId xmlns:a16="http://schemas.microsoft.com/office/drawing/2014/main" id="{9F070FC7-4D61-4151-A43F-F9265FAFEA29}"/>
              </a:ext>
            </a:extLst>
          </p:cNvPr>
          <p:cNvSpPr>
            <a:spLocks noChangeArrowheads="1"/>
          </p:cNvSpPr>
          <p:nvPr/>
        </p:nvSpPr>
        <p:spPr bwMode="auto">
          <a:xfrm>
            <a:off x="739775" y="1762125"/>
            <a:ext cx="1136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connecting</a:t>
            </a:r>
            <a:endParaRPr lang="en-US" altLang="en-US" sz="1400">
              <a:solidFill>
                <a:srgbClr val="002060"/>
              </a:solidFill>
            </a:endParaRPr>
          </a:p>
        </p:txBody>
      </p:sp>
      <p:sp>
        <p:nvSpPr>
          <p:cNvPr id="362502" name="Rectangle 8">
            <a:extLst>
              <a:ext uri="{FF2B5EF4-FFF2-40B4-BE49-F238E27FC236}">
                <a16:creationId xmlns:a16="http://schemas.microsoft.com/office/drawing/2014/main" id="{26C93D9B-6591-42E5-8289-7341164731BD}"/>
              </a:ext>
            </a:extLst>
          </p:cNvPr>
          <p:cNvSpPr>
            <a:spLocks noChangeArrowheads="1"/>
          </p:cNvSpPr>
          <p:nvPr/>
        </p:nvSpPr>
        <p:spPr bwMode="auto">
          <a:xfrm>
            <a:off x="1114425" y="2147888"/>
            <a:ext cx="67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doing</a:t>
            </a:r>
            <a:endParaRPr lang="en-US" altLang="en-US" sz="1400">
              <a:solidFill>
                <a:srgbClr val="002060"/>
              </a:solidFill>
            </a:endParaRPr>
          </a:p>
        </p:txBody>
      </p:sp>
      <p:sp>
        <p:nvSpPr>
          <p:cNvPr id="362503" name="Rectangle 9">
            <a:extLst>
              <a:ext uri="{FF2B5EF4-FFF2-40B4-BE49-F238E27FC236}">
                <a16:creationId xmlns:a16="http://schemas.microsoft.com/office/drawing/2014/main" id="{8810DD68-471D-4DAA-AF2C-BCD6AFDBF081}"/>
              </a:ext>
            </a:extLst>
          </p:cNvPr>
          <p:cNvSpPr>
            <a:spLocks noChangeArrowheads="1"/>
          </p:cNvSpPr>
          <p:nvPr/>
        </p:nvSpPr>
        <p:spPr bwMode="auto">
          <a:xfrm>
            <a:off x="1000125" y="2408238"/>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talking</a:t>
            </a:r>
            <a:endParaRPr lang="en-US" altLang="en-US" sz="1400">
              <a:solidFill>
                <a:srgbClr val="002060"/>
              </a:solidFill>
            </a:endParaRPr>
          </a:p>
        </p:txBody>
      </p:sp>
      <p:sp>
        <p:nvSpPr>
          <p:cNvPr id="362504" name="Rectangle 10">
            <a:extLst>
              <a:ext uri="{FF2B5EF4-FFF2-40B4-BE49-F238E27FC236}">
                <a16:creationId xmlns:a16="http://schemas.microsoft.com/office/drawing/2014/main" id="{E5A89704-6DE1-468C-B946-6215A109BF46}"/>
              </a:ext>
            </a:extLst>
          </p:cNvPr>
          <p:cNvSpPr>
            <a:spLocks noChangeArrowheads="1"/>
          </p:cNvSpPr>
          <p:nvPr/>
        </p:nvSpPr>
        <p:spPr bwMode="auto">
          <a:xfrm>
            <a:off x="977900" y="3781425"/>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feeling</a:t>
            </a:r>
            <a:endParaRPr lang="en-US" altLang="en-US" sz="1400">
              <a:solidFill>
                <a:srgbClr val="002060"/>
              </a:solidFill>
            </a:endParaRPr>
          </a:p>
        </p:txBody>
      </p:sp>
      <p:sp>
        <p:nvSpPr>
          <p:cNvPr id="362505" name="Rectangle 11">
            <a:extLst>
              <a:ext uri="{FF2B5EF4-FFF2-40B4-BE49-F238E27FC236}">
                <a16:creationId xmlns:a16="http://schemas.microsoft.com/office/drawing/2014/main" id="{0D206F52-4E74-4BDA-8F92-7AF1AF28F5A9}"/>
              </a:ext>
            </a:extLst>
          </p:cNvPr>
          <p:cNvSpPr>
            <a:spLocks noChangeArrowheads="1"/>
          </p:cNvSpPr>
          <p:nvPr/>
        </p:nvSpPr>
        <p:spPr bwMode="auto">
          <a:xfrm>
            <a:off x="827088" y="3268663"/>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touching</a:t>
            </a:r>
            <a:endParaRPr lang="en-US" altLang="en-US" sz="1400">
              <a:solidFill>
                <a:srgbClr val="002060"/>
              </a:solidFill>
            </a:endParaRPr>
          </a:p>
        </p:txBody>
      </p:sp>
      <p:sp>
        <p:nvSpPr>
          <p:cNvPr id="362506" name="Rectangle 12">
            <a:extLst>
              <a:ext uri="{FF2B5EF4-FFF2-40B4-BE49-F238E27FC236}">
                <a16:creationId xmlns:a16="http://schemas.microsoft.com/office/drawing/2014/main" id="{8C428964-BB31-48B0-8E25-2AB422EAF591}"/>
              </a:ext>
            </a:extLst>
          </p:cNvPr>
          <p:cNvSpPr>
            <a:spLocks noChangeArrowheads="1"/>
          </p:cNvSpPr>
          <p:nvPr/>
        </p:nvSpPr>
        <p:spPr bwMode="auto">
          <a:xfrm>
            <a:off x="841375" y="2662238"/>
            <a:ext cx="919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listening</a:t>
            </a:r>
            <a:endParaRPr lang="en-US" altLang="en-US" sz="1400">
              <a:solidFill>
                <a:srgbClr val="002060"/>
              </a:solidFill>
            </a:endParaRPr>
          </a:p>
        </p:txBody>
      </p:sp>
      <p:sp>
        <p:nvSpPr>
          <p:cNvPr id="362507" name="Rectangle 13">
            <a:extLst>
              <a:ext uri="{FF2B5EF4-FFF2-40B4-BE49-F238E27FC236}">
                <a16:creationId xmlns:a16="http://schemas.microsoft.com/office/drawing/2014/main" id="{C24922A2-323B-4A62-AD61-19FCA0AA9B06}"/>
              </a:ext>
            </a:extLst>
          </p:cNvPr>
          <p:cNvSpPr>
            <a:spLocks noChangeArrowheads="1"/>
          </p:cNvSpPr>
          <p:nvPr/>
        </p:nvSpPr>
        <p:spPr bwMode="auto">
          <a:xfrm>
            <a:off x="720725" y="4773613"/>
            <a:ext cx="1436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planning/ creating</a:t>
            </a:r>
            <a:endParaRPr lang="en-US" altLang="en-US" sz="1400">
              <a:solidFill>
                <a:srgbClr val="002060"/>
              </a:solidFill>
            </a:endParaRPr>
          </a:p>
        </p:txBody>
      </p:sp>
      <p:sp>
        <p:nvSpPr>
          <p:cNvPr id="362508" name="Rectangle 15">
            <a:extLst>
              <a:ext uri="{FF2B5EF4-FFF2-40B4-BE49-F238E27FC236}">
                <a16:creationId xmlns:a16="http://schemas.microsoft.com/office/drawing/2014/main" id="{03D01EE4-C168-4CC0-8B70-2185A4621E5F}"/>
              </a:ext>
            </a:extLst>
          </p:cNvPr>
          <p:cNvSpPr>
            <a:spLocks noChangeArrowheads="1"/>
          </p:cNvSpPr>
          <p:nvPr/>
        </p:nvSpPr>
        <p:spPr bwMode="auto">
          <a:xfrm>
            <a:off x="868363" y="3535363"/>
            <a:ext cx="91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smelling</a:t>
            </a:r>
            <a:endParaRPr lang="en-US" altLang="en-US" sz="1400">
              <a:solidFill>
                <a:srgbClr val="002060"/>
              </a:solidFill>
            </a:endParaRPr>
          </a:p>
        </p:txBody>
      </p:sp>
      <p:sp>
        <p:nvSpPr>
          <p:cNvPr id="362509" name="Rectangle 16">
            <a:extLst>
              <a:ext uri="{FF2B5EF4-FFF2-40B4-BE49-F238E27FC236}">
                <a16:creationId xmlns:a16="http://schemas.microsoft.com/office/drawing/2014/main" id="{629C745C-13A8-4FAE-9FD3-C97156E40BE7}"/>
              </a:ext>
            </a:extLst>
          </p:cNvPr>
          <p:cNvSpPr>
            <a:spLocks noChangeArrowheads="1"/>
          </p:cNvSpPr>
          <p:nvPr/>
        </p:nvSpPr>
        <p:spPr bwMode="auto">
          <a:xfrm>
            <a:off x="592138" y="4357688"/>
            <a:ext cx="117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interpreting</a:t>
            </a:r>
            <a:endParaRPr lang="en-US" altLang="en-US" sz="1400">
              <a:solidFill>
                <a:srgbClr val="002060"/>
              </a:solidFill>
            </a:endParaRPr>
          </a:p>
        </p:txBody>
      </p:sp>
      <p:sp>
        <p:nvSpPr>
          <p:cNvPr id="362510" name="Rectangle 17">
            <a:extLst>
              <a:ext uri="{FF2B5EF4-FFF2-40B4-BE49-F238E27FC236}">
                <a16:creationId xmlns:a16="http://schemas.microsoft.com/office/drawing/2014/main" id="{01871474-0A59-42D2-A99A-C8BA3E1B8AF1}"/>
              </a:ext>
            </a:extLst>
          </p:cNvPr>
          <p:cNvSpPr>
            <a:spLocks noChangeArrowheads="1"/>
          </p:cNvSpPr>
          <p:nvPr/>
        </p:nvSpPr>
        <p:spPr bwMode="auto">
          <a:xfrm>
            <a:off x="685800" y="2911475"/>
            <a:ext cx="10985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socializing</a:t>
            </a:r>
            <a:endParaRPr lang="en-US" altLang="en-US" sz="1400">
              <a:solidFill>
                <a:srgbClr val="002060"/>
              </a:solidFill>
            </a:endParaRPr>
          </a:p>
        </p:txBody>
      </p:sp>
      <p:sp>
        <p:nvSpPr>
          <p:cNvPr id="362511" name="Rectangle 18">
            <a:extLst>
              <a:ext uri="{FF2B5EF4-FFF2-40B4-BE49-F238E27FC236}">
                <a16:creationId xmlns:a16="http://schemas.microsoft.com/office/drawing/2014/main" id="{37EE3A40-7A84-47A5-8478-A94EC82CE8AA}"/>
              </a:ext>
            </a:extLst>
          </p:cNvPr>
          <p:cNvSpPr>
            <a:spLocks noChangeArrowheads="1"/>
          </p:cNvSpPr>
          <p:nvPr/>
        </p:nvSpPr>
        <p:spPr bwMode="auto">
          <a:xfrm>
            <a:off x="723900" y="5724525"/>
            <a:ext cx="985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“making”</a:t>
            </a:r>
            <a:endParaRPr lang="en-US" altLang="en-US" sz="1400">
              <a:solidFill>
                <a:srgbClr val="002060"/>
              </a:solidFill>
            </a:endParaRPr>
          </a:p>
        </p:txBody>
      </p:sp>
      <p:cxnSp>
        <p:nvCxnSpPr>
          <p:cNvPr id="21" name="Straight Arrow Connector 20">
            <a:extLst>
              <a:ext uri="{FF2B5EF4-FFF2-40B4-BE49-F238E27FC236}">
                <a16:creationId xmlns:a16="http://schemas.microsoft.com/office/drawing/2014/main" id="{164AEA04-A365-4066-9771-0455CD6240F4}"/>
              </a:ext>
            </a:extLst>
          </p:cNvPr>
          <p:cNvCxnSpPr>
            <a:cxnSpLocks/>
          </p:cNvCxnSpPr>
          <p:nvPr/>
        </p:nvCxnSpPr>
        <p:spPr>
          <a:xfrm>
            <a:off x="1770063" y="1524000"/>
            <a:ext cx="174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2513" name="Rectangle 23">
            <a:extLst>
              <a:ext uri="{FF2B5EF4-FFF2-40B4-BE49-F238E27FC236}">
                <a16:creationId xmlns:a16="http://schemas.microsoft.com/office/drawing/2014/main" id="{8214F1B9-BA2C-4819-BFA9-8C1F9AC3E260}"/>
              </a:ext>
            </a:extLst>
          </p:cNvPr>
          <p:cNvSpPr>
            <a:spLocks noChangeArrowheads="1"/>
          </p:cNvSpPr>
          <p:nvPr/>
        </p:nvSpPr>
        <p:spPr bwMode="auto">
          <a:xfrm>
            <a:off x="330200" y="404971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2060"/>
                </a:solidFill>
                <a:latin typeface="Arial" panose="020B0604020202020204" pitchFamily="34" charset="0"/>
                <a:cs typeface="Arial" panose="020B0604020202020204" pitchFamily="34" charset="0"/>
              </a:rPr>
              <a:t>experimenting</a:t>
            </a:r>
            <a:endParaRPr lang="en-US" altLang="en-US" sz="1400">
              <a:solidFill>
                <a:srgbClr val="002060"/>
              </a:solidFill>
            </a:endParaRPr>
          </a:p>
        </p:txBody>
      </p:sp>
      <p:cxnSp>
        <p:nvCxnSpPr>
          <p:cNvPr id="34" name="Straight Arrow Connector 33">
            <a:extLst>
              <a:ext uri="{FF2B5EF4-FFF2-40B4-BE49-F238E27FC236}">
                <a16:creationId xmlns:a16="http://schemas.microsoft.com/office/drawing/2014/main" id="{95054364-6B26-4097-8E93-2130F8ABD617}"/>
              </a:ext>
            </a:extLst>
          </p:cNvPr>
          <p:cNvCxnSpPr>
            <a:cxnSpLocks/>
          </p:cNvCxnSpPr>
          <p:nvPr/>
        </p:nvCxnSpPr>
        <p:spPr>
          <a:xfrm>
            <a:off x="1635125" y="4953000"/>
            <a:ext cx="266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105EBF-4595-4B54-A929-505D771EC11F}"/>
              </a:ext>
            </a:extLst>
          </p:cNvPr>
          <p:cNvCxnSpPr>
            <a:cxnSpLocks/>
          </p:cNvCxnSpPr>
          <p:nvPr/>
        </p:nvCxnSpPr>
        <p:spPr>
          <a:xfrm>
            <a:off x="1604963" y="5880100"/>
            <a:ext cx="365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FF6C126-7910-4469-84D4-A38402F776CA}"/>
              </a:ext>
            </a:extLst>
          </p:cNvPr>
          <p:cNvCxnSpPr>
            <a:cxnSpLocks/>
          </p:cNvCxnSpPr>
          <p:nvPr/>
        </p:nvCxnSpPr>
        <p:spPr>
          <a:xfrm flipV="1">
            <a:off x="1692275" y="4229100"/>
            <a:ext cx="2524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4DE6DB3-4691-4EE1-A799-13A3252F5EF2}"/>
              </a:ext>
            </a:extLst>
          </p:cNvPr>
          <p:cNvCxnSpPr>
            <a:cxnSpLocks/>
          </p:cNvCxnSpPr>
          <p:nvPr/>
        </p:nvCxnSpPr>
        <p:spPr>
          <a:xfrm>
            <a:off x="1752600" y="4522788"/>
            <a:ext cx="1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2290167-0C01-4CB6-85A1-227166C6108B}"/>
              </a:ext>
            </a:extLst>
          </p:cNvPr>
          <p:cNvCxnSpPr>
            <a:cxnSpLocks/>
          </p:cNvCxnSpPr>
          <p:nvPr/>
        </p:nvCxnSpPr>
        <p:spPr>
          <a:xfrm>
            <a:off x="1703388" y="2562225"/>
            <a:ext cx="244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A35317C-A7FA-441E-A850-5427878A074B}"/>
              </a:ext>
            </a:extLst>
          </p:cNvPr>
          <p:cNvCxnSpPr>
            <a:cxnSpLocks/>
          </p:cNvCxnSpPr>
          <p:nvPr/>
        </p:nvCxnSpPr>
        <p:spPr>
          <a:xfrm>
            <a:off x="1752600" y="2312988"/>
            <a:ext cx="174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F2A5410-9223-4E21-8DF1-7AE682C38B60}"/>
              </a:ext>
            </a:extLst>
          </p:cNvPr>
          <p:cNvCxnSpPr>
            <a:cxnSpLocks/>
          </p:cNvCxnSpPr>
          <p:nvPr/>
        </p:nvCxnSpPr>
        <p:spPr>
          <a:xfrm>
            <a:off x="1803400" y="1917700"/>
            <a:ext cx="177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974B420-17BB-4BFC-A4C2-A79A95F2BA03}"/>
              </a:ext>
            </a:extLst>
          </p:cNvPr>
          <p:cNvCxnSpPr>
            <a:cxnSpLocks/>
          </p:cNvCxnSpPr>
          <p:nvPr/>
        </p:nvCxnSpPr>
        <p:spPr>
          <a:xfrm>
            <a:off x="1725613" y="3422650"/>
            <a:ext cx="244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9FD52FD-99CE-4289-9F1C-F7D74BDADE62}"/>
              </a:ext>
            </a:extLst>
          </p:cNvPr>
          <p:cNvCxnSpPr>
            <a:cxnSpLocks/>
          </p:cNvCxnSpPr>
          <p:nvPr/>
        </p:nvCxnSpPr>
        <p:spPr>
          <a:xfrm>
            <a:off x="1754188" y="3063875"/>
            <a:ext cx="244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BD8D78C-B389-4C27-8A9D-615063733A6F}"/>
              </a:ext>
            </a:extLst>
          </p:cNvPr>
          <p:cNvCxnSpPr>
            <a:cxnSpLocks/>
          </p:cNvCxnSpPr>
          <p:nvPr/>
        </p:nvCxnSpPr>
        <p:spPr>
          <a:xfrm>
            <a:off x="1700213" y="2828925"/>
            <a:ext cx="244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820FA74-1118-4AEB-B3BF-407808CA153A}"/>
              </a:ext>
            </a:extLst>
          </p:cNvPr>
          <p:cNvCxnSpPr>
            <a:cxnSpLocks/>
          </p:cNvCxnSpPr>
          <p:nvPr/>
        </p:nvCxnSpPr>
        <p:spPr>
          <a:xfrm>
            <a:off x="1679575" y="3935413"/>
            <a:ext cx="2428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CF1F548-72E9-48AA-890C-C66F463155B4}"/>
              </a:ext>
            </a:extLst>
          </p:cNvPr>
          <p:cNvCxnSpPr>
            <a:cxnSpLocks/>
          </p:cNvCxnSpPr>
          <p:nvPr/>
        </p:nvCxnSpPr>
        <p:spPr>
          <a:xfrm>
            <a:off x="1725613" y="3689350"/>
            <a:ext cx="2444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0DB42CFC-BDFD-4236-8AFF-7C57CEF89A61}"/>
              </a:ext>
            </a:extLst>
          </p:cNvPr>
          <p:cNvSpPr/>
          <p:nvPr/>
        </p:nvSpPr>
        <p:spPr>
          <a:xfrm>
            <a:off x="2690813" y="479425"/>
            <a:ext cx="5386387" cy="56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527" name="Rectangle 68">
            <a:extLst>
              <a:ext uri="{FF2B5EF4-FFF2-40B4-BE49-F238E27FC236}">
                <a16:creationId xmlns:a16="http://schemas.microsoft.com/office/drawing/2014/main" id="{D6396A1C-58C6-43D8-9EB5-055A13DB31AE}"/>
              </a:ext>
            </a:extLst>
          </p:cNvPr>
          <p:cNvSpPr>
            <a:spLocks noChangeArrowheads="1"/>
          </p:cNvSpPr>
          <p:nvPr/>
        </p:nvSpPr>
        <p:spPr bwMode="auto">
          <a:xfrm>
            <a:off x="2028825" y="68263"/>
            <a:ext cx="5883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a:solidFill>
                  <a:srgbClr val="002060"/>
                </a:solidFill>
                <a:latin typeface="Arial" panose="020B0604020202020204" pitchFamily="34" charset="0"/>
                <a:cs typeface="Arial" panose="020B0604020202020204" pitchFamily="34" charset="0"/>
              </a:rPr>
              <a:t>The Areas of the Brain Developed through STEAM: </a:t>
            </a:r>
          </a:p>
          <a:p>
            <a:pPr algn="ctr"/>
            <a:r>
              <a:rPr lang="en-US" altLang="en-US" sz="2400" b="1">
                <a:solidFill>
                  <a:srgbClr val="002060"/>
                </a:solidFill>
                <a:latin typeface="Arial" panose="020B0604020202020204" pitchFamily="34" charset="0"/>
                <a:cs typeface="Arial" panose="020B0604020202020204" pitchFamily="34" charset="0"/>
              </a:rPr>
              <a:t>“Whole Brain” Thinking</a:t>
            </a:r>
            <a:endParaRPr lang="en-US" altLang="en-US" sz="2400">
              <a:solidFill>
                <a:srgbClr val="002060"/>
              </a:solidFill>
            </a:endParaRPr>
          </a:p>
        </p:txBody>
      </p:sp>
      <p:sp>
        <p:nvSpPr>
          <p:cNvPr id="71" name="Rectangle 70">
            <a:extLst>
              <a:ext uri="{FF2B5EF4-FFF2-40B4-BE49-F238E27FC236}">
                <a16:creationId xmlns:a16="http://schemas.microsoft.com/office/drawing/2014/main" id="{4213D631-E61D-4309-B63D-52D5998AB475}"/>
              </a:ext>
            </a:extLst>
          </p:cNvPr>
          <p:cNvSpPr>
            <a:spLocks noChangeArrowheads="1"/>
          </p:cNvSpPr>
          <p:nvPr/>
        </p:nvSpPr>
        <p:spPr bwMode="auto">
          <a:xfrm>
            <a:off x="115888" y="6315075"/>
            <a:ext cx="413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b="1" dirty="0">
                <a:solidFill>
                  <a:srgbClr val="FF0000"/>
                </a:solidFill>
                <a:latin typeface="Arial" panose="020B0604020202020204" pitchFamily="34" charset="0"/>
                <a:cs typeface="Arial" panose="020B0604020202020204" pitchFamily="34" charset="0"/>
              </a:rPr>
              <a:t>Cumulatively = “Understanding”</a:t>
            </a:r>
            <a:endParaRPr lang="en-US" altLang="en-US" sz="2000" dirty="0">
              <a:solidFill>
                <a:srgbClr val="FF0000"/>
              </a:solidFill>
            </a:endParaRPr>
          </a:p>
        </p:txBody>
      </p:sp>
      <p:cxnSp>
        <p:nvCxnSpPr>
          <p:cNvPr id="72" name="Straight Connector 71">
            <a:extLst>
              <a:ext uri="{FF2B5EF4-FFF2-40B4-BE49-F238E27FC236}">
                <a16:creationId xmlns:a16="http://schemas.microsoft.com/office/drawing/2014/main" id="{A1CD4B62-DFDA-4AF2-87A8-00EADBFA54D1}"/>
              </a:ext>
            </a:extLst>
          </p:cNvPr>
          <p:cNvCxnSpPr>
            <a:cxnSpLocks/>
          </p:cNvCxnSpPr>
          <p:nvPr/>
        </p:nvCxnSpPr>
        <p:spPr>
          <a:xfrm>
            <a:off x="592138" y="6215063"/>
            <a:ext cx="13779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A6DD2CA-72F0-49F4-A4A9-688A2C0ABA83}"/>
              </a:ext>
            </a:extLst>
          </p:cNvPr>
          <p:cNvCxnSpPr>
            <a:cxnSpLocks/>
          </p:cNvCxnSpPr>
          <p:nvPr/>
        </p:nvCxnSpPr>
        <p:spPr>
          <a:xfrm>
            <a:off x="4252913" y="6477000"/>
            <a:ext cx="36512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A9D08AA2-7793-4DFA-97E3-A9DCC4116F5B}"/>
              </a:ext>
            </a:extLst>
          </p:cNvPr>
          <p:cNvSpPr>
            <a:spLocks noChangeArrowheads="1"/>
          </p:cNvSpPr>
          <p:nvPr/>
        </p:nvSpPr>
        <p:spPr bwMode="auto">
          <a:xfrm>
            <a:off x="4762500" y="6313488"/>
            <a:ext cx="4583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2060"/>
                </a:solidFill>
                <a:latin typeface="Arial" panose="020B0604020202020204" pitchFamily="34" charset="0"/>
                <a:cs typeface="Arial" panose="020B0604020202020204" pitchFamily="34" charset="0"/>
              </a:rPr>
              <a:t>Apply to predictable &amp; unpredictable  </a:t>
            </a:r>
            <a:endParaRPr lang="en-US" altLang="en-US" sz="1600" dirty="0">
              <a:solidFill>
                <a:srgbClr val="002060"/>
              </a:solidFill>
            </a:endParaRPr>
          </a:p>
        </p:txBody>
      </p:sp>
    </p:spTree>
    <p:extLst>
      <p:ext uri="{BB962C8B-B14F-4D97-AF65-F5344CB8AC3E}">
        <p14:creationId xmlns:p14="http://schemas.microsoft.com/office/powerpoint/2010/main" val="389190427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111620" name="Picture 2" descr="http://lifenews.wpengine.netdna-cdn.com/wp-content/uploads/2014/01/brain.jpg">
            <a:extLst>
              <a:ext uri="{FF2B5EF4-FFF2-40B4-BE49-F238E27FC236}">
                <a16:creationId xmlns:a16="http://schemas.microsoft.com/office/drawing/2014/main" id="{B4B474E0-EF50-4F3D-AE6B-0E90680EF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5" y="0"/>
            <a:ext cx="546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a:extLst>
              <a:ext uri="{FF2B5EF4-FFF2-40B4-BE49-F238E27FC236}">
                <a16:creationId xmlns:a16="http://schemas.microsoft.com/office/drawing/2014/main" id="{4257FD6C-9267-4F98-BCFA-920F3958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7" y="694710"/>
            <a:ext cx="7951788"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7ACE3E4-A50E-4E36-96EE-2FE10E4A4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257" y="4570413"/>
            <a:ext cx="234950" cy="34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4" name="Picture 1">
            <a:extLst>
              <a:ext uri="{FF2B5EF4-FFF2-40B4-BE49-F238E27FC236}">
                <a16:creationId xmlns:a16="http://schemas.microsoft.com/office/drawing/2014/main" id="{18494665-1B59-4C77-AD6C-88869C7B2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3369" y="4623593"/>
            <a:ext cx="3714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2877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9299EE-B375-47B7-A2B0-BA68A11B0214}"/>
              </a:ext>
            </a:extLst>
          </p:cNvPr>
          <p:cNvSpPr/>
          <p:nvPr/>
        </p:nvSpPr>
        <p:spPr>
          <a:xfrm>
            <a:off x="228600" y="-10867221"/>
            <a:ext cx="10439400" cy="7848302"/>
          </a:xfrm>
          <a:prstGeom prst="rect">
            <a:avLst/>
          </a:prstGeom>
        </p:spPr>
        <p:txBody>
          <a:bodyPr wrap="square">
            <a:spAutoFit/>
          </a:bodyPr>
          <a:lstStyle/>
          <a:p>
            <a:r>
              <a:rPr lang="en-US" sz="1200" b="1" u="sng" kern="0" dirty="0">
                <a:solidFill>
                  <a:srgbClr val="FF0000"/>
                </a:solidFill>
                <a:latin typeface="Times New Roman" panose="02020603050405020304" pitchFamily="18" charset="0"/>
              </a:rPr>
              <a:t>Type of Learning</a:t>
            </a:r>
            <a:r>
              <a:rPr lang="en-US" sz="1200" b="1" kern="0" dirty="0">
                <a:solidFill>
                  <a:srgbClr val="0000FF"/>
                </a:solidFill>
                <a:latin typeface="Times New Roman" panose="02020603050405020304" pitchFamily="18" charset="0"/>
              </a:rPr>
              <a:t>			   </a:t>
            </a:r>
            <a:r>
              <a:rPr lang="en-US" sz="1200" b="1" u="sng" kern="0" dirty="0">
                <a:solidFill>
                  <a:srgbClr val="0000FF"/>
                </a:solidFill>
                <a:latin typeface="Times New Roman" panose="02020603050405020304" pitchFamily="18" charset="0"/>
              </a:rPr>
              <a:t>Memory Formation</a:t>
            </a:r>
            <a:r>
              <a:rPr lang="en-US" sz="1200" b="1" kern="0" dirty="0">
                <a:solidFill>
                  <a:srgbClr val="0000FF"/>
                </a:solidFill>
                <a:latin typeface="Times New Roman" panose="02020603050405020304" pitchFamily="18" charset="0"/>
              </a:rPr>
              <a:t>		 </a:t>
            </a:r>
            <a:r>
              <a:rPr lang="en-US" sz="1200" b="1" u="sng" kern="0" dirty="0">
                <a:solidFill>
                  <a:srgbClr val="0000FF"/>
                </a:solidFill>
                <a:latin typeface="Times New Roman" panose="02020603050405020304" pitchFamily="18" charset="0"/>
              </a:rPr>
              <a:t>Deep/Long-lasting Learning</a:t>
            </a:r>
            <a:r>
              <a:rPr lang="en-US" sz="1200" b="1" kern="0" dirty="0">
                <a:solidFill>
                  <a:srgbClr val="0000FF"/>
                </a:solidFill>
                <a:latin typeface="Times New Roman" panose="02020603050405020304" pitchFamily="18" charset="0"/>
              </a:rPr>
              <a:t> 	 </a:t>
            </a:r>
            <a:r>
              <a:rPr lang="en-US" sz="1200" b="1" u="sng" kern="0" dirty="0">
                <a:solidFill>
                  <a:srgbClr val="0000FF"/>
                </a:solidFill>
                <a:latin typeface="Times New Roman" panose="02020603050405020304" pitchFamily="18" charset="0"/>
              </a:rPr>
              <a:t>Educational Time/Dollars</a:t>
            </a:r>
            <a:endParaRPr lang="en-US" sz="1200" b="1" kern="0" dirty="0">
              <a:latin typeface="Times New Roman" panose="02020603050405020304" pitchFamily="18" charset="0"/>
            </a:endParaRPr>
          </a:p>
          <a:p>
            <a:r>
              <a:rPr lang="en-US" sz="1200" b="1" dirty="0">
                <a:solidFill>
                  <a:srgbClr val="0000FF"/>
                </a:solidFill>
                <a:latin typeface="Times New Roman" panose="02020603050405020304" pitchFamily="18" charset="0"/>
                <a:ea typeface="Times New Roman" panose="02020603050405020304" pitchFamily="18" charset="0"/>
              </a:rPr>
              <a:t> </a:t>
            </a:r>
            <a:r>
              <a:rPr lang="en-US" sz="1200" b="1" u="sng" dirty="0">
                <a:solidFill>
                  <a:srgbClr val="FF0000"/>
                </a:solidFill>
                <a:latin typeface="Times New Roman" panose="02020603050405020304" pitchFamily="18" charset="0"/>
                <a:ea typeface="Times New Roman" panose="02020603050405020304" pitchFamily="18" charset="0"/>
              </a:rPr>
              <a:t>Experience</a:t>
            </a:r>
            <a:r>
              <a:rPr lang="en-US" sz="1200" b="1" dirty="0">
                <a:solidFill>
                  <a:srgbClr val="0000FF"/>
                </a:solidFill>
                <a:latin typeface="Times New Roman" panose="02020603050405020304" pitchFamily="18" charset="0"/>
                <a:ea typeface="Times New Roman" panose="02020603050405020304" pitchFamily="18" charset="0"/>
              </a:rPr>
              <a:t>	</a:t>
            </a:r>
            <a:r>
              <a:rPr lang="en-US" sz="1200" dirty="0">
                <a:solidFill>
                  <a:srgbClr val="0000FF"/>
                </a:solidFill>
                <a:latin typeface="Times New Roman" panose="02020603050405020304" pitchFamily="18" charset="0"/>
                <a:ea typeface="Times New Roman" panose="02020603050405020304" pitchFamily="18" charset="0"/>
              </a:rPr>
              <a:t>		</a:t>
            </a:r>
            <a:r>
              <a:rPr lang="en-US" sz="1200" b="1" dirty="0">
                <a:solidFill>
                  <a:srgbClr val="0000FF"/>
                </a:solidFill>
                <a:latin typeface="Times New Roman" panose="02020603050405020304" pitchFamily="18" charset="0"/>
                <a:ea typeface="Times New Roman" panose="02020603050405020304" pitchFamily="18" charset="0"/>
              </a:rPr>
              <a:t>(Easily formed cortical representations)	   (Long-term learning outcomes)</a:t>
            </a:r>
            <a:r>
              <a:rPr lang="en-US" sz="1200" dirty="0">
                <a:solidFill>
                  <a:srgbClr val="0000FF"/>
                </a:solidFill>
                <a:latin typeface="Times New Roman" panose="02020603050405020304" pitchFamily="18" charset="0"/>
                <a:ea typeface="Times New Roman" panose="02020603050405020304" pitchFamily="18" charset="0"/>
              </a:rPr>
              <a:t>		    </a:t>
            </a:r>
            <a:r>
              <a:rPr lang="en-US" sz="1200" b="1" u="sng" dirty="0">
                <a:solidFill>
                  <a:srgbClr val="0000FF"/>
                </a:solidFill>
                <a:latin typeface="Times New Roman" panose="02020603050405020304" pitchFamily="18" charset="0"/>
                <a:ea typeface="Times New Roman" panose="02020603050405020304" pitchFamily="18" charset="0"/>
              </a:rPr>
              <a:t>Invested </a:t>
            </a:r>
            <a:endParaRPr lang="en-US" sz="1200" dirty="0">
              <a:latin typeface="Times New Roman" panose="02020603050405020304" pitchFamily="18" charset="0"/>
              <a:ea typeface="Times New Roman" panose="02020603050405020304" pitchFamily="18" charset="0"/>
            </a:endParaRPr>
          </a:p>
          <a:p>
            <a:r>
              <a:rPr lang="en-US" sz="1200" b="1" dirty="0">
                <a:solidFill>
                  <a:srgbClr val="FF0000"/>
                </a:solidFill>
                <a:latin typeface="Times New Roman" panose="02020603050405020304" pitchFamily="18" charset="0"/>
              </a:rPr>
              <a:t> </a:t>
            </a:r>
            <a:endParaRPr lang="en-US" sz="1200" b="1" u="sng" dirty="0">
              <a:solidFill>
                <a:srgbClr val="FF0000"/>
              </a:solidFill>
              <a:latin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200" b="1" u="sng" dirty="0">
                <a:solidFill>
                  <a:srgbClr val="FF0000"/>
                </a:solidFill>
                <a:latin typeface="Times New Roman" panose="02020603050405020304" pitchFamily="18" charset="0"/>
              </a:rPr>
              <a:t>First-hand learning</a:t>
            </a:r>
            <a:r>
              <a:rPr lang="en-US" sz="1200" b="1" dirty="0">
                <a:solidFill>
                  <a:srgbClr val="FF0000"/>
                </a:solidFill>
                <a:latin typeface="Times New Roman" panose="02020603050405020304" pitchFamily="18" charset="0"/>
              </a:rPr>
              <a:t>			                 </a:t>
            </a:r>
            <a:r>
              <a:rPr lang="en-US" sz="1200" b="1" i="1" u="sng" dirty="0">
                <a:solidFill>
                  <a:srgbClr val="0000FF"/>
                </a:solidFill>
                <a:latin typeface="Times New Roman" panose="02020603050405020304" pitchFamily="18" charset="0"/>
              </a:rPr>
              <a:t>Highest</a:t>
            </a:r>
            <a:r>
              <a:rPr lang="en-US" sz="1200" b="1" dirty="0">
                <a:solidFill>
                  <a:srgbClr val="FF0000"/>
                </a:solidFill>
                <a:latin typeface="Times New Roman" panose="02020603050405020304" pitchFamily="18" charset="0"/>
              </a:rPr>
              <a:t>					</a:t>
            </a:r>
            <a:r>
              <a:rPr lang="en-US" sz="1200" b="1" i="1" u="sng" dirty="0">
                <a:solidFill>
                  <a:srgbClr val="0000FF"/>
                </a:solidFill>
                <a:latin typeface="Times New Roman" panose="02020603050405020304" pitchFamily="18" charset="0"/>
              </a:rPr>
              <a:t>Highest</a:t>
            </a:r>
            <a:r>
              <a:rPr lang="en-US" sz="1200" b="1" i="1" dirty="0">
                <a:solidFill>
                  <a:srgbClr val="FF0000"/>
                </a:solidFill>
                <a:latin typeface="Times New Roman" panose="02020603050405020304" pitchFamily="18" charset="0"/>
              </a:rPr>
              <a:t> 		</a:t>
            </a:r>
            <a:r>
              <a:rPr lang="en-US" sz="1200" b="1" dirty="0">
                <a:solidFill>
                  <a:srgbClr val="0000FF"/>
                </a:solidFill>
                <a:latin typeface="Times New Roman" panose="02020603050405020304" pitchFamily="18" charset="0"/>
              </a:rPr>
              <a:t>	      </a:t>
            </a:r>
            <a:r>
              <a:rPr lang="en-US" sz="1200" b="1" i="1" u="sng" dirty="0">
                <a:solidFill>
                  <a:srgbClr val="0000FF"/>
                </a:solidFill>
                <a:latin typeface="Times New Roman" panose="02020603050405020304" pitchFamily="18" charset="0"/>
              </a:rPr>
              <a:t>Lowest</a:t>
            </a:r>
            <a:endParaRPr lang="en-US" sz="1200" b="1" u="sng" dirty="0">
              <a:solidFill>
                <a:srgbClr val="FF0000"/>
              </a:solidFill>
              <a:latin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Real-world, real-time		</a:t>
            </a:r>
            <a:r>
              <a:rPr lang="en-US" sz="1200" b="1" dirty="0">
                <a:latin typeface="Times New Roman" panose="02020603050405020304" pitchFamily="18" charset="0"/>
                <a:ea typeface="Times New Roman" panose="02020603050405020304" pitchFamily="18" charset="0"/>
                <a:sym typeface="Symbol" panose="05050102010706020507" pitchFamily="18" charset="2"/>
              </a:rPr>
              <a:t></a:t>
            </a:r>
            <a:r>
              <a:rPr lang="en-US" sz="1200" b="1" dirty="0">
                <a:latin typeface="Times New Roman" panose="02020603050405020304" pitchFamily="18" charset="0"/>
                <a:ea typeface="Times New Roman" panose="02020603050405020304" pitchFamily="18" charset="0"/>
              </a:rPr>
              <a:t> Interactions </a:t>
            </a:r>
            <a:r>
              <a:rPr lang="en-US" sz="1200" dirty="0">
                <a:latin typeface="Times New Roman" panose="02020603050405020304" pitchFamily="18" charset="0"/>
                <a:ea typeface="Times New Roman" panose="02020603050405020304" pitchFamily="18" charset="0"/>
                <a:sym typeface="Symbol" panose="05050102010706020507" pitchFamily="18" charset="2"/>
              </a:rPr>
              <a:t></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episodic memory		Direct experience yields</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Meets the intended</a:t>
            </a:r>
            <a:r>
              <a:rPr lang="en-US" sz="1200" dirty="0">
                <a:latin typeface="Times New Roman" panose="02020603050405020304" pitchFamily="18" charset="0"/>
                <a:ea typeface="Times New Roman" panose="02020603050405020304" pitchFamily="18" charset="0"/>
              </a:rPr>
              <a:t> </a:t>
            </a:r>
          </a:p>
          <a:p>
            <a:r>
              <a:rPr lang="en-US" sz="1200" b="1" kern="0" dirty="0">
                <a:latin typeface="Times New Roman" panose="02020603050405020304" pitchFamily="18" charset="0"/>
              </a:rPr>
              <a:t>Hands-on, minds-on			“Leveled” readers are unnecessary		  the </a:t>
            </a:r>
            <a:r>
              <a:rPr lang="en-US" sz="1200" b="1" kern="0" dirty="0">
                <a:solidFill>
                  <a:srgbClr val="0000FF"/>
                </a:solidFill>
                <a:latin typeface="Times New Roman" panose="02020603050405020304" pitchFamily="18" charset="0"/>
              </a:rPr>
              <a:t>highest</a:t>
            </a:r>
            <a:r>
              <a:rPr lang="en-US" sz="1200" b="1" kern="0" dirty="0">
                <a:latin typeface="Times New Roman" panose="02020603050405020304" pitchFamily="18" charset="0"/>
              </a:rPr>
              <a:t> levels of learning</a:t>
            </a:r>
            <a:r>
              <a:rPr lang="en-US" sz="1200" kern="0" dirty="0">
                <a:latin typeface="Times New Roman" panose="02020603050405020304" pitchFamily="18" charset="0"/>
              </a:rPr>
              <a:t>            </a:t>
            </a:r>
            <a:r>
              <a:rPr lang="en-US" sz="1200" b="1" kern="0" dirty="0" err="1">
                <a:latin typeface="Times New Roman" panose="02020603050405020304" pitchFamily="18" charset="0"/>
              </a:rPr>
              <a:t>learning</a:t>
            </a:r>
            <a:r>
              <a:rPr lang="en-US" sz="1200" b="1" kern="0" dirty="0">
                <a:latin typeface="Times New Roman" panose="02020603050405020304" pitchFamily="18" charset="0"/>
              </a:rPr>
              <a:t> objectives at</a:t>
            </a:r>
          </a:p>
          <a:p>
            <a:r>
              <a:rPr lang="en-US" sz="1200" dirty="0">
                <a:latin typeface="Times New Roman" panose="02020603050405020304" pitchFamily="18" charset="0"/>
                <a:ea typeface="Times New Roman" panose="02020603050405020304" pitchFamily="18" charset="0"/>
              </a:rPr>
              <a:t>   and</a:t>
            </a:r>
            <a:r>
              <a:rPr lang="en-US" sz="1200" b="1" dirty="0">
                <a:latin typeface="Times New Roman" panose="02020603050405020304" pitchFamily="18" charset="0"/>
                <a:ea typeface="Times New Roman" panose="02020603050405020304" pitchFamily="18" charset="0"/>
              </a:rPr>
              <a:t> hearts’-in 			Multidimensional/multidisciplinary	  and memory results			  the same or a lower cost</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Interpersonal/social aspect		Multi-sensory </a:t>
            </a:r>
            <a:r>
              <a:rPr lang="en-US" sz="1200" dirty="0">
                <a:latin typeface="Times New Roman" panose="02020603050405020304" pitchFamily="18" charset="0"/>
                <a:ea typeface="Times New Roman" panose="02020603050405020304" pitchFamily="18" charset="0"/>
              </a:rPr>
              <a:t>(multiple stimulation)		</a:t>
            </a:r>
            <a:r>
              <a:rPr lang="en-US" sz="1200" b="1" dirty="0">
                <a:latin typeface="Times New Roman" panose="02020603050405020304" pitchFamily="18" charset="0"/>
                <a:ea typeface="Times New Roman" panose="02020603050405020304" pitchFamily="18" charset="0"/>
              </a:rPr>
              <a:t>Effortless reflections/questioning      to the school system</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Direct experience			Conversational descriptions emerge</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High transferability</a:t>
            </a:r>
            <a:endParaRPr lang="en-US" sz="1200" dirty="0">
              <a:latin typeface="Times New Roman" panose="02020603050405020304" pitchFamily="18" charset="0"/>
              <a:ea typeface="Times New Roman" panose="02020603050405020304" pitchFamily="18" charset="0"/>
            </a:endParaRPr>
          </a:p>
          <a:p>
            <a:r>
              <a:rPr lang="en-US" sz="1200" b="1" kern="0" dirty="0">
                <a:latin typeface="Times New Roman" panose="02020603050405020304" pitchFamily="18" charset="0"/>
              </a:rPr>
              <a:t>Note-booking				Highly concrete with multiple exposures	Learner-centered</a:t>
            </a:r>
          </a:p>
          <a:p>
            <a:r>
              <a:rPr lang="en-US" sz="1200" b="1" kern="0" dirty="0">
                <a:latin typeface="Times New Roman" panose="02020603050405020304" pitchFamily="18" charset="0"/>
              </a:rPr>
              <a:t>Problem solving			Multi-modal. Develops highly elaborate 		</a:t>
            </a:r>
          </a:p>
          <a:p>
            <a:r>
              <a:rPr lang="en-US" sz="1200" b="1" kern="0" dirty="0">
                <a:latin typeface="Times New Roman" panose="02020603050405020304" pitchFamily="18" charset="0"/>
              </a:rPr>
              <a:t>Excursions </a:t>
            </a:r>
            <a:r>
              <a:rPr lang="en-US" sz="1200" kern="0" dirty="0">
                <a:latin typeface="Times New Roman" panose="02020603050405020304" pitchFamily="18" charset="0"/>
              </a:rPr>
              <a:t>(e.g., to the wetlands)	  </a:t>
            </a:r>
            <a:r>
              <a:rPr lang="en-US" sz="1200" b="1" kern="0" dirty="0">
                <a:latin typeface="Times New Roman" panose="02020603050405020304" pitchFamily="18" charset="0"/>
              </a:rPr>
              <a:t>sensory memory records </a:t>
            </a:r>
            <a:r>
              <a:rPr lang="en-US" sz="1200" kern="0" dirty="0">
                <a:latin typeface="Times New Roman" panose="02020603050405020304" pitchFamily="18" charset="0"/>
              </a:rPr>
              <a:t>(easily extended)</a:t>
            </a:r>
            <a:endParaRPr lang="en-US" sz="1200" b="1" kern="0" dirty="0">
              <a:latin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Kinesthetic </a:t>
            </a:r>
            <a:r>
              <a:rPr lang="en-US" sz="1200" dirty="0">
                <a:latin typeface="Times New Roman" panose="02020603050405020304" pitchFamily="18" charset="0"/>
                <a:ea typeface="Times New Roman" panose="02020603050405020304" pitchFamily="18" charset="0"/>
              </a:rPr>
              <a:t>(“muscle</a:t>
            </a:r>
            <a:r>
              <a:rPr lang="en-US" sz="1200" b="1"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 Reading ability/language background</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memory”)</a:t>
            </a:r>
            <a:r>
              <a:rPr lang="en-US" sz="1200" b="1" dirty="0">
                <a:latin typeface="Times New Roman" panose="02020603050405020304" pitchFamily="18" charset="0"/>
                <a:ea typeface="Times New Roman" panose="02020603050405020304" pitchFamily="18" charset="0"/>
              </a:rPr>
              <a:t>				   become irrelevant </a:t>
            </a:r>
            <a:r>
              <a:rPr lang="en-US" sz="1200" dirty="0">
                <a:latin typeface="Times New Roman" panose="02020603050405020304" pitchFamily="18" charset="0"/>
                <a:ea typeface="Times New Roman" panose="02020603050405020304" pitchFamily="18" charset="0"/>
              </a:rPr>
              <a:t>(non-linguistic)</a:t>
            </a:r>
            <a:r>
              <a:rPr lang="en-US" sz="12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sym typeface="Symbol" panose="05050102010706020507" pitchFamily="18" charset="2"/>
              </a:rPr>
              <a:t></a:t>
            </a:r>
            <a:r>
              <a:rPr lang="en-US" sz="1200" b="1" dirty="0">
                <a:latin typeface="Times New Roman" panose="02020603050405020304" pitchFamily="18" charset="0"/>
                <a:ea typeface="Times New Roman" panose="02020603050405020304" pitchFamily="18" charset="0"/>
              </a:rPr>
              <a:t> Thinking skills (e.g., cause-and-effect)	  </a:t>
            </a:r>
            <a:endParaRPr lang="en-US" sz="1200" dirty="0">
              <a:latin typeface="Times New Roman" panose="02020603050405020304" pitchFamily="18" charset="0"/>
              <a:ea typeface="Times New Roman" panose="02020603050405020304" pitchFamily="18" charset="0"/>
            </a:endParaRPr>
          </a:p>
          <a:p>
            <a:pPr marL="1828800" marR="0" indent="457200">
              <a:spcBef>
                <a:spcPts val="0"/>
              </a:spcBef>
              <a:spcAft>
                <a:spcPts val="0"/>
              </a:spcAft>
            </a:pPr>
            <a:r>
              <a:rPr lang="en-US" sz="1200" b="1" dirty="0">
                <a:latin typeface="Times New Roman" panose="02020603050405020304" pitchFamily="18" charset="0"/>
                <a:ea typeface="Times New Roman" panose="02020603050405020304" pitchFamily="18" charset="0"/>
              </a:rPr>
              <a:t>    provides immediate learner feedback</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200" b="1" u="sng" kern="0" dirty="0">
                <a:solidFill>
                  <a:srgbClr val="FF0000"/>
                </a:solidFill>
                <a:latin typeface="Times New Roman" panose="02020603050405020304" pitchFamily="18" charset="0"/>
              </a:rPr>
              <a:t>Second-hand learning</a:t>
            </a:r>
            <a:r>
              <a:rPr lang="en-US" sz="1200" b="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a:t>
            </a:r>
            <a:r>
              <a:rPr lang="en-US" sz="1200" b="1" i="1" kern="0" dirty="0">
                <a:latin typeface="Times New Roman" panose="02020603050405020304" pitchFamily="18" charset="0"/>
              </a:rPr>
              <a:t>					</a:t>
            </a:r>
            <a:r>
              <a:rPr lang="en-US" sz="1200" b="1" i="1" u="sng"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a:t>
            </a:r>
            <a:r>
              <a:rPr lang="en-US" sz="1200" b="1" i="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Moderately high</a:t>
            </a:r>
            <a:r>
              <a:rPr lang="en-US" sz="1200" b="1" i="1" kern="0" dirty="0">
                <a:latin typeface="Times New Roman" panose="02020603050405020304" pitchFamily="18" charset="0"/>
              </a:rPr>
              <a:t>	</a:t>
            </a:r>
            <a:endParaRPr lang="en-US" sz="1200" b="1" kern="0" dirty="0">
              <a:latin typeface="Times New Roman" panose="02020603050405020304" pitchFamily="18" charset="0"/>
            </a:endParaRPr>
          </a:p>
          <a:p>
            <a:r>
              <a:rPr lang="en-US" sz="1200" b="1" kern="0" dirty="0">
                <a:latin typeface="Times New Roman" panose="02020603050405020304" pitchFamily="18" charset="0"/>
              </a:rPr>
              <a:t>Pictures/diagrams/graphs		Understanding is heavily dependent 	Effective for visual learners    	Providing costly </a:t>
            </a:r>
          </a:p>
          <a:p>
            <a:r>
              <a:rPr lang="en-US" sz="1200" b="1" kern="0" dirty="0">
                <a:latin typeface="Times New Roman" panose="02020603050405020304" pitchFamily="18" charset="0"/>
              </a:rPr>
              <a:t>Computer simulations/models 	  upon established knowledge and   	Fragmented recall  			  tech equipment is </a:t>
            </a:r>
          </a:p>
          <a:p>
            <a:r>
              <a:rPr lang="en-US" sz="1200" b="1" kern="0" dirty="0">
                <a:latin typeface="Times New Roman" panose="02020603050405020304" pitchFamily="18" charset="0"/>
              </a:rPr>
              <a:t>Teacher demonstrations		  prior learning (no earlier experiences	Generates student interest		  of schools (and often </a:t>
            </a:r>
          </a:p>
          <a:p>
            <a:r>
              <a:rPr lang="en-US" sz="1200" b="1" kern="0" dirty="0">
                <a:latin typeface="Times New Roman" panose="02020603050405020304" pitchFamily="18" charset="0"/>
              </a:rPr>
              <a:t>Virtual reality/multimedia		  </a:t>
            </a:r>
            <a:r>
              <a:rPr lang="en-US" sz="1200" b="1" kern="0" dirty="0">
                <a:latin typeface="Times New Roman" panose="02020603050405020304" pitchFamily="18" charset="0"/>
                <a:sym typeface="Symbol" panose="05050102010706020507" pitchFamily="18" charset="2"/>
              </a:rPr>
              <a:t></a:t>
            </a:r>
            <a:r>
              <a:rPr lang="en-US" sz="1200" b="1" kern="0" dirty="0">
                <a:latin typeface="Times New Roman" panose="02020603050405020304" pitchFamily="18" charset="0"/>
              </a:rPr>
              <a:t> no cognitive basis for making 		“Digital Divide” 			  from impoverished  </a:t>
            </a:r>
          </a:p>
          <a:p>
            <a:r>
              <a:rPr lang="en-US" sz="1200" b="1" dirty="0">
                <a:latin typeface="Times New Roman" panose="02020603050405020304" pitchFamily="18" charset="0"/>
                <a:ea typeface="Times New Roman" panose="02020603050405020304" pitchFamily="18" charset="0"/>
              </a:rPr>
              <a:t>Videos/DVDs/Internet		  conceptual connections)								  homes)</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sz="1200" b="1" u="sng" kern="0" dirty="0">
                <a:solidFill>
                  <a:srgbClr val="FF0000"/>
                </a:solidFill>
                <a:latin typeface="Times New Roman" panose="02020603050405020304" pitchFamily="18" charset="0"/>
              </a:rPr>
              <a:t>Third-hand learning	</a:t>
            </a:r>
            <a:r>
              <a:rPr lang="en-US" sz="1200" b="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Lowest</a:t>
            </a:r>
            <a:r>
              <a:rPr lang="en-US" sz="1200" b="1" i="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Lowest</a:t>
            </a:r>
            <a:r>
              <a:rPr lang="en-US" sz="1200" b="1" i="1" kern="0" dirty="0">
                <a:solidFill>
                  <a:srgbClr val="0000FF"/>
                </a:solidFill>
                <a:latin typeface="Times New Roman" panose="02020603050405020304" pitchFamily="18" charset="0"/>
              </a:rPr>
              <a:t>		                    </a:t>
            </a:r>
            <a:r>
              <a:rPr lang="en-US" sz="1200" b="1" i="1" u="sng" kern="0" dirty="0">
                <a:solidFill>
                  <a:srgbClr val="0000FF"/>
                </a:solidFill>
                <a:latin typeface="Times New Roman" panose="02020603050405020304" pitchFamily="18" charset="0"/>
              </a:rPr>
              <a:t>Highest</a:t>
            </a:r>
            <a:r>
              <a:rPr lang="en-US" sz="1200" b="1" u="sng" kern="0" dirty="0">
                <a:solidFill>
                  <a:srgbClr val="0000FF"/>
                </a:solidFill>
                <a:latin typeface="Times New Roman" panose="02020603050405020304" pitchFamily="18" charset="0"/>
              </a:rPr>
              <a:t> </a:t>
            </a:r>
            <a:endParaRPr lang="en-US" sz="1200" b="1" kern="0" dirty="0">
              <a:latin typeface="Times New Roman" panose="02020603050405020304" pitchFamily="18" charset="0"/>
            </a:endParaRPr>
          </a:p>
          <a:p>
            <a:r>
              <a:rPr lang="en-US" sz="1200" b="1" kern="0" dirty="0">
                <a:latin typeface="Times New Roman" panose="02020603050405020304" pitchFamily="18" charset="0"/>
              </a:rPr>
              <a:t>Reading				Contingent upon academic or               Students can reproduce content	          Yet this form yields the</a:t>
            </a:r>
          </a:p>
          <a:p>
            <a:r>
              <a:rPr lang="en-US" sz="1200" b="1" dirty="0">
                <a:latin typeface="Times New Roman" panose="02020603050405020304" pitchFamily="18" charset="0"/>
                <a:ea typeface="Times New Roman" panose="02020603050405020304" pitchFamily="18" charset="0"/>
              </a:rPr>
              <a:t>Lecture 				 personal background knowledge	       but </a:t>
            </a:r>
            <a:r>
              <a:rPr lang="en-US" sz="1200" b="1" i="1" dirty="0">
                <a:latin typeface="Times New Roman" panose="02020603050405020304" pitchFamily="18" charset="0"/>
                <a:ea typeface="Times New Roman" panose="02020603050405020304" pitchFamily="18" charset="0"/>
              </a:rPr>
              <a:t>transferability</a:t>
            </a:r>
            <a:r>
              <a:rPr lang="en-US" sz="1200" b="1" dirty="0">
                <a:latin typeface="Times New Roman" panose="02020603050405020304" pitchFamily="18" charset="0"/>
                <a:ea typeface="Times New Roman" panose="02020603050405020304" pitchFamily="18" charset="0"/>
              </a:rPr>
              <a:t> and </a:t>
            </a:r>
            <a:r>
              <a:rPr lang="en-US" sz="1200" b="1" i="1" dirty="0">
                <a:latin typeface="Times New Roman" panose="02020603050405020304" pitchFamily="18" charset="0"/>
                <a:ea typeface="Times New Roman" panose="02020603050405020304" pitchFamily="18" charset="0"/>
              </a:rPr>
              <a:t>application</a:t>
            </a:r>
            <a:r>
              <a:rPr lang="en-US" sz="1200" b="1" dirty="0">
                <a:latin typeface="Times New Roman" panose="02020603050405020304" pitchFamily="18" charset="0"/>
                <a:ea typeface="Times New Roman" panose="02020603050405020304" pitchFamily="18" charset="0"/>
              </a:rPr>
              <a:t>	</a:t>
            </a:r>
            <a:r>
              <a:rPr lang="en-US" sz="1200" b="1" u="sng" dirty="0">
                <a:solidFill>
                  <a:srgbClr val="FF0000"/>
                </a:solidFill>
                <a:latin typeface="Times New Roman" panose="02020603050405020304" pitchFamily="18" charset="0"/>
                <a:ea typeface="Times New Roman" panose="02020603050405020304" pitchFamily="18" charset="0"/>
              </a:rPr>
              <a:t>lowest cognitive returns</a:t>
            </a:r>
            <a:r>
              <a:rPr lang="en-US" sz="1200" b="1" dirty="0">
                <a:latin typeface="Times New Roman" panose="02020603050405020304" pitchFamily="18" charset="0"/>
                <a:ea typeface="Times New Roman" panose="02020603050405020304" pitchFamily="18" charset="0"/>
              </a:rPr>
              <a:t>					 Language-based vocabulary/	       suffer when the situational context      on teaching time and</a:t>
            </a:r>
            <a:endParaRPr lang="en-US" sz="1200" dirty="0">
              <a:latin typeface="Times New Roman" panose="02020603050405020304" pitchFamily="18" charset="0"/>
              <a:ea typeface="Times New Roman" panose="02020603050405020304" pitchFamily="18" charset="0"/>
            </a:endParaRPr>
          </a:p>
          <a:p>
            <a:pPr marL="1828800" marR="0" indent="457200">
              <a:spcBef>
                <a:spcPts val="0"/>
              </a:spcBef>
              <a:spcAft>
                <a:spcPts val="0"/>
              </a:spcAft>
            </a:pPr>
            <a:r>
              <a:rPr lang="en-US" sz="1200" b="1" dirty="0">
                <a:latin typeface="Times New Roman" panose="02020603050405020304" pitchFamily="18" charset="0"/>
              </a:rPr>
              <a:t> Semantics/definitions are crucial          is altered (remains “surface level 	school $$ invested</a:t>
            </a:r>
          </a:p>
          <a:p>
            <a:pPr marL="1828800" marR="0" indent="457200">
              <a:spcBef>
                <a:spcPts val="0"/>
              </a:spcBef>
              <a:spcAft>
                <a:spcPts val="0"/>
              </a:spcAft>
            </a:pPr>
            <a:r>
              <a:rPr lang="en-US" sz="1200" b="1" dirty="0">
                <a:latin typeface="Times New Roman" panose="02020603050405020304" pitchFamily="18" charset="0"/>
                <a:ea typeface="Times New Roman" panose="02020603050405020304" pitchFamily="18" charset="0"/>
              </a:rPr>
              <a:t> Highly conceptual. Easily assessed      knowledge.”) Teacher-centered</a:t>
            </a:r>
            <a:endParaRPr lang="en-US" sz="1200"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B3325DA5-49F4-4C33-A610-9561CEE4054A}"/>
              </a:ext>
            </a:extLst>
          </p:cNvPr>
          <p:cNvSpPr/>
          <p:nvPr/>
        </p:nvSpPr>
        <p:spPr>
          <a:xfrm>
            <a:off x="58141" y="1805748"/>
            <a:ext cx="8957798" cy="1384995"/>
          </a:xfrm>
          <a:prstGeom prst="rect">
            <a:avLst/>
          </a:prstGeom>
        </p:spPr>
        <p:txBody>
          <a:bodyPr wrap="square">
            <a:spAutoFit/>
          </a:bodyPr>
          <a:lstStyle/>
          <a:p>
            <a:r>
              <a:rPr lang="en-US" sz="1200" b="1" u="sng" dirty="0">
                <a:solidFill>
                  <a:srgbClr val="FF0000"/>
                </a:solidFill>
                <a:latin typeface="Times New Roman" panose="02020603050405020304" pitchFamily="18" charset="0"/>
              </a:rPr>
              <a:t>First-hand learning</a:t>
            </a:r>
            <a:r>
              <a:rPr lang="en-US" sz="1200" b="1" dirty="0">
                <a:solidFill>
                  <a:srgbClr val="FF0000"/>
                </a:solidFill>
                <a:latin typeface="Times New Roman" panose="02020603050405020304" pitchFamily="18" charset="0"/>
              </a:rPr>
              <a:t>	                   </a:t>
            </a:r>
            <a:r>
              <a:rPr lang="en-US" sz="1200" b="1" i="1" u="sng" dirty="0">
                <a:solidFill>
                  <a:srgbClr val="0000FF"/>
                </a:solidFill>
                <a:latin typeface="Times New Roman" panose="02020603050405020304" pitchFamily="18" charset="0"/>
              </a:rPr>
              <a:t>Highest</a:t>
            </a:r>
            <a:r>
              <a:rPr lang="en-US" sz="1200" b="1" dirty="0">
                <a:solidFill>
                  <a:srgbClr val="FF0000"/>
                </a:solidFill>
                <a:latin typeface="Times New Roman" panose="02020603050405020304" pitchFamily="18" charset="0"/>
              </a:rPr>
              <a:t>	           	            </a:t>
            </a:r>
            <a:r>
              <a:rPr lang="en-US" sz="1200" b="1" i="1" u="sng" dirty="0">
                <a:solidFill>
                  <a:srgbClr val="0000FF"/>
                </a:solidFill>
                <a:latin typeface="Times New Roman" panose="02020603050405020304" pitchFamily="18" charset="0"/>
              </a:rPr>
              <a:t>Highest</a:t>
            </a:r>
            <a:r>
              <a:rPr lang="en-US" sz="1200" b="1" i="1" dirty="0">
                <a:solidFill>
                  <a:srgbClr val="FF0000"/>
                </a:solidFill>
                <a:latin typeface="Times New Roman" panose="02020603050405020304" pitchFamily="18" charset="0"/>
              </a:rPr>
              <a:t> 	</a:t>
            </a:r>
            <a:r>
              <a:rPr lang="en-US" sz="1200" b="1" dirty="0">
                <a:solidFill>
                  <a:srgbClr val="0000FF"/>
                </a:solidFill>
                <a:latin typeface="Times New Roman" panose="02020603050405020304" pitchFamily="18" charset="0"/>
              </a:rPr>
              <a:t>	   </a:t>
            </a:r>
            <a:r>
              <a:rPr lang="en-US" sz="1200" b="1" i="1" u="sng" dirty="0">
                <a:solidFill>
                  <a:srgbClr val="0000FF"/>
                </a:solidFill>
                <a:latin typeface="Times New Roman" panose="02020603050405020304" pitchFamily="18" charset="0"/>
              </a:rPr>
              <a:t>Lowest</a:t>
            </a:r>
            <a:endParaRPr lang="en-US" sz="1200" b="1" u="sng" dirty="0">
              <a:solidFill>
                <a:srgbClr val="FF0000"/>
              </a:solidFill>
              <a:latin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Real-world, real-time        </a:t>
            </a:r>
            <a:r>
              <a:rPr lang="en-US" sz="1200" b="1" dirty="0">
                <a:latin typeface="Times New Roman" panose="02020603050405020304" pitchFamily="18" charset="0"/>
                <a:ea typeface="Times New Roman" panose="02020603050405020304" pitchFamily="18" charset="0"/>
                <a:sym typeface="Symbol" panose="05050102010706020507" pitchFamily="18" charset="2"/>
              </a:rPr>
              <a:t></a:t>
            </a:r>
            <a:r>
              <a:rPr lang="en-US" sz="1200" b="1" dirty="0">
                <a:latin typeface="Times New Roman" panose="02020603050405020304" pitchFamily="18" charset="0"/>
                <a:ea typeface="Times New Roman" panose="02020603050405020304" pitchFamily="18" charset="0"/>
              </a:rPr>
              <a:t> Interactions </a:t>
            </a:r>
            <a:r>
              <a:rPr lang="en-US" sz="1200" dirty="0">
                <a:latin typeface="Times New Roman" panose="02020603050405020304" pitchFamily="18" charset="0"/>
                <a:ea typeface="Times New Roman" panose="02020603050405020304" pitchFamily="18" charset="0"/>
                <a:sym typeface="Symbol" panose="05050102010706020507" pitchFamily="18" charset="2"/>
              </a:rPr>
              <a:t></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episodic memory              Direct experience yields</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ea typeface="Times New Roman" panose="02020603050405020304" pitchFamily="18" charset="0"/>
              </a:rPr>
              <a:t>Meets the intended</a:t>
            </a:r>
            <a:r>
              <a:rPr lang="en-US" sz="1200" dirty="0">
                <a:latin typeface="Times New Roman" panose="02020603050405020304" pitchFamily="18" charset="0"/>
                <a:ea typeface="Times New Roman" panose="02020603050405020304" pitchFamily="18" charset="0"/>
              </a:rPr>
              <a:t> </a:t>
            </a:r>
          </a:p>
          <a:p>
            <a:r>
              <a:rPr lang="en-US" sz="1200" b="1" kern="0" dirty="0">
                <a:latin typeface="Times New Roman" panose="02020603050405020304" pitchFamily="18" charset="0"/>
              </a:rPr>
              <a:t>Hands-on, minds-on        “Leveled” readers are unnecessary;               the </a:t>
            </a:r>
            <a:r>
              <a:rPr lang="en-US" sz="1200" b="1" kern="0" dirty="0">
                <a:solidFill>
                  <a:srgbClr val="0000FF"/>
                </a:solidFill>
                <a:latin typeface="Times New Roman" panose="02020603050405020304" pitchFamily="18" charset="0"/>
              </a:rPr>
              <a:t>highest</a:t>
            </a:r>
            <a:r>
              <a:rPr lang="en-US" sz="1200" b="1" kern="0" dirty="0">
                <a:latin typeface="Times New Roman" panose="02020603050405020304" pitchFamily="18" charset="0"/>
              </a:rPr>
              <a:t> levels of learning</a:t>
            </a:r>
            <a:r>
              <a:rPr lang="en-US" sz="1200" kern="0" dirty="0">
                <a:latin typeface="Times New Roman" panose="02020603050405020304" pitchFamily="18" charset="0"/>
              </a:rPr>
              <a:t>                  </a:t>
            </a:r>
            <a:r>
              <a:rPr lang="en-US" sz="1200" b="1" kern="0" dirty="0" err="1">
                <a:latin typeface="Times New Roman" panose="02020603050405020304" pitchFamily="18" charset="0"/>
              </a:rPr>
              <a:t>learning</a:t>
            </a:r>
            <a:r>
              <a:rPr lang="en-US" sz="1200" b="1" kern="0" dirty="0">
                <a:latin typeface="Times New Roman" panose="02020603050405020304" pitchFamily="18" charset="0"/>
              </a:rPr>
              <a:t> objectives at</a:t>
            </a:r>
          </a:p>
          <a:p>
            <a:r>
              <a:rPr lang="en-US" sz="1200" dirty="0">
                <a:latin typeface="Times New Roman" panose="02020603050405020304" pitchFamily="18" charset="0"/>
                <a:ea typeface="Times New Roman" panose="02020603050405020304" pitchFamily="18" charset="0"/>
              </a:rPr>
              <a:t>   and</a:t>
            </a:r>
            <a:r>
              <a:rPr lang="en-US" sz="1200" b="1" dirty="0">
                <a:latin typeface="Times New Roman" panose="02020603050405020304" pitchFamily="18" charset="0"/>
                <a:ea typeface="Times New Roman" panose="02020603050405020304" pitchFamily="18" charset="0"/>
              </a:rPr>
              <a:t> hearts’-in                 Multidimensional/multidisciplinary;             and memory results;	                 the same or a lower cost</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Interpersonal/social          Multi-sensory </a:t>
            </a:r>
            <a:r>
              <a:rPr lang="en-US" sz="1200" dirty="0">
                <a:latin typeface="Times New Roman" panose="02020603050405020304" pitchFamily="18" charset="0"/>
                <a:ea typeface="Times New Roman" panose="02020603050405020304" pitchFamily="18" charset="0"/>
              </a:rPr>
              <a:t>(high stimulation);                   </a:t>
            </a:r>
            <a:r>
              <a:rPr lang="en-US" sz="1200" b="1" dirty="0">
                <a:latin typeface="Times New Roman" panose="02020603050405020304" pitchFamily="18" charset="0"/>
                <a:ea typeface="Times New Roman" panose="02020603050405020304" pitchFamily="18" charset="0"/>
              </a:rPr>
              <a:t>Effortless reflections/questioning;          to the school system</a:t>
            </a:r>
            <a:endParaRPr lang="en-US" sz="1200"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Direct experience              Verbal descriptions merge with AL;             High transferability; and,</a:t>
            </a:r>
            <a:endParaRPr lang="en-US" sz="1200" dirty="0">
              <a:latin typeface="Times New Roman" panose="02020603050405020304" pitchFamily="18" charset="0"/>
              <a:ea typeface="Times New Roman" panose="02020603050405020304" pitchFamily="18" charset="0"/>
            </a:endParaRPr>
          </a:p>
          <a:p>
            <a:r>
              <a:rPr lang="en-US" sz="1200" b="1" kern="0" dirty="0">
                <a:latin typeface="Times New Roman" panose="02020603050405020304" pitchFamily="18" charset="0"/>
              </a:rPr>
              <a:t>Note-booking	                    Highly concrete with multiple exposures     Learner-centered</a:t>
            </a:r>
          </a:p>
        </p:txBody>
      </p:sp>
      <p:sp>
        <p:nvSpPr>
          <p:cNvPr id="5" name="Rectangle 4">
            <a:extLst>
              <a:ext uri="{FF2B5EF4-FFF2-40B4-BE49-F238E27FC236}">
                <a16:creationId xmlns:a16="http://schemas.microsoft.com/office/drawing/2014/main" id="{DF3B3C74-C258-4355-980A-517A5C0DC06F}"/>
              </a:ext>
            </a:extLst>
          </p:cNvPr>
          <p:cNvSpPr/>
          <p:nvPr/>
        </p:nvSpPr>
        <p:spPr>
          <a:xfrm>
            <a:off x="74294" y="1079936"/>
            <a:ext cx="8887174" cy="523220"/>
          </a:xfrm>
          <a:prstGeom prst="rect">
            <a:avLst/>
          </a:prstGeom>
        </p:spPr>
        <p:txBody>
          <a:bodyPr wrap="square">
            <a:spAutoFit/>
          </a:bodyPr>
          <a:lstStyle/>
          <a:p>
            <a:r>
              <a:rPr lang="en-US" sz="1400" b="1" u="sng" kern="0" dirty="0">
                <a:solidFill>
                  <a:srgbClr val="FF0000"/>
                </a:solidFill>
                <a:latin typeface="Times New Roman" panose="02020603050405020304" pitchFamily="18" charset="0"/>
              </a:rPr>
              <a:t>Type of Learning</a:t>
            </a:r>
            <a:r>
              <a:rPr lang="en-US" sz="1400" b="1" kern="0" dirty="0">
                <a:solidFill>
                  <a:srgbClr val="0000FF"/>
                </a:solidFill>
                <a:latin typeface="Times New Roman" panose="02020603050405020304" pitchFamily="18" charset="0"/>
              </a:rPr>
              <a:t>	      </a:t>
            </a:r>
            <a:r>
              <a:rPr lang="en-US" sz="1400" b="1" u="sng" kern="0" dirty="0">
                <a:solidFill>
                  <a:srgbClr val="0000FF"/>
                </a:solidFill>
                <a:latin typeface="Times New Roman" panose="02020603050405020304" pitchFamily="18" charset="0"/>
              </a:rPr>
              <a:t>Memory Formation</a:t>
            </a:r>
            <a:r>
              <a:rPr lang="en-US" sz="1400" b="1" kern="0" dirty="0">
                <a:solidFill>
                  <a:srgbClr val="0000FF"/>
                </a:solidFill>
                <a:latin typeface="Times New Roman" panose="02020603050405020304" pitchFamily="18" charset="0"/>
              </a:rPr>
              <a:t>	              </a:t>
            </a:r>
            <a:r>
              <a:rPr lang="en-US" sz="1400" b="1" u="sng" kern="0" dirty="0">
                <a:solidFill>
                  <a:srgbClr val="0000FF"/>
                </a:solidFill>
                <a:latin typeface="Times New Roman" panose="02020603050405020304" pitchFamily="18" charset="0"/>
              </a:rPr>
              <a:t>Deep/Long-lasting Learning</a:t>
            </a:r>
            <a:r>
              <a:rPr lang="en-US" sz="1400" b="1" kern="0" dirty="0">
                <a:solidFill>
                  <a:srgbClr val="0000FF"/>
                </a:solidFill>
                <a:latin typeface="Times New Roman" panose="02020603050405020304" pitchFamily="18" charset="0"/>
              </a:rPr>
              <a:t>         </a:t>
            </a:r>
            <a:r>
              <a:rPr lang="en-US" sz="1400" b="1" u="sng" kern="0" dirty="0">
                <a:solidFill>
                  <a:srgbClr val="0000FF"/>
                </a:solidFill>
                <a:latin typeface="Times New Roman" panose="02020603050405020304" pitchFamily="18" charset="0"/>
              </a:rPr>
              <a:t>Educational Time/</a:t>
            </a:r>
            <a:endParaRPr lang="en-US" sz="1400" b="1" kern="0" dirty="0">
              <a:latin typeface="Times New Roman" panose="02020603050405020304" pitchFamily="18" charset="0"/>
            </a:endParaRPr>
          </a:p>
          <a:p>
            <a:r>
              <a:rPr lang="en-US" sz="1400" b="1" dirty="0">
                <a:solidFill>
                  <a:srgbClr val="0000FF"/>
                </a:solidFill>
                <a:latin typeface="Times New Roman" panose="02020603050405020304" pitchFamily="18" charset="0"/>
                <a:ea typeface="Times New Roman" panose="02020603050405020304" pitchFamily="18" charset="0"/>
              </a:rPr>
              <a:t> </a:t>
            </a:r>
            <a:r>
              <a:rPr lang="en-US" sz="1400" b="1" u="sng" dirty="0">
                <a:solidFill>
                  <a:srgbClr val="FF0000"/>
                </a:solidFill>
                <a:latin typeface="Times New Roman" panose="02020603050405020304" pitchFamily="18" charset="0"/>
                <a:ea typeface="Times New Roman" panose="02020603050405020304" pitchFamily="18" charset="0"/>
              </a:rPr>
              <a:t>Experience</a:t>
            </a:r>
            <a:r>
              <a:rPr lang="en-US" sz="1400" b="1" dirty="0">
                <a:solidFill>
                  <a:srgbClr val="0000FF"/>
                </a:solidFill>
                <a:latin typeface="Times New Roman" panose="02020603050405020304" pitchFamily="18" charset="0"/>
                <a:ea typeface="Times New Roman" panose="02020603050405020304" pitchFamily="18" charset="0"/>
              </a:rPr>
              <a:t>	              </a:t>
            </a:r>
            <a:r>
              <a:rPr lang="en-US" sz="1200" b="1" dirty="0">
                <a:solidFill>
                  <a:srgbClr val="0000FF"/>
                </a:solidFill>
                <a:latin typeface="Times New Roman" panose="02020603050405020304" pitchFamily="18" charset="0"/>
                <a:ea typeface="Times New Roman" panose="02020603050405020304" pitchFamily="18" charset="0"/>
              </a:rPr>
              <a:t>(Easily forms cortical representations)        (Long-term learning outcomes)</a:t>
            </a:r>
            <a:r>
              <a:rPr lang="en-US" sz="1400" b="1" dirty="0">
                <a:solidFill>
                  <a:srgbClr val="0000FF"/>
                </a:solidFill>
                <a:latin typeface="Times New Roman" panose="02020603050405020304" pitchFamily="18" charset="0"/>
                <a:ea typeface="Times New Roman" panose="02020603050405020304" pitchFamily="18" charset="0"/>
              </a:rPr>
              <a:t>           </a:t>
            </a:r>
            <a:r>
              <a:rPr lang="en-US" sz="1400" b="1" u="sng" kern="0" dirty="0">
                <a:solidFill>
                  <a:srgbClr val="0000FF"/>
                </a:solidFill>
                <a:latin typeface="Times New Roman" panose="02020603050405020304" pitchFamily="18" charset="0"/>
              </a:rPr>
              <a:t>Dollars</a:t>
            </a:r>
            <a:r>
              <a:rPr lang="en-US" sz="1400" dirty="0">
                <a:solidFill>
                  <a:srgbClr val="0000FF"/>
                </a:solidFill>
                <a:latin typeface="Times New Roman" panose="02020603050405020304" pitchFamily="18" charset="0"/>
                <a:ea typeface="Times New Roman" panose="02020603050405020304" pitchFamily="18" charset="0"/>
              </a:rPr>
              <a:t>   </a:t>
            </a:r>
            <a:r>
              <a:rPr lang="en-US" sz="1400" b="1" u="sng" dirty="0">
                <a:solidFill>
                  <a:srgbClr val="0000FF"/>
                </a:solidFill>
                <a:latin typeface="Times New Roman" panose="02020603050405020304" pitchFamily="18" charset="0"/>
                <a:ea typeface="Times New Roman" panose="02020603050405020304" pitchFamily="18" charset="0"/>
              </a:rPr>
              <a:t>Invested </a:t>
            </a:r>
            <a:endParaRPr lang="en-US" sz="14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EEF4CB4F-E7E7-481A-B961-81F42BF6E191}"/>
              </a:ext>
            </a:extLst>
          </p:cNvPr>
          <p:cNvSpPr/>
          <p:nvPr/>
        </p:nvSpPr>
        <p:spPr>
          <a:xfrm>
            <a:off x="58141" y="3308604"/>
            <a:ext cx="9067800" cy="1384995"/>
          </a:xfrm>
          <a:prstGeom prst="rect">
            <a:avLst/>
          </a:prstGeom>
        </p:spPr>
        <p:txBody>
          <a:bodyPr wrap="square">
            <a:spAutoFit/>
          </a:bodyPr>
          <a:lstStyle/>
          <a:p>
            <a:r>
              <a:rPr lang="en-US" sz="1200" b="1" u="sng" kern="0" dirty="0">
                <a:solidFill>
                  <a:srgbClr val="FF0000"/>
                </a:solidFill>
                <a:latin typeface="Times New Roman" panose="02020603050405020304" pitchFamily="18" charset="0"/>
              </a:rPr>
              <a:t>Second-hand learning</a:t>
            </a:r>
            <a:r>
              <a:rPr lang="en-US" sz="1200" b="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a:t>
            </a:r>
            <a:r>
              <a:rPr lang="en-US" sz="1200" b="1" i="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a:t>
            </a:r>
            <a:r>
              <a:rPr lang="en-US" sz="1200" b="1" i="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Moderately high</a:t>
            </a:r>
            <a:r>
              <a:rPr lang="en-US" sz="1200" b="1" i="1" kern="0" dirty="0">
                <a:latin typeface="Times New Roman" panose="02020603050405020304" pitchFamily="18" charset="0"/>
              </a:rPr>
              <a:t>	</a:t>
            </a:r>
            <a:endParaRPr lang="en-US" sz="1200" b="1" kern="0" dirty="0">
              <a:latin typeface="Times New Roman" panose="02020603050405020304" pitchFamily="18" charset="0"/>
            </a:endParaRPr>
          </a:p>
          <a:p>
            <a:r>
              <a:rPr lang="en-US" sz="1200" b="1" kern="0" dirty="0">
                <a:latin typeface="Times New Roman" panose="02020603050405020304" pitchFamily="18" charset="0"/>
              </a:rPr>
              <a:t>Pictures/diagrams/graphs	  Understanding is heavily dependent 	Effective for visual learners;                Requires costly tech</a:t>
            </a:r>
          </a:p>
          <a:p>
            <a:r>
              <a:rPr lang="en-US" sz="1200" b="1" kern="0" dirty="0">
                <a:latin typeface="Times New Roman" panose="02020603050405020304" pitchFamily="18" charset="0"/>
              </a:rPr>
              <a:t>Tech./simulations/models 	  upon established knowledge and   	Fosters fragmented recall;  	                 tools/equipment/support </a:t>
            </a:r>
          </a:p>
          <a:p>
            <a:r>
              <a:rPr lang="en-US" sz="1200" b="1" kern="0" dirty="0">
                <a:latin typeface="Times New Roman" panose="02020603050405020304" pitchFamily="18" charset="0"/>
              </a:rPr>
              <a:t>Teacher demonstrations	  prior learning (no earlier experiences	Generates student interest;	                  (cannot expect tech. to </a:t>
            </a:r>
          </a:p>
          <a:p>
            <a:r>
              <a:rPr lang="en-US" sz="1200" b="1" kern="0" dirty="0">
                <a:latin typeface="Times New Roman" panose="02020603050405020304" pitchFamily="18" charset="0"/>
              </a:rPr>
              <a:t>Virtual reality/multimedia	  </a:t>
            </a:r>
            <a:r>
              <a:rPr lang="en-US" sz="1200" b="1" kern="0" dirty="0">
                <a:latin typeface="Times New Roman" panose="02020603050405020304" pitchFamily="18" charset="0"/>
                <a:sym typeface="Symbol" panose="05050102010706020507" pitchFamily="18" charset="2"/>
              </a:rPr>
              <a:t>or</a:t>
            </a:r>
            <a:r>
              <a:rPr lang="en-US" sz="1200" b="1" kern="0" dirty="0">
                <a:latin typeface="Times New Roman" panose="02020603050405020304" pitchFamily="18" charset="0"/>
              </a:rPr>
              <a:t> cognitive basis for making 	“Digital Divide” 	                  be available for students   </a:t>
            </a:r>
          </a:p>
          <a:p>
            <a:r>
              <a:rPr lang="en-US" sz="1200" b="1" dirty="0">
                <a:latin typeface="Times New Roman" panose="02020603050405020304" pitchFamily="18" charset="0"/>
                <a:ea typeface="Times New Roman" panose="02020603050405020304" pitchFamily="18" charset="0"/>
              </a:rPr>
              <a:t>Videos/DVDs/Internet            conceptual connections)				                  in</a:t>
            </a:r>
            <a:r>
              <a:rPr lang="en-US" sz="1200" b="1" kern="0" dirty="0">
                <a:latin typeface="Times New Roman" panose="02020603050405020304" pitchFamily="18" charset="0"/>
              </a:rPr>
              <a:t> impoverished </a:t>
            </a:r>
            <a:r>
              <a:rPr lang="en-US" sz="1200" b="1" dirty="0">
                <a:latin typeface="Times New Roman" panose="02020603050405020304" pitchFamily="18" charset="0"/>
                <a:ea typeface="Times New Roman" panose="02020603050405020304" pitchFamily="18" charset="0"/>
              </a:rPr>
              <a:t>homes)</a:t>
            </a:r>
            <a:r>
              <a:rPr lang="en-US" sz="1200" b="1" kern="0" dirty="0">
                <a:latin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2C3695C6-F2EF-42F8-94E1-BB7A0F901709}"/>
              </a:ext>
            </a:extLst>
          </p:cNvPr>
          <p:cNvSpPr/>
          <p:nvPr/>
        </p:nvSpPr>
        <p:spPr>
          <a:xfrm>
            <a:off x="72800" y="4838735"/>
            <a:ext cx="8997176" cy="1384995"/>
          </a:xfrm>
          <a:prstGeom prst="rect">
            <a:avLst/>
          </a:prstGeom>
        </p:spPr>
        <p:txBody>
          <a:bodyPr wrap="square">
            <a:spAutoFit/>
          </a:bodyPr>
          <a:lstStyle/>
          <a:p>
            <a:r>
              <a:rPr lang="en-US" sz="1200" b="1" u="sng" kern="0" dirty="0">
                <a:solidFill>
                  <a:srgbClr val="FF0000"/>
                </a:solidFill>
                <a:latin typeface="Times New Roman" panose="02020603050405020304" pitchFamily="18" charset="0"/>
              </a:rPr>
              <a:t>Third-hand learning</a:t>
            </a:r>
            <a:r>
              <a:rPr lang="en-US" sz="1200" b="1" kern="0" dirty="0">
                <a:solidFill>
                  <a:srgbClr val="FF0000"/>
                </a:solidFill>
                <a:latin typeface="Times New Roman" panose="02020603050405020304" pitchFamily="18" charset="0"/>
              </a:rPr>
              <a:t>		</a:t>
            </a:r>
            <a:r>
              <a:rPr lang="en-US" sz="1200" b="1" i="1" u="sng" kern="0" dirty="0">
                <a:solidFill>
                  <a:srgbClr val="0000FF"/>
                </a:solidFill>
                <a:latin typeface="Times New Roman" panose="02020603050405020304" pitchFamily="18" charset="0"/>
              </a:rPr>
              <a:t>Lowest</a:t>
            </a:r>
            <a:r>
              <a:rPr lang="en-US" sz="1200" b="1" i="1" kern="0" dirty="0">
                <a:latin typeface="Times New Roman" panose="02020603050405020304" pitchFamily="18" charset="0"/>
              </a:rPr>
              <a:t>	               		</a:t>
            </a:r>
            <a:r>
              <a:rPr lang="en-US" sz="1200" b="1" i="1" u="sng" kern="0" dirty="0">
                <a:solidFill>
                  <a:srgbClr val="0000FF"/>
                </a:solidFill>
                <a:latin typeface="Times New Roman" panose="02020603050405020304" pitchFamily="18" charset="0"/>
              </a:rPr>
              <a:t>Lowest</a:t>
            </a:r>
            <a:r>
              <a:rPr lang="en-US" sz="1200" b="1" i="1" kern="0" dirty="0">
                <a:solidFill>
                  <a:srgbClr val="0000FF"/>
                </a:solidFill>
                <a:latin typeface="Times New Roman" panose="02020603050405020304" pitchFamily="18" charset="0"/>
              </a:rPr>
              <a:t>		        </a:t>
            </a:r>
            <a:r>
              <a:rPr lang="en-US" sz="1200" b="1" i="1" u="sng" kern="0" dirty="0">
                <a:solidFill>
                  <a:srgbClr val="0000FF"/>
                </a:solidFill>
                <a:latin typeface="Times New Roman" panose="02020603050405020304" pitchFamily="18" charset="0"/>
              </a:rPr>
              <a:t>Highest</a:t>
            </a:r>
            <a:r>
              <a:rPr lang="en-US" sz="1200" b="1" u="sng" kern="0" dirty="0">
                <a:solidFill>
                  <a:srgbClr val="0000FF"/>
                </a:solidFill>
                <a:latin typeface="Times New Roman" panose="02020603050405020304" pitchFamily="18" charset="0"/>
              </a:rPr>
              <a:t> </a:t>
            </a:r>
            <a:endParaRPr lang="en-US" sz="1200" b="1" kern="0" dirty="0">
              <a:latin typeface="Times New Roman" panose="02020603050405020304" pitchFamily="18" charset="0"/>
            </a:endParaRPr>
          </a:p>
          <a:p>
            <a:r>
              <a:rPr lang="en-US" sz="1200" b="1" kern="0" dirty="0">
                <a:latin typeface="Times New Roman" panose="02020603050405020304" pitchFamily="18" charset="0"/>
              </a:rPr>
              <a:t>Reading		 Contingent upon academic lang./            Students can reproduce content             Yet this form yields the</a:t>
            </a:r>
          </a:p>
          <a:p>
            <a:r>
              <a:rPr lang="en-US" sz="1200" b="1" dirty="0">
                <a:latin typeface="Times New Roman" panose="02020603050405020304" pitchFamily="18" charset="0"/>
                <a:ea typeface="Times New Roman" panose="02020603050405020304" pitchFamily="18" charset="0"/>
              </a:rPr>
              <a:t>Lecture 		 personal background knowledge;             but </a:t>
            </a:r>
            <a:r>
              <a:rPr lang="en-US" sz="1200" b="1" i="1" dirty="0">
                <a:latin typeface="Times New Roman" panose="02020603050405020304" pitchFamily="18" charset="0"/>
                <a:ea typeface="Times New Roman" panose="02020603050405020304" pitchFamily="18" charset="0"/>
              </a:rPr>
              <a:t>transferability</a:t>
            </a:r>
            <a:r>
              <a:rPr lang="en-US" sz="1200" b="1" dirty="0">
                <a:latin typeface="Times New Roman" panose="02020603050405020304" pitchFamily="18" charset="0"/>
                <a:ea typeface="Times New Roman" panose="02020603050405020304" pitchFamily="18" charset="0"/>
              </a:rPr>
              <a:t> and </a:t>
            </a:r>
            <a:r>
              <a:rPr lang="en-US" sz="1200" b="1" i="1" dirty="0">
                <a:latin typeface="Times New Roman" panose="02020603050405020304" pitchFamily="18" charset="0"/>
                <a:ea typeface="Times New Roman" panose="02020603050405020304" pitchFamily="18" charset="0"/>
              </a:rPr>
              <a:t>application         </a:t>
            </a:r>
            <a:r>
              <a:rPr lang="en-US" sz="1200" b="1" u="sng" dirty="0">
                <a:solidFill>
                  <a:srgbClr val="FF0000"/>
                </a:solidFill>
                <a:latin typeface="Times New Roman" panose="02020603050405020304" pitchFamily="18" charset="0"/>
                <a:ea typeface="Times New Roman" panose="02020603050405020304" pitchFamily="18" charset="0"/>
              </a:rPr>
              <a:t>lowest cognitive returns</a:t>
            </a:r>
            <a:r>
              <a:rPr lang="en-US" sz="1200" b="1" dirty="0">
                <a:latin typeface="Times New Roman" panose="02020603050405020304" pitchFamily="18" charset="0"/>
                <a:ea typeface="Times New Roman" panose="02020603050405020304" pitchFamily="18" charset="0"/>
              </a:rPr>
              <a:t>		 Discipline-based vocabulary;                   suffer when the situational context         on teaching time and</a:t>
            </a:r>
            <a:r>
              <a:rPr lang="en-US" sz="1200" dirty="0">
                <a:latin typeface="Times New Roman" panose="02020603050405020304" pitchFamily="18" charset="0"/>
                <a:ea typeface="Times New Roman" panose="02020603050405020304" pitchFamily="18" charset="0"/>
              </a:rPr>
              <a:t>   		 </a:t>
            </a:r>
            <a:r>
              <a:rPr lang="en-US" sz="1200" b="1" dirty="0">
                <a:latin typeface="Times New Roman" panose="02020603050405020304" pitchFamily="18" charset="0"/>
              </a:rPr>
              <a:t>Semantics/definitions are crucial;            is altered (remains “surface level            school $$ invested       		 </a:t>
            </a:r>
            <a:r>
              <a:rPr lang="en-US" sz="1200" b="1" dirty="0">
                <a:latin typeface="Times New Roman" panose="02020603050405020304" pitchFamily="18" charset="0"/>
                <a:ea typeface="Times New Roman" panose="02020603050405020304" pitchFamily="18" charset="0"/>
              </a:rPr>
              <a:t>Highly conceptual; and,	                      knowledge.”)</a:t>
            </a:r>
          </a:p>
          <a:p>
            <a:r>
              <a:rPr lang="en-US" sz="1200" b="1" dirty="0">
                <a:latin typeface="Times New Roman" panose="02020603050405020304" pitchFamily="18" charset="0"/>
                <a:ea typeface="Times New Roman" panose="02020603050405020304" pitchFamily="18" charset="0"/>
              </a:rPr>
              <a:t>		 Easiest method to teach and assess	                      Teacher-centered</a:t>
            </a:r>
            <a:endParaRPr lang="en-US" sz="1200" dirty="0">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A56180BE-0615-44A4-84F1-AC9BA61D948B}"/>
              </a:ext>
            </a:extLst>
          </p:cNvPr>
          <p:cNvSpPr/>
          <p:nvPr/>
        </p:nvSpPr>
        <p:spPr>
          <a:xfrm>
            <a:off x="58141" y="6447919"/>
            <a:ext cx="8793846" cy="246221"/>
          </a:xfrm>
          <a:prstGeom prst="rect">
            <a:avLst/>
          </a:prstGeom>
        </p:spPr>
        <p:txBody>
          <a:bodyPr wrap="square">
            <a:spAutoFit/>
          </a:bodyPr>
          <a:lstStyle/>
          <a:p>
            <a:r>
              <a:rPr lang="en-US" sz="1000" i="1" dirty="0">
                <a:latin typeface="Times New Roman" panose="02020603050405020304" pitchFamily="18" charset="0"/>
                <a:ea typeface="Times New Roman" panose="02020603050405020304" pitchFamily="18" charset="0"/>
              </a:rPr>
              <a:t>Brain-considerate Learning 			</a:t>
            </a:r>
            <a:r>
              <a:rPr lang="en-US" sz="1000" i="1" u="sng" dirty="0">
                <a:solidFill>
                  <a:srgbClr val="000000"/>
                </a:solidFill>
                <a:latin typeface="Times New Roman" panose="02020603050405020304" pitchFamily="18" charset="0"/>
                <a:ea typeface="Times New Roman" panose="02020603050405020304" pitchFamily="18" charset="0"/>
                <a:hlinkClick r:id="rId2"/>
              </a:rPr>
              <a:t>kenawesson@aol.com</a:t>
            </a:r>
            <a:r>
              <a:rPr lang="en-US" sz="1000" i="1" dirty="0">
                <a:latin typeface="Times New Roman" panose="02020603050405020304" pitchFamily="18" charset="0"/>
                <a:ea typeface="Times New Roman" panose="02020603050405020304" pitchFamily="18" charset="0"/>
              </a:rPr>
              <a:t>                                         		              (408) 323-1498</a:t>
            </a:r>
            <a:endParaRPr lang="en-US" sz="10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06246921-7A52-421E-ABD1-EBBAD7971E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29" y="152400"/>
            <a:ext cx="897434" cy="59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ECA94DF-51F9-4976-9DBE-EB3234F9409B}"/>
              </a:ext>
            </a:extLst>
          </p:cNvPr>
          <p:cNvSpPr txBox="1"/>
          <p:nvPr/>
        </p:nvSpPr>
        <p:spPr>
          <a:xfrm>
            <a:off x="1524000" y="251778"/>
            <a:ext cx="68580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First, Second, and Third-hand Learning Models</a:t>
            </a:r>
          </a:p>
        </p:txBody>
      </p:sp>
    </p:spTree>
    <p:extLst>
      <p:ext uri="{BB962C8B-B14F-4D97-AF65-F5344CB8AC3E}">
        <p14:creationId xmlns:p14="http://schemas.microsoft.com/office/powerpoint/2010/main" val="352252395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DB901B09-26D5-4AA5-A2AD-86ABA0C8F2CC}"/>
              </a:ext>
            </a:extLst>
          </p:cNvPr>
          <p:cNvSpPr>
            <a:spLocks noGrp="1"/>
          </p:cNvSpPr>
          <p:nvPr>
            <p:ph type="title"/>
          </p:nvPr>
        </p:nvSpPr>
        <p:spPr/>
        <p:txBody>
          <a:bodyPr/>
          <a:lstStyle/>
          <a:p>
            <a:endParaRPr lang="en-US" altLang="en-US" dirty="0"/>
          </a:p>
        </p:txBody>
      </p:sp>
      <p:sp>
        <p:nvSpPr>
          <p:cNvPr id="4" name="Rectangle 3">
            <a:extLst>
              <a:ext uri="{FF2B5EF4-FFF2-40B4-BE49-F238E27FC236}">
                <a16:creationId xmlns:a16="http://schemas.microsoft.com/office/drawing/2014/main" id="{FE001780-8F92-4FC1-BBE2-0C70EC51587B}"/>
              </a:ext>
            </a:extLst>
          </p:cNvPr>
          <p:cNvSpPr/>
          <p:nvPr/>
        </p:nvSpPr>
        <p:spPr>
          <a:xfrm>
            <a:off x="-5219"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9FA3633D-E0F2-496D-AA5F-39883BCFB7F8}"/>
              </a:ext>
            </a:extLst>
          </p:cNvPr>
          <p:cNvSpPr/>
          <p:nvPr/>
        </p:nvSpPr>
        <p:spPr>
          <a:xfrm>
            <a:off x="1183125" y="137247"/>
            <a:ext cx="7620000" cy="487506"/>
          </a:xfrm>
          <a:prstGeom prst="rect">
            <a:avLst/>
          </a:prstGeom>
        </p:spPr>
        <p:txBody>
          <a:bodyPr wrap="square">
            <a:spAutoFit/>
          </a:bodyPr>
          <a:lstStyle/>
          <a:p>
            <a:pPr algn="ctr">
              <a:lnSpc>
                <a:spcPct val="107000"/>
              </a:lnSpc>
              <a:spcAft>
                <a:spcPts val="800"/>
              </a:spcAft>
            </a:pP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Developing Literacy through Experiential Learning </a:t>
            </a:r>
          </a:p>
        </p:txBody>
      </p:sp>
      <p:sp>
        <p:nvSpPr>
          <p:cNvPr id="2" name="Rectangle 1">
            <a:extLst>
              <a:ext uri="{FF2B5EF4-FFF2-40B4-BE49-F238E27FC236}">
                <a16:creationId xmlns:a16="http://schemas.microsoft.com/office/drawing/2014/main" id="{9B9CFD5F-B66F-4293-8EDD-4350F2D262DC}"/>
              </a:ext>
            </a:extLst>
          </p:cNvPr>
          <p:cNvSpPr/>
          <p:nvPr/>
        </p:nvSpPr>
        <p:spPr>
          <a:xfrm>
            <a:off x="362211" y="904215"/>
            <a:ext cx="8763000" cy="4117922"/>
          </a:xfrm>
          <a:prstGeom prst="rect">
            <a:avLst/>
          </a:prstGeom>
        </p:spPr>
        <p:txBody>
          <a:bodyPr wrap="square">
            <a:spAutoFit/>
          </a:bodyPr>
          <a:lstStyle/>
          <a:p>
            <a:pPr>
              <a:lnSpc>
                <a:spcPct val="107000"/>
              </a:lnSpc>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All children, and particularly children from language-	impoverished backgrounds, benefit most from 	learning environments that are:</a:t>
            </a:r>
          </a:p>
          <a:p>
            <a:pPr marL="342900" marR="0" lvl="0" indent="-342900">
              <a:lnSpc>
                <a:spcPct val="107000"/>
              </a:lnSpc>
              <a:spcBef>
                <a:spcPts val="0"/>
              </a:spcBef>
              <a:spcAft>
                <a:spcPts val="0"/>
              </a:spcAft>
              <a:buFont typeface="Symbol" panose="05050102010706020507" pitchFamily="18" charset="2"/>
              <a:buChar char=""/>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Experience</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-rich  </a:t>
            </a:r>
          </a:p>
          <a:p>
            <a:pPr marL="342900" marR="0" lvl="0" indent="-342900">
              <a:lnSpc>
                <a:spcPct val="107000"/>
              </a:lnSpc>
              <a:spcBef>
                <a:spcPts val="0"/>
              </a:spcBef>
              <a:spcAft>
                <a:spcPts val="0"/>
              </a:spcAft>
              <a:buFont typeface="Symbol" panose="05050102010706020507" pitchFamily="18" charset="2"/>
              <a:buChar char=""/>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language</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-rich (“serve and receive” verbal interactions -- 	primary caregiver feedback)</a:t>
            </a:r>
          </a:p>
          <a:p>
            <a:pPr marL="342900" marR="0" lvl="0" indent="-342900">
              <a:lnSpc>
                <a:spcPct val="107000"/>
              </a:lnSpc>
              <a:spcBef>
                <a:spcPts val="0"/>
              </a:spcBef>
              <a:spcAft>
                <a:spcPts val="800"/>
              </a:spcAft>
              <a:buFont typeface="Symbol" panose="05050102010706020507" pitchFamily="18" charset="2"/>
              <a:buChar char=""/>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print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-rich (classrooms with word walls, writing samples, 	books of every genre, real-world objects, etc., and 	homes where parents/siblings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model</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that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reading 	and dialogue</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have tremendous power and value)</a:t>
            </a:r>
          </a:p>
        </p:txBody>
      </p:sp>
      <p:pic>
        <p:nvPicPr>
          <p:cNvPr id="6" name="Picture 5">
            <a:extLst>
              <a:ext uri="{FF2B5EF4-FFF2-40B4-BE49-F238E27FC236}">
                <a16:creationId xmlns:a16="http://schemas.microsoft.com/office/drawing/2014/main" id="{A794A091-163D-45BE-A715-F5291E2D9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935" y="5011952"/>
            <a:ext cx="2637692" cy="1828800"/>
          </a:xfrm>
          <a:prstGeom prst="rect">
            <a:avLst/>
          </a:prstGeom>
        </p:spPr>
      </p:pic>
      <p:pic>
        <p:nvPicPr>
          <p:cNvPr id="7" name="Picture 6">
            <a:extLst>
              <a:ext uri="{FF2B5EF4-FFF2-40B4-BE49-F238E27FC236}">
                <a16:creationId xmlns:a16="http://schemas.microsoft.com/office/drawing/2014/main" id="{A6C47503-070D-4AE6-A314-2367DAABF2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0"/>
            <a:ext cx="1524000" cy="762000"/>
          </a:xfrm>
          <a:prstGeom prst="rect">
            <a:avLst/>
          </a:prstGeom>
        </p:spPr>
      </p:pic>
      <p:sp>
        <p:nvSpPr>
          <p:cNvPr id="3" name="Rectangle 2">
            <a:extLst>
              <a:ext uri="{FF2B5EF4-FFF2-40B4-BE49-F238E27FC236}">
                <a16:creationId xmlns:a16="http://schemas.microsoft.com/office/drawing/2014/main" id="{E4F8D1A3-73B5-4AA5-B01C-DE976E123126}"/>
              </a:ext>
            </a:extLst>
          </p:cNvPr>
          <p:cNvSpPr/>
          <p:nvPr/>
        </p:nvSpPr>
        <p:spPr>
          <a:xfrm>
            <a:off x="323567" y="5679089"/>
            <a:ext cx="2595582" cy="369332"/>
          </a:xfrm>
          <a:prstGeom prst="rect">
            <a:avLst/>
          </a:prstGeom>
        </p:spPr>
        <p:txBody>
          <a:bodyPr wrap="none">
            <a:spAutoFit/>
          </a:bodyPr>
          <a:lstStyle/>
          <a:p>
            <a:r>
              <a:rPr lang="en-US" altLang="en-US" b="1" i="1" u="sng" dirty="0">
                <a:solidFill>
                  <a:srgbClr val="FFFF00"/>
                </a:solidFill>
                <a:latin typeface="Arial" panose="020B0604020202020204" pitchFamily="34" charset="0"/>
                <a:cs typeface="Arial" panose="020B0604020202020204" pitchFamily="34" charset="0"/>
              </a:rPr>
              <a:t>from meaning</a:t>
            </a:r>
            <a:r>
              <a:rPr lang="en-US" altLang="en-US" b="1" dirty="0">
                <a:solidFill>
                  <a:srgbClr val="FFFF00"/>
                </a:solidFill>
                <a:latin typeface="Arial" panose="020B0604020202020204" pitchFamily="34" charset="0"/>
                <a:cs typeface="Arial" panose="020B0604020202020204" pitchFamily="34" charset="0"/>
              </a:rPr>
              <a:t>-to-print</a:t>
            </a:r>
            <a:endParaRPr lang="en-US" dirty="0"/>
          </a:p>
        </p:txBody>
      </p:sp>
      <p:sp>
        <p:nvSpPr>
          <p:cNvPr id="9" name="Rectangle 8">
            <a:extLst>
              <a:ext uri="{FF2B5EF4-FFF2-40B4-BE49-F238E27FC236}">
                <a16:creationId xmlns:a16="http://schemas.microsoft.com/office/drawing/2014/main" id="{2FB3F9EF-AD6B-44F5-856C-8F0D072D6E63}"/>
              </a:ext>
            </a:extLst>
          </p:cNvPr>
          <p:cNvSpPr/>
          <p:nvPr/>
        </p:nvSpPr>
        <p:spPr>
          <a:xfrm>
            <a:off x="6098825" y="5741686"/>
            <a:ext cx="3018775" cy="369332"/>
          </a:xfrm>
          <a:prstGeom prst="rect">
            <a:avLst/>
          </a:prstGeom>
        </p:spPr>
        <p:txBody>
          <a:bodyPr wrap="none">
            <a:spAutoFit/>
          </a:bodyPr>
          <a:lstStyle/>
          <a:p>
            <a:r>
              <a:rPr lang="en-US" altLang="en-US" b="1" dirty="0">
                <a:solidFill>
                  <a:schemeClr val="bg1"/>
                </a:solidFill>
                <a:latin typeface="Arial" panose="020B0604020202020204" pitchFamily="34" charset="0"/>
                <a:cs typeface="Arial" panose="020B0604020202020204" pitchFamily="34" charset="0"/>
              </a:rPr>
              <a:t>not from </a:t>
            </a:r>
            <a:r>
              <a:rPr lang="en-US" altLang="en-US" b="1" i="1" u="sng" dirty="0">
                <a:solidFill>
                  <a:srgbClr val="00B0F0"/>
                </a:solidFill>
                <a:latin typeface="Arial" panose="020B0604020202020204" pitchFamily="34" charset="0"/>
                <a:cs typeface="Arial" panose="020B0604020202020204" pitchFamily="34" charset="0"/>
              </a:rPr>
              <a:t>print</a:t>
            </a:r>
            <a:r>
              <a:rPr lang="en-US" altLang="en-US" b="1" dirty="0">
                <a:solidFill>
                  <a:srgbClr val="00B0F0"/>
                </a:solidFill>
                <a:latin typeface="Arial" panose="020B0604020202020204" pitchFamily="34" charset="0"/>
                <a:cs typeface="Arial" panose="020B0604020202020204" pitchFamily="34" charset="0"/>
              </a:rPr>
              <a:t>-to-meaning</a:t>
            </a:r>
            <a:endParaRPr lang="en-US" dirty="0"/>
          </a:p>
        </p:txBody>
      </p:sp>
    </p:spTree>
    <p:extLst>
      <p:ext uri="{BB962C8B-B14F-4D97-AF65-F5344CB8AC3E}">
        <p14:creationId xmlns:p14="http://schemas.microsoft.com/office/powerpoint/2010/main" val="57588359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94D15E7-CF2C-4268-93CD-EF413EA242F1}"/>
              </a:ext>
            </a:extLst>
          </p:cNvPr>
          <p:cNvSpPr>
            <a:spLocks noGrp="1"/>
          </p:cNvSpPr>
          <p:nvPr>
            <p:ph type="title"/>
          </p:nvPr>
        </p:nvSpPr>
        <p:spPr/>
        <p:txBody>
          <a:bodyPr/>
          <a:lstStyle/>
          <a:p>
            <a:pPr eaLnBrk="1" hangingPunct="1"/>
            <a:endParaRPr lang="en-US" altLang="en-US"/>
          </a:p>
        </p:txBody>
      </p:sp>
      <p:sp>
        <p:nvSpPr>
          <p:cNvPr id="20483" name="Content Placeholder 2">
            <a:extLst>
              <a:ext uri="{FF2B5EF4-FFF2-40B4-BE49-F238E27FC236}">
                <a16:creationId xmlns:a16="http://schemas.microsoft.com/office/drawing/2014/main" id="{83BA03D3-A07C-48CB-8E55-369E4ABBBA66}"/>
              </a:ext>
            </a:extLst>
          </p:cNvPr>
          <p:cNvSpPr>
            <a:spLocks noGrp="1"/>
          </p:cNvSpPr>
          <p:nvPr>
            <p:ph idx="1"/>
          </p:nvPr>
        </p:nvSpPr>
        <p:spPr/>
        <p:txBody>
          <a:bodyPr/>
          <a:lstStyle/>
          <a:p>
            <a:pPr eaLnBrk="1" hangingPunct="1"/>
            <a:endParaRPr lang="en-US" altLang="en-US"/>
          </a:p>
        </p:txBody>
      </p:sp>
      <p:sp>
        <p:nvSpPr>
          <p:cNvPr id="4" name="Rectangle 3">
            <a:extLst>
              <a:ext uri="{FF2B5EF4-FFF2-40B4-BE49-F238E27FC236}">
                <a16:creationId xmlns:a16="http://schemas.microsoft.com/office/drawing/2014/main" id="{C7078E88-B06D-4B19-AABC-0FC12A525345}"/>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endParaRPr>
          </a:p>
        </p:txBody>
      </p:sp>
      <p:sp>
        <p:nvSpPr>
          <p:cNvPr id="20485" name="Rectangle 6">
            <a:extLst>
              <a:ext uri="{FF2B5EF4-FFF2-40B4-BE49-F238E27FC236}">
                <a16:creationId xmlns:a16="http://schemas.microsoft.com/office/drawing/2014/main" id="{7236DF6A-6904-4E01-99E9-C74E6E000BD4}"/>
              </a:ext>
            </a:extLst>
          </p:cNvPr>
          <p:cNvSpPr>
            <a:spLocks noChangeArrowheads="1"/>
          </p:cNvSpPr>
          <p:nvPr/>
        </p:nvSpPr>
        <p:spPr bwMode="auto">
          <a:xfrm>
            <a:off x="3048000" y="2590800"/>
            <a:ext cx="3657600" cy="1600200"/>
          </a:xfrm>
          <a:prstGeom prst="rect">
            <a:avLst/>
          </a:prstGeom>
          <a:solidFill>
            <a:schemeClr val="tx1"/>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20486" name="Rectangle 1">
            <a:extLst>
              <a:ext uri="{FF2B5EF4-FFF2-40B4-BE49-F238E27FC236}">
                <a16:creationId xmlns:a16="http://schemas.microsoft.com/office/drawing/2014/main" id="{710916BD-FC85-4A4A-B845-3FB78B255FDB}"/>
              </a:ext>
            </a:extLst>
          </p:cNvPr>
          <p:cNvSpPr>
            <a:spLocks noChangeArrowheads="1"/>
          </p:cNvSpPr>
          <p:nvPr/>
        </p:nvSpPr>
        <p:spPr bwMode="auto">
          <a:xfrm>
            <a:off x="99219" y="1111241"/>
            <a:ext cx="8945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spcAft>
                <a:spcPts val="600"/>
              </a:spcAft>
            </a:pPr>
            <a:r>
              <a:rPr lang="en-US" altLang="en-US" sz="2400" b="1" dirty="0">
                <a:solidFill>
                  <a:srgbClr val="F2F2F2"/>
                </a:solidFill>
                <a:latin typeface="Arial" panose="020B0604020202020204" pitchFamily="34" charset="0"/>
                <a:cs typeface="Arial" panose="020B0604020202020204" pitchFamily="34" charset="0"/>
              </a:rPr>
              <a:t>How does the </a:t>
            </a:r>
            <a:r>
              <a:rPr lang="en-US" altLang="en-US" sz="2400" b="1" dirty="0">
                <a:solidFill>
                  <a:srgbClr val="00B0F0"/>
                </a:solidFill>
                <a:latin typeface="Arial" panose="020B0604020202020204" pitchFamily="34" charset="0"/>
                <a:cs typeface="Arial" panose="020B0604020202020204" pitchFamily="34" charset="0"/>
              </a:rPr>
              <a:t>biological</a:t>
            </a:r>
            <a:r>
              <a:rPr lang="en-US" altLang="en-US" sz="2400" b="1" dirty="0">
                <a:solidFill>
                  <a:srgbClr val="F2F2F2"/>
                </a:solidFill>
                <a:latin typeface="Arial" panose="020B0604020202020204" pitchFamily="34" charset="0"/>
                <a:cs typeface="Arial" panose="020B0604020202020204" pitchFamily="34" charset="0"/>
              </a:rPr>
              <a:t> and </a:t>
            </a:r>
            <a:r>
              <a:rPr lang="en-US" altLang="en-US" sz="2400" b="1" dirty="0">
                <a:solidFill>
                  <a:srgbClr val="00B0F0"/>
                </a:solidFill>
                <a:latin typeface="Arial" panose="020B0604020202020204" pitchFamily="34" charset="0"/>
                <a:cs typeface="Arial" panose="020B0604020202020204" pitchFamily="34" charset="0"/>
              </a:rPr>
              <a:t>emotional</a:t>
            </a:r>
            <a:r>
              <a:rPr lang="en-US" altLang="en-US" sz="2400" b="1" dirty="0">
                <a:solidFill>
                  <a:srgbClr val="F2F2F2"/>
                </a:solidFill>
                <a:latin typeface="Arial" panose="020B0604020202020204" pitchFamily="34" charset="0"/>
                <a:cs typeface="Arial" panose="020B0604020202020204" pitchFamily="34" charset="0"/>
              </a:rPr>
              <a:t> human </a:t>
            </a:r>
            <a:r>
              <a:rPr lang="en-US" altLang="en-US" sz="2400" b="1" dirty="0">
                <a:solidFill>
                  <a:srgbClr val="00B0F0"/>
                </a:solidFill>
                <a:latin typeface="Arial" panose="020B0604020202020204" pitchFamily="34" charset="0"/>
                <a:cs typeface="Arial" panose="020B0604020202020204" pitchFamily="34" charset="0"/>
              </a:rPr>
              <a:t>brain</a:t>
            </a:r>
            <a:r>
              <a:rPr lang="en-US" altLang="en-US" sz="2400" b="1" dirty="0">
                <a:solidFill>
                  <a:srgbClr val="F2F2F2"/>
                </a:solidFill>
                <a:latin typeface="Arial" panose="020B0604020202020204" pitchFamily="34" charset="0"/>
                <a:cs typeface="Arial" panose="020B0604020202020204" pitchFamily="34" charset="0"/>
              </a:rPr>
              <a:t> 	work? How can we give </a:t>
            </a:r>
            <a:r>
              <a:rPr lang="en-US" altLang="en-US" sz="2400" b="1" i="1" dirty="0">
                <a:solidFill>
                  <a:srgbClr val="F2F2F2"/>
                </a:solidFill>
                <a:latin typeface="Arial" panose="020B0604020202020204" pitchFamily="34" charset="0"/>
                <a:cs typeface="Arial" panose="020B0604020202020204" pitchFamily="34" charset="0"/>
              </a:rPr>
              <a:t>every student </a:t>
            </a:r>
            <a:r>
              <a:rPr lang="en-US" altLang="en-US" sz="2400" b="1" dirty="0">
                <a:solidFill>
                  <a:srgbClr val="F2F2F2"/>
                </a:solidFill>
                <a:latin typeface="Arial" panose="020B0604020202020204" pitchFamily="34" charset="0"/>
                <a:cs typeface="Arial" panose="020B0604020202020204" pitchFamily="34" charset="0"/>
              </a:rPr>
              <a:t>access to LT 	learning that leads to academic success? </a:t>
            </a:r>
          </a:p>
        </p:txBody>
      </p:sp>
      <p:pic>
        <p:nvPicPr>
          <p:cNvPr id="20487" name="Picture 2" descr="http://l.yimg.com/bt/api/res/1.2/NWBCisBYsPxwihYMYQxjtA--/YXBwaWQ9eW5ld3NfbGVnbztxPTg1O3c9NjMw/http:/media.zenfs.com/en/blogs/technews/mw-630-ibm-brain-chip-istock.jpg">
            <a:extLst>
              <a:ext uri="{FF2B5EF4-FFF2-40B4-BE49-F238E27FC236}">
                <a16:creationId xmlns:a16="http://schemas.microsoft.com/office/drawing/2014/main" id="{C83F4D56-F551-440D-AC6A-96BA7939C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2400"/>
            <a:ext cx="10287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C345461-1ACE-43B1-B7F6-E7688A56A9F8}"/>
              </a:ext>
            </a:extLst>
          </p:cNvPr>
          <p:cNvSpPr/>
          <p:nvPr/>
        </p:nvSpPr>
        <p:spPr>
          <a:xfrm>
            <a:off x="219075" y="5739041"/>
            <a:ext cx="6183313" cy="463550"/>
          </a:xfrm>
          <a:prstGeom prst="rect">
            <a:avLst/>
          </a:prstGeom>
        </p:spPr>
        <p:txBody>
          <a:bodyPr wrap="none">
            <a:spAutoFit/>
          </a:bodyPr>
          <a:lstStyle/>
          <a:p>
            <a:pPr eaLnBrk="1" fontAlgn="auto" hangingPunct="1">
              <a:spcBef>
                <a:spcPts val="600"/>
              </a:spcBef>
              <a:spcAft>
                <a:spcPts val="600"/>
              </a:spcAft>
              <a:buClr>
                <a:prstClr val="white"/>
              </a:buClr>
              <a:defRPr/>
            </a:pPr>
            <a:r>
              <a:rPr lang="en-US" sz="2400" b="1" i="1" dirty="0">
                <a:solidFill>
                  <a:schemeClr val="bg1">
                    <a:lumMod val="95000"/>
                  </a:schemeClr>
                </a:solidFill>
                <a:latin typeface="Arial" pitchFamily="34" charset="0"/>
                <a:cs typeface="Arial" pitchFamily="34" charset="0"/>
              </a:rPr>
              <a:t>Interactions, quick writes and quick talks</a:t>
            </a:r>
          </a:p>
        </p:txBody>
      </p:sp>
      <p:pic>
        <p:nvPicPr>
          <p:cNvPr id="12" name="Picture 2">
            <a:extLst>
              <a:ext uri="{FF2B5EF4-FFF2-40B4-BE49-F238E27FC236}">
                <a16:creationId xmlns:a16="http://schemas.microsoft.com/office/drawing/2014/main" id="{3486513F-A2B0-4F24-AC67-DAA5A60CA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911" y="5568385"/>
            <a:ext cx="1073150" cy="80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ADF33CF9-C040-4B32-BC09-367893E894F5}"/>
              </a:ext>
            </a:extLst>
          </p:cNvPr>
          <p:cNvSpPr>
            <a:spLocks noChangeArrowheads="1"/>
          </p:cNvSpPr>
          <p:nvPr/>
        </p:nvSpPr>
        <p:spPr bwMode="auto">
          <a:xfrm>
            <a:off x="323056" y="3702112"/>
            <a:ext cx="8721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spcAft>
                <a:spcPts val="600"/>
              </a:spcAft>
            </a:pPr>
            <a:r>
              <a:rPr lang="en-US" altLang="en-US" sz="2400" b="1" dirty="0">
                <a:solidFill>
                  <a:schemeClr val="bg1"/>
                </a:solidFill>
                <a:latin typeface="Arial" panose="020B0604020202020204" pitchFamily="34" charset="0"/>
                <a:cs typeface="Arial" panose="020B0604020202020204" pitchFamily="34" charset="0"/>
              </a:rPr>
              <a:t>How do I get my students’ </a:t>
            </a:r>
            <a:r>
              <a:rPr lang="en-US" altLang="en-US" sz="2400" b="1" dirty="0">
                <a:solidFill>
                  <a:srgbClr val="00B0F0"/>
                </a:solidFill>
                <a:latin typeface="Arial" panose="020B0604020202020204" pitchFamily="34" charset="0"/>
                <a:cs typeface="Arial" panose="020B0604020202020204" pitchFamily="34" charset="0"/>
              </a:rPr>
              <a:t>attention</a:t>
            </a:r>
            <a:r>
              <a:rPr lang="en-US" altLang="en-US" sz="2400" b="1" dirty="0">
                <a:solidFill>
                  <a:schemeClr val="bg1"/>
                </a:solidFill>
                <a:latin typeface="Arial" panose="020B0604020202020204" pitchFamily="34" charset="0"/>
                <a:cs typeface="Arial" panose="020B0604020202020204" pitchFamily="34" charset="0"/>
              </a:rPr>
              <a:t> and keep them </a:t>
            </a:r>
            <a:r>
              <a:rPr lang="en-US" altLang="en-US" sz="2400" b="1" dirty="0">
                <a:solidFill>
                  <a:srgbClr val="00B0F0"/>
                </a:solidFill>
                <a:latin typeface="Arial" panose="020B0604020202020204" pitchFamily="34" charset="0"/>
                <a:cs typeface="Arial" panose="020B0604020202020204" pitchFamily="34" charset="0"/>
              </a:rPr>
              <a:t>engaged</a:t>
            </a:r>
            <a:r>
              <a:rPr lang="en-US" altLang="en-US" sz="2400" b="1" dirty="0">
                <a:solidFill>
                  <a:schemeClr val="bg1"/>
                </a:solidFill>
                <a:latin typeface="Arial" panose="020B0604020202020204" pitchFamily="34" charset="0"/>
                <a:cs typeface="Arial" panose="020B0604020202020204" pitchFamily="34" charset="0"/>
              </a:rPr>
              <a:t> in order to learn more deeply</a:t>
            </a:r>
            <a:r>
              <a:rPr lang="en-US" altLang="en-US" sz="2600" b="1" dirty="0">
                <a:solidFill>
                  <a:schemeClr val="bg1"/>
                </a:solidFill>
                <a:latin typeface="Arial" panose="020B0604020202020204" pitchFamily="34" charset="0"/>
                <a:cs typeface="Arial" panose="020B0604020202020204" pitchFamily="34" charset="0"/>
              </a:rPr>
              <a:t>? </a:t>
            </a:r>
          </a:p>
        </p:txBody>
      </p:sp>
      <p:sp>
        <p:nvSpPr>
          <p:cNvPr id="16" name="Rectangle 15">
            <a:extLst>
              <a:ext uri="{FF2B5EF4-FFF2-40B4-BE49-F238E27FC236}">
                <a16:creationId xmlns:a16="http://schemas.microsoft.com/office/drawing/2014/main" id="{0AD72C9E-418F-4281-86D3-051C6431BCE2}"/>
              </a:ext>
            </a:extLst>
          </p:cNvPr>
          <p:cNvSpPr/>
          <p:nvPr/>
        </p:nvSpPr>
        <p:spPr>
          <a:xfrm>
            <a:off x="1885196" y="-33774"/>
            <a:ext cx="5188665" cy="830997"/>
          </a:xfrm>
          <a:prstGeom prst="rect">
            <a:avLst/>
          </a:prstGeom>
        </p:spPr>
        <p:txBody>
          <a:bodyPr wrap="none">
            <a:spAutoFit/>
          </a:bodyPr>
          <a:lstStyle/>
          <a:p>
            <a:pPr algn="ctr"/>
            <a:r>
              <a:rPr lang="en-GB" sz="2400" b="1" dirty="0">
                <a:solidFill>
                  <a:srgbClr val="FFFF00"/>
                </a:solidFill>
                <a:latin typeface="Arial" panose="020B0604020202020204" pitchFamily="34" charset="0"/>
                <a:cs typeface="Arial" panose="020B0604020202020204" pitchFamily="34" charset="0"/>
              </a:rPr>
              <a:t>Linking Brain Research </a:t>
            </a:r>
          </a:p>
          <a:p>
            <a:pPr algn="ctr"/>
            <a:r>
              <a:rPr lang="en-GB" sz="2400" b="1" dirty="0">
                <a:solidFill>
                  <a:srgbClr val="FFFF00"/>
                </a:solidFill>
                <a:latin typeface="Arial" panose="020B0604020202020204" pitchFamily="34" charset="0"/>
                <a:cs typeface="Arial" panose="020B0604020202020204" pitchFamily="34" charset="0"/>
              </a:rPr>
              <a:t>with Access, Equity, and Inclusion</a:t>
            </a:r>
          </a:p>
        </p:txBody>
      </p:sp>
      <p:sp>
        <p:nvSpPr>
          <p:cNvPr id="6" name="Rectangle 5">
            <a:extLst>
              <a:ext uri="{FF2B5EF4-FFF2-40B4-BE49-F238E27FC236}">
                <a16:creationId xmlns:a16="http://schemas.microsoft.com/office/drawing/2014/main" id="{DE651FCB-0F12-429B-B7B4-5F2920E04F19}"/>
              </a:ext>
            </a:extLst>
          </p:cNvPr>
          <p:cNvSpPr/>
          <p:nvPr/>
        </p:nvSpPr>
        <p:spPr>
          <a:xfrm>
            <a:off x="284162" y="2468674"/>
            <a:ext cx="8575676" cy="1200329"/>
          </a:xfrm>
          <a:prstGeom prst="rect">
            <a:avLst/>
          </a:prstGeom>
        </p:spPr>
        <p:txBody>
          <a:bodyPr wrap="square">
            <a:spAutoFit/>
          </a:bodyPr>
          <a:lstStyle/>
          <a:p>
            <a:pPr marL="457200" indent="-457200">
              <a:spcBef>
                <a:spcPts val="600"/>
              </a:spcBef>
              <a:spcAft>
                <a:spcPts val="600"/>
              </a:spcAft>
              <a:buFont typeface="Arial" panose="020B0604020202020204" pitchFamily="34" charset="0"/>
              <a:buChar char="•"/>
            </a:pPr>
            <a:r>
              <a:rPr lang="en-US" altLang="en-US" sz="2400" b="1" dirty="0">
                <a:solidFill>
                  <a:schemeClr val="bg1"/>
                </a:solidFill>
                <a:latin typeface="Arial" panose="020B0604020202020204" pitchFamily="34" charset="0"/>
                <a:cs typeface="Arial" panose="020B0604020202020204" pitchFamily="34" charset="0"/>
              </a:rPr>
              <a:t>What role do (a) teachers’ attitudes, (b) our students’ 	emotions, and (c) active experience play in 	</a:t>
            </a:r>
            <a:r>
              <a:rPr lang="en-US" altLang="en-US" sz="2400" b="1" dirty="0">
                <a:solidFill>
                  <a:srgbClr val="00B0F0"/>
                </a:solidFill>
                <a:latin typeface="Arial" panose="020B0604020202020204" pitchFamily="34" charset="0"/>
                <a:cs typeface="Arial" panose="020B0604020202020204" pitchFamily="34" charset="0"/>
              </a:rPr>
              <a:t>learning, memory </a:t>
            </a:r>
            <a:r>
              <a:rPr lang="en-US" altLang="en-US" sz="2400" b="1" dirty="0">
                <a:solidFill>
                  <a:schemeClr val="bg1"/>
                </a:solidFill>
                <a:latin typeface="Arial" panose="020B0604020202020204" pitchFamily="34" charset="0"/>
                <a:cs typeface="Arial" panose="020B0604020202020204" pitchFamily="34" charset="0"/>
              </a:rPr>
              <a:t>and student </a:t>
            </a:r>
            <a:r>
              <a:rPr lang="en-US" altLang="en-US" sz="2400" b="1" dirty="0">
                <a:solidFill>
                  <a:srgbClr val="00B0F0"/>
                </a:solidFill>
                <a:latin typeface="Arial" panose="020B0604020202020204" pitchFamily="34" charset="0"/>
                <a:cs typeface="Arial" panose="020B0604020202020204" pitchFamily="34" charset="0"/>
              </a:rPr>
              <a:t>achievement? </a:t>
            </a:r>
          </a:p>
        </p:txBody>
      </p:sp>
      <p:sp>
        <p:nvSpPr>
          <p:cNvPr id="7" name="Rectangle 6">
            <a:extLst>
              <a:ext uri="{FF2B5EF4-FFF2-40B4-BE49-F238E27FC236}">
                <a16:creationId xmlns:a16="http://schemas.microsoft.com/office/drawing/2014/main" id="{15440DED-03DB-47EC-A4AF-ABFEDA1DD72E}"/>
              </a:ext>
            </a:extLst>
          </p:cNvPr>
          <p:cNvSpPr/>
          <p:nvPr/>
        </p:nvSpPr>
        <p:spPr>
          <a:xfrm>
            <a:off x="282857" y="4683079"/>
            <a:ext cx="8761923" cy="800219"/>
          </a:xfrm>
          <a:prstGeom prst="rect">
            <a:avLst/>
          </a:prstGeom>
        </p:spPr>
        <p:txBody>
          <a:bodyPr wrap="square">
            <a:spAutoFit/>
          </a:bodyPr>
          <a:lstStyle/>
          <a:p>
            <a:pPr marL="457200" indent="-457200">
              <a:spcBef>
                <a:spcPts val="600"/>
              </a:spcBef>
              <a:spcAft>
                <a:spcPts val="600"/>
              </a:spcAft>
              <a:buFont typeface="Arial" panose="020B0604020202020204" pitchFamily="34" charset="0"/>
              <a:buChar char="•"/>
            </a:pPr>
            <a:r>
              <a:rPr lang="en-US" altLang="en-US" sz="2300" b="1" dirty="0">
                <a:solidFill>
                  <a:schemeClr val="bg1"/>
                </a:solidFill>
                <a:latin typeface="Arial" panose="020B0604020202020204" pitchFamily="34" charset="0"/>
                <a:cs typeface="Arial" panose="020B0604020202020204" pitchFamily="34" charset="0"/>
              </a:rPr>
              <a:t>“How do </a:t>
            </a:r>
            <a:r>
              <a:rPr lang="en-US" altLang="en-US" sz="2300" b="1" i="1" dirty="0">
                <a:solidFill>
                  <a:srgbClr val="FFFF00"/>
                </a:solidFill>
                <a:latin typeface="Arial" panose="020B0604020202020204" pitchFamily="34" charset="0"/>
                <a:cs typeface="Arial" panose="020B0604020202020204" pitchFamily="34" charset="0"/>
              </a:rPr>
              <a:t>I</a:t>
            </a:r>
            <a:r>
              <a:rPr lang="en-US" altLang="en-US" sz="2300" b="1" dirty="0">
                <a:solidFill>
                  <a:schemeClr val="bg1"/>
                </a:solidFill>
                <a:latin typeface="Arial" panose="020B0604020202020204" pitchFamily="34" charset="0"/>
                <a:cs typeface="Arial" panose="020B0604020202020204" pitchFamily="34" charset="0"/>
              </a:rPr>
              <a:t> make certain that every classroom practitioner 	in my building becomes an </a:t>
            </a:r>
            <a:r>
              <a:rPr lang="en-US" altLang="en-US" sz="2300" b="1" i="1" dirty="0">
                <a:solidFill>
                  <a:srgbClr val="00B0F0"/>
                </a:solidFill>
                <a:latin typeface="Arial" panose="020B0604020202020204" pitchFamily="34" charset="0"/>
                <a:cs typeface="Arial" panose="020B0604020202020204" pitchFamily="34" charset="0"/>
              </a:rPr>
              <a:t>unforgettable </a:t>
            </a:r>
            <a:r>
              <a:rPr lang="en-US" altLang="en-US" sz="2300" b="1" dirty="0">
                <a:solidFill>
                  <a:srgbClr val="00B0F0"/>
                </a:solidFill>
                <a:latin typeface="Arial" panose="020B0604020202020204" pitchFamily="34" charset="0"/>
                <a:cs typeface="Arial" panose="020B0604020202020204" pitchFamily="34" charset="0"/>
              </a:rPr>
              <a:t>teacher?”</a:t>
            </a:r>
            <a:r>
              <a:rPr lang="en-US" sz="2300" b="1"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198319501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466311A2-586D-495D-AAEB-9DAE64F1ADCB}"/>
              </a:ext>
            </a:extLst>
          </p:cNvPr>
          <p:cNvSpPr/>
          <p:nvPr/>
        </p:nvSpPr>
        <p:spPr>
          <a:xfrm>
            <a:off x="377674" y="1360438"/>
            <a:ext cx="8686800" cy="2308324"/>
          </a:xfrm>
          <a:prstGeom prst="rect">
            <a:avLst/>
          </a:prstGeom>
        </p:spPr>
        <p:txBody>
          <a:bodyPr wrap="square">
            <a:spAutoFit/>
          </a:bodyPr>
          <a:lstStyle/>
          <a:p>
            <a:pPr>
              <a:lnSpc>
                <a:spcPct val="150000"/>
              </a:lnSpc>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For the students </a:t>
            </a:r>
            <a:r>
              <a:rPr lang="en-US" sz="2400" b="1" i="1" u="sng" dirty="0">
                <a:solidFill>
                  <a:srgbClr val="FFFF00"/>
                </a:solidFill>
                <a:latin typeface="Arial" panose="020B0604020202020204" pitchFamily="34" charset="0"/>
                <a:ea typeface="Calibri" panose="020F0502020204030204" pitchFamily="34" charset="0"/>
                <a:cs typeface="Arial" panose="020B0604020202020204" pitchFamily="34" charset="0"/>
              </a:rPr>
              <a:t>who lack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the educational support at 	home,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they will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need an extra dosage</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of </a:t>
            </a: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language 	experiences</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when they arrive at school if we hope 	to boost their </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AL</a:t>
            </a:r>
            <a:r>
              <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82289657-756E-4640-B6DC-DF1E47D396E8}"/>
              </a:ext>
            </a:extLst>
          </p:cNvPr>
          <p:cNvSpPr/>
          <p:nvPr/>
        </p:nvSpPr>
        <p:spPr>
          <a:xfrm>
            <a:off x="1571016" y="258942"/>
            <a:ext cx="6300123" cy="584775"/>
          </a:xfrm>
          <a:prstGeom prst="rect">
            <a:avLst/>
          </a:prstGeom>
        </p:spPr>
        <p:txBody>
          <a:bodyPr wrap="none">
            <a:spAutoFit/>
          </a:bodyPr>
          <a:lstStyle/>
          <a:p>
            <a:pPr algn="ctr"/>
            <a:r>
              <a:rPr lang="en-US" sz="3200" b="1" dirty="0">
                <a:solidFill>
                  <a:srgbClr val="FFFF00"/>
                </a:solidFill>
                <a:latin typeface="Arial" panose="020B0604020202020204" pitchFamily="34" charset="0"/>
                <a:cs typeface="Arial" panose="020B0604020202020204" pitchFamily="34" charset="0"/>
              </a:rPr>
              <a:t>Poverty, Neglect and Education</a:t>
            </a:r>
          </a:p>
        </p:txBody>
      </p:sp>
      <p:pic>
        <p:nvPicPr>
          <p:cNvPr id="7" name="Picture 6">
            <a:extLst>
              <a:ext uri="{FF2B5EF4-FFF2-40B4-BE49-F238E27FC236}">
                <a16:creationId xmlns:a16="http://schemas.microsoft.com/office/drawing/2014/main" id="{4C44A44A-CC02-468E-BE46-0457C67B9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pic>
        <p:nvPicPr>
          <p:cNvPr id="5" name="Picture 4">
            <a:extLst>
              <a:ext uri="{FF2B5EF4-FFF2-40B4-BE49-F238E27FC236}">
                <a16:creationId xmlns:a16="http://schemas.microsoft.com/office/drawing/2014/main" id="{70E65571-B3EE-448D-8EE7-2524C8437CCC}"/>
              </a:ext>
            </a:extLst>
          </p:cNvPr>
          <p:cNvPicPr>
            <a:picLocks noChangeAspect="1"/>
          </p:cNvPicPr>
          <p:nvPr/>
        </p:nvPicPr>
        <p:blipFill>
          <a:blip r:embed="rId3"/>
          <a:stretch>
            <a:fillRect/>
          </a:stretch>
        </p:blipFill>
        <p:spPr>
          <a:xfrm>
            <a:off x="3124200" y="3810000"/>
            <a:ext cx="2667000" cy="2640330"/>
          </a:xfrm>
          <a:prstGeom prst="rect">
            <a:avLst/>
          </a:prstGeom>
        </p:spPr>
      </p:pic>
    </p:spTree>
    <p:extLst>
      <p:ext uri="{BB962C8B-B14F-4D97-AF65-F5344CB8AC3E}">
        <p14:creationId xmlns:p14="http://schemas.microsoft.com/office/powerpoint/2010/main" val="152660097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Title 1"/>
          <p:cNvSpPr>
            <a:spLocks noGrp="1"/>
          </p:cNvSpPr>
          <p:nvPr>
            <p:ph type="title"/>
          </p:nvPr>
        </p:nvSpPr>
        <p:spPr/>
        <p:txBody>
          <a:bodyPr/>
          <a:lstStyle/>
          <a:p>
            <a:endParaRPr lang="en-US" dirty="0"/>
          </a:p>
        </p:txBody>
      </p:sp>
      <p:sp>
        <p:nvSpPr>
          <p:cNvPr id="949251"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49253" name="Picture 3" descr="3D107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9906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228600" y="152400"/>
            <a:ext cx="8763000" cy="6432530"/>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US" sz="3200" b="1" u="sng" dirty="0">
                <a:solidFill>
                  <a:srgbClr val="00B0F0"/>
                </a:solidFill>
                <a:latin typeface="Arial" panose="020B0604020202020204" pitchFamily="34" charset="0"/>
                <a:cs typeface="+mn-cs"/>
              </a:rPr>
              <a:t>Experiences = Cognitive Rehearsals</a:t>
            </a:r>
            <a:endParaRPr lang="en-US" sz="3200" u="sng" dirty="0">
              <a:solidFill>
                <a:srgbClr val="00B0F0"/>
              </a:solidFill>
              <a:latin typeface="Arial" panose="020B0604020202020204" pitchFamily="34" charset="0"/>
              <a:cs typeface="+mn-cs"/>
            </a:endParaRPr>
          </a:p>
          <a:p>
            <a:pPr fontAlgn="auto">
              <a:spcBef>
                <a:spcPts val="0"/>
              </a:spcBef>
              <a:spcAft>
                <a:spcPts val="0"/>
              </a:spcAft>
              <a:defRPr/>
            </a:pPr>
            <a:r>
              <a:rPr lang="en-US" sz="2000" dirty="0">
                <a:solidFill>
                  <a:schemeClr val="bg1">
                    <a:lumMod val="85000"/>
                  </a:schemeClr>
                </a:solidFill>
                <a:latin typeface="Arial" panose="020B0604020202020204" pitchFamily="34" charset="0"/>
                <a:cs typeface="+mn-cs"/>
              </a:rPr>
              <a:t>			</a:t>
            </a:r>
            <a:r>
              <a:rPr lang="en-US" sz="2000" b="1" i="1" dirty="0">
                <a:solidFill>
                  <a:schemeClr val="bg1">
                    <a:lumMod val="85000"/>
                  </a:schemeClr>
                </a:solidFill>
                <a:latin typeface="Arial" panose="020B0604020202020204" pitchFamily="34" charset="0"/>
                <a:cs typeface="+mn-cs"/>
              </a:rPr>
              <a:t>     (→ consolidation)</a:t>
            </a:r>
          </a:p>
          <a:p>
            <a:pPr eaLnBrk="0" fontAlgn="auto" hangingPunct="0">
              <a:spcBef>
                <a:spcPts val="0"/>
              </a:spcBef>
              <a:spcAft>
                <a:spcPts val="0"/>
              </a:spcAft>
              <a:defRPr/>
            </a:pPr>
            <a:endParaRPr lang="en-US"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r>
              <a:rPr lang="en-US" sz="2400" b="1" dirty="0">
                <a:solidFill>
                  <a:schemeClr val="bg1">
                    <a:lumMod val="85000"/>
                  </a:schemeClr>
                </a:solidFill>
                <a:latin typeface="Arial" panose="020B0604020202020204" pitchFamily="34" charset="0"/>
              </a:rPr>
              <a:t>When </a:t>
            </a:r>
            <a:r>
              <a:rPr lang="en-US" sz="2400" b="1" dirty="0">
                <a:solidFill>
                  <a:srgbClr val="00B0F0"/>
                </a:solidFill>
                <a:latin typeface="Arial" panose="020B0604020202020204" pitchFamily="34" charset="0"/>
              </a:rPr>
              <a:t>playing with </a:t>
            </a:r>
            <a:r>
              <a:rPr lang="en-US" sz="2400" b="1" i="1" dirty="0">
                <a:solidFill>
                  <a:srgbClr val="00B0F0"/>
                </a:solidFill>
                <a:latin typeface="Arial" panose="020B0604020202020204" pitchFamily="34" charset="0"/>
              </a:rPr>
              <a:t>objects,</a:t>
            </a:r>
            <a:r>
              <a:rPr lang="en-US" sz="2400" b="1" dirty="0">
                <a:solidFill>
                  <a:srgbClr val="00B0F0"/>
                </a:solidFill>
                <a:latin typeface="Arial" panose="020B0604020202020204" pitchFamily="34" charset="0"/>
              </a:rPr>
              <a:t> </a:t>
            </a:r>
            <a:r>
              <a:rPr lang="en-US" sz="2400" b="1" dirty="0">
                <a:solidFill>
                  <a:schemeClr val="bg1">
                    <a:lumMod val="85000"/>
                  </a:schemeClr>
                </a:solidFill>
                <a:latin typeface="Arial" panose="020B0604020202020204" pitchFamily="34" charset="0"/>
              </a:rPr>
              <a:t>learners are simultaneously 	</a:t>
            </a:r>
            <a:r>
              <a:rPr lang="en-US" sz="2400" b="1" dirty="0">
                <a:solidFill>
                  <a:schemeClr val="bg1">
                    <a:lumMod val="95000"/>
                  </a:schemeClr>
                </a:solidFill>
                <a:latin typeface="Arial" panose="020B0604020202020204" pitchFamily="34" charset="0"/>
              </a:rPr>
              <a:t>manipulating/</a:t>
            </a:r>
            <a:r>
              <a:rPr lang="en-US" sz="2400" b="1" i="1" dirty="0">
                <a:solidFill>
                  <a:schemeClr val="bg1">
                    <a:lumMod val="95000"/>
                  </a:schemeClr>
                </a:solidFill>
                <a:latin typeface="Arial" panose="020B0604020202020204" pitchFamily="34" charset="0"/>
              </a:rPr>
              <a:t>playing with </a:t>
            </a:r>
            <a:r>
              <a:rPr lang="en-US" sz="2400" b="1" i="1" dirty="0">
                <a:solidFill>
                  <a:srgbClr val="00B0F0"/>
                </a:solidFill>
                <a:latin typeface="Arial" panose="020B0604020202020204" pitchFamily="34" charset="0"/>
              </a:rPr>
              <a:t>ideas</a:t>
            </a:r>
            <a:r>
              <a:rPr lang="en-US" sz="2400" b="1" dirty="0">
                <a:solidFill>
                  <a:srgbClr val="00B0F0"/>
                </a:solidFill>
                <a:latin typeface="Arial" panose="020B0604020202020204" pitchFamily="34" charset="0"/>
              </a:rPr>
              <a:t> </a:t>
            </a:r>
            <a:r>
              <a:rPr lang="en-US" sz="2400" b="1" dirty="0">
                <a:solidFill>
                  <a:schemeClr val="bg1">
                    <a:lumMod val="85000"/>
                  </a:schemeClr>
                </a:solidFill>
                <a:latin typeface="Arial" panose="020B0604020202020204" pitchFamily="34" charset="0"/>
              </a:rPr>
              <a:t>(internal dialogues 	attach words and meaning to actions – the “mind’s 	eye”) building the brain’s fundamental </a:t>
            </a:r>
            <a:r>
              <a:rPr lang="en-US" sz="2400" b="1" dirty="0">
                <a:solidFill>
                  <a:srgbClr val="00B0F0"/>
                </a:solidFill>
                <a:latin typeface="Arial" panose="020B0604020202020204" pitchFamily="34" charset="0"/>
              </a:rPr>
              <a:t>circuitry</a:t>
            </a:r>
          </a:p>
          <a:p>
            <a:pPr eaLnBrk="0" fontAlgn="auto" hangingPunct="0">
              <a:spcBef>
                <a:spcPts val="0"/>
              </a:spcBef>
              <a:spcAft>
                <a:spcPts val="0"/>
              </a:spcAft>
              <a:defRPr/>
            </a:pPr>
            <a:endParaRPr lang="en-US" sz="1200"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r>
              <a:rPr lang="en-US" sz="2800" b="1" dirty="0">
                <a:solidFill>
                  <a:srgbClr val="00B0F0"/>
                </a:solidFill>
                <a:latin typeface="Arial" panose="020B0604020202020204" pitchFamily="34" charset="0"/>
                <a:cs typeface="+mn-cs"/>
              </a:rPr>
              <a:t>Exploring and experimenting </a:t>
            </a:r>
            <a:r>
              <a:rPr lang="en-US" sz="2800" b="1" dirty="0">
                <a:solidFill>
                  <a:schemeClr val="bg1">
                    <a:lumMod val="85000"/>
                  </a:schemeClr>
                </a:solidFill>
                <a:latin typeface="Arial" panose="020B0604020202020204" pitchFamily="34" charset="0"/>
                <a:cs typeface="+mn-cs"/>
              </a:rPr>
              <a:t>involve examining 	relationships, interactions and </a:t>
            </a:r>
            <a:r>
              <a:rPr lang="en-US" sz="2800" b="1" dirty="0">
                <a:solidFill>
                  <a:srgbClr val="00B0F0"/>
                </a:solidFill>
                <a:latin typeface="Arial" panose="020B0604020202020204" pitchFamily="34" charset="0"/>
                <a:cs typeface="+mn-cs"/>
              </a:rPr>
              <a:t>systems, </a:t>
            </a:r>
            <a:r>
              <a:rPr lang="en-US" sz="2800" b="1" dirty="0">
                <a:solidFill>
                  <a:schemeClr val="bg1">
                    <a:lumMod val="85000"/>
                  </a:schemeClr>
                </a:solidFill>
                <a:latin typeface="Arial" panose="020B0604020202020204" pitchFamily="34" charset="0"/>
                <a:cs typeface="+mn-cs"/>
              </a:rPr>
              <a:t>	where learners formulate their own 	personal </a:t>
            </a:r>
            <a:r>
              <a:rPr lang="en-US" sz="2800" b="1" dirty="0">
                <a:solidFill>
                  <a:srgbClr val="00B0F0"/>
                </a:solidFill>
                <a:latin typeface="Arial" panose="020B0604020202020204" pitchFamily="34" charset="0"/>
                <a:cs typeface="+mn-cs"/>
              </a:rPr>
              <a:t>“theories” </a:t>
            </a:r>
            <a:r>
              <a:rPr lang="en-US" sz="2800" b="1" dirty="0">
                <a:solidFill>
                  <a:schemeClr val="bg1">
                    <a:lumMod val="85000"/>
                  </a:schemeClr>
                </a:solidFill>
                <a:latin typeface="Arial" panose="020B0604020202020204" pitchFamily="34" charset="0"/>
                <a:cs typeface="+mn-cs"/>
              </a:rPr>
              <a:t>(mental constructs)</a:t>
            </a:r>
          </a:p>
          <a:p>
            <a:pPr eaLnBrk="0" fontAlgn="auto" hangingPunct="0">
              <a:spcBef>
                <a:spcPts val="0"/>
              </a:spcBef>
              <a:spcAft>
                <a:spcPts val="0"/>
              </a:spcAft>
              <a:defRPr/>
            </a:pPr>
            <a:endParaRPr lang="en-US" sz="1200"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r>
              <a:rPr lang="en-US" sz="2800" b="1" dirty="0">
                <a:solidFill>
                  <a:srgbClr val="00B0F0"/>
                </a:solidFill>
                <a:latin typeface="Arial" panose="020B0604020202020204" pitchFamily="34" charset="0"/>
                <a:cs typeface="+mn-cs"/>
              </a:rPr>
              <a:t>Thinking</a:t>
            </a:r>
            <a:r>
              <a:rPr lang="en-US" sz="2800" b="1" dirty="0">
                <a:solidFill>
                  <a:schemeClr val="bg1">
                    <a:lumMod val="85000"/>
                  </a:schemeClr>
                </a:solidFill>
                <a:latin typeface="Arial" panose="020B0604020202020204" pitchFamily="34" charset="0"/>
                <a:cs typeface="+mn-cs"/>
              </a:rPr>
              <a:t> is a cognitive </a:t>
            </a:r>
            <a:r>
              <a:rPr lang="en-US" sz="2800" b="1" i="1" dirty="0">
                <a:solidFill>
                  <a:srgbClr val="FFFF00"/>
                </a:solidFill>
                <a:latin typeface="Arial" panose="020B0604020202020204" pitchFamily="34" charset="0"/>
                <a:cs typeface="+mn-cs"/>
              </a:rPr>
              <a:t>rehearsal</a:t>
            </a:r>
            <a:r>
              <a:rPr lang="en-US" sz="2800" b="1" dirty="0">
                <a:solidFill>
                  <a:schemeClr val="bg1">
                    <a:lumMod val="85000"/>
                  </a:schemeClr>
                </a:solidFill>
                <a:latin typeface="Arial" panose="020B0604020202020204" pitchFamily="34" charset="0"/>
                <a:cs typeface="+mn-cs"/>
              </a:rPr>
              <a:t> for </a:t>
            </a:r>
            <a:r>
              <a:rPr lang="en-US" sz="2800" b="1" dirty="0">
                <a:solidFill>
                  <a:srgbClr val="00B0F0"/>
                </a:solidFill>
                <a:latin typeface="Arial" panose="020B0604020202020204" pitchFamily="34" charset="0"/>
                <a:cs typeface="+mn-cs"/>
              </a:rPr>
              <a:t>discourse</a:t>
            </a:r>
          </a:p>
          <a:p>
            <a:pPr eaLnBrk="0" fontAlgn="auto" hangingPunct="0">
              <a:spcBef>
                <a:spcPts val="0"/>
              </a:spcBef>
              <a:spcAft>
                <a:spcPts val="0"/>
              </a:spcAft>
              <a:defRPr/>
            </a:pPr>
            <a:endParaRPr lang="en-US" sz="1200"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r>
              <a:rPr lang="en-US" sz="2800" b="1" dirty="0">
                <a:solidFill>
                  <a:srgbClr val="00B0F0"/>
                </a:solidFill>
                <a:latin typeface="Arial" panose="020B0604020202020204" pitchFamily="34" charset="0"/>
                <a:cs typeface="+mn-cs"/>
              </a:rPr>
              <a:t>Discourse</a:t>
            </a:r>
            <a:r>
              <a:rPr lang="en-US" sz="2800" b="1" dirty="0">
                <a:solidFill>
                  <a:schemeClr val="bg1">
                    <a:lumMod val="85000"/>
                  </a:schemeClr>
                </a:solidFill>
                <a:latin typeface="Arial" panose="020B0604020202020204" pitchFamily="34" charset="0"/>
                <a:cs typeface="+mn-cs"/>
              </a:rPr>
              <a:t> is </a:t>
            </a:r>
            <a:r>
              <a:rPr lang="en-US" sz="2800" b="1" dirty="0">
                <a:solidFill>
                  <a:schemeClr val="bg1">
                    <a:lumMod val="85000"/>
                  </a:schemeClr>
                </a:solidFill>
                <a:latin typeface="Arial" panose="020B0604020202020204" pitchFamily="34" charset="0"/>
              </a:rPr>
              <a:t>a cognitive </a:t>
            </a:r>
            <a:r>
              <a:rPr lang="en-US" sz="2800" b="1" i="1" dirty="0">
                <a:solidFill>
                  <a:srgbClr val="FFFF00"/>
                </a:solidFill>
                <a:latin typeface="Arial" panose="020B0604020202020204" pitchFamily="34" charset="0"/>
                <a:cs typeface="+mn-cs"/>
              </a:rPr>
              <a:t>rehearsal</a:t>
            </a:r>
            <a:r>
              <a:rPr lang="en-US" sz="2800" b="1" dirty="0">
                <a:solidFill>
                  <a:schemeClr val="bg1">
                    <a:lumMod val="85000"/>
                  </a:schemeClr>
                </a:solidFill>
                <a:latin typeface="Arial" panose="020B0604020202020204" pitchFamily="34" charset="0"/>
                <a:cs typeface="+mn-cs"/>
              </a:rPr>
              <a:t> for </a:t>
            </a:r>
            <a:r>
              <a:rPr lang="en-US" sz="2800" b="1" dirty="0">
                <a:solidFill>
                  <a:srgbClr val="00B0F0"/>
                </a:solidFill>
                <a:latin typeface="Arial" panose="020B0604020202020204" pitchFamily="34" charset="0"/>
                <a:cs typeface="+mn-cs"/>
              </a:rPr>
              <a:t>writing 	</a:t>
            </a:r>
            <a:r>
              <a:rPr lang="en-US" sz="2800" b="1" dirty="0">
                <a:solidFill>
                  <a:schemeClr val="bg1">
                    <a:lumMod val="95000"/>
                  </a:schemeClr>
                </a:solidFill>
                <a:latin typeface="Arial" panose="020B0604020202020204" pitchFamily="34" charset="0"/>
                <a:cs typeface="+mn-cs"/>
              </a:rPr>
              <a:t>(phonological loop or “inner voice”) </a:t>
            </a:r>
          </a:p>
          <a:p>
            <a:pPr eaLnBrk="0" fontAlgn="auto" hangingPunct="0">
              <a:spcBef>
                <a:spcPts val="0"/>
              </a:spcBef>
              <a:spcAft>
                <a:spcPts val="0"/>
              </a:spcAft>
              <a:defRPr/>
            </a:pPr>
            <a:endParaRPr lang="en-US" sz="1400" b="1" dirty="0">
              <a:solidFill>
                <a:schemeClr val="bg1">
                  <a:lumMod val="85000"/>
                </a:schemeClr>
              </a:solidFill>
              <a:latin typeface="Arial" panose="020B0604020202020204" pitchFamily="34" charset="0"/>
              <a:cs typeface="+mn-cs"/>
            </a:endParaRPr>
          </a:p>
        </p:txBody>
      </p:sp>
    </p:spTree>
    <p:extLst>
      <p:ext uri="{BB962C8B-B14F-4D97-AF65-F5344CB8AC3E}">
        <p14:creationId xmlns:p14="http://schemas.microsoft.com/office/powerpoint/2010/main" val="1244230114"/>
      </p:ext>
    </p:extLst>
  </p:cSld>
  <p:clrMapOvr>
    <a:masterClrMapping/>
  </p:clrMapOvr>
  <mc:AlternateContent xmlns:mc="http://schemas.openxmlformats.org/markup-compatibility/2006" xmlns:p14="http://schemas.microsoft.com/office/powerpoint/2010/main">
    <mc:Choice Requires="p14">
      <p:transition spd="slow" p14:dur="8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Title 1"/>
          <p:cNvSpPr>
            <a:spLocks noGrp="1"/>
          </p:cNvSpPr>
          <p:nvPr>
            <p:ph type="title"/>
          </p:nvPr>
        </p:nvSpPr>
        <p:spPr/>
        <p:txBody>
          <a:bodyPr/>
          <a:lstStyle/>
          <a:p>
            <a:endParaRPr lang="en-US" dirty="0"/>
          </a:p>
        </p:txBody>
      </p:sp>
      <p:sp>
        <p:nvSpPr>
          <p:cNvPr id="951299"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51301" name="Picture 3" descr="3D107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9906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228600" y="-2272"/>
            <a:ext cx="8763000" cy="6740307"/>
          </a:xfrm>
          <a:prstGeom prst="rect">
            <a:avLst/>
          </a:prstGeom>
          <a:noFill/>
          <a:ln w="9525">
            <a:noFill/>
            <a:miter lim="800000"/>
            <a:headEnd/>
            <a:tailEnd/>
          </a:ln>
        </p:spPr>
        <p:txBody>
          <a:bodyPr anchor="ctr">
            <a:spAutoFit/>
          </a:bodyPr>
          <a:lstStyle/>
          <a:p>
            <a:pPr algn="ctr" fontAlgn="auto">
              <a:spcBef>
                <a:spcPts val="0"/>
              </a:spcBef>
              <a:spcAft>
                <a:spcPts val="0"/>
              </a:spcAft>
              <a:defRPr/>
            </a:pPr>
            <a:r>
              <a:rPr lang="en-US" sz="3200" b="1" u="sng" dirty="0">
                <a:solidFill>
                  <a:srgbClr val="00B0F0"/>
                </a:solidFill>
                <a:latin typeface="Arial" panose="020B0604020202020204" pitchFamily="34" charset="0"/>
                <a:cs typeface="+mn-cs"/>
              </a:rPr>
              <a:t>Cognitive Rehearsals</a:t>
            </a:r>
            <a:endParaRPr lang="en-US" sz="3200" u="sng" dirty="0">
              <a:solidFill>
                <a:srgbClr val="00B0F0"/>
              </a:solidFill>
              <a:latin typeface="Arial" panose="020B0604020202020204" pitchFamily="34" charset="0"/>
              <a:cs typeface="+mn-cs"/>
            </a:endParaRPr>
          </a:p>
          <a:p>
            <a:pPr fontAlgn="auto">
              <a:spcBef>
                <a:spcPts val="0"/>
              </a:spcBef>
              <a:spcAft>
                <a:spcPts val="0"/>
              </a:spcAft>
              <a:defRPr/>
            </a:pPr>
            <a:endParaRPr lang="en-US" sz="2000" dirty="0">
              <a:latin typeface="Arial" panose="020B0604020202020204" pitchFamily="34" charset="0"/>
              <a:cs typeface="+mn-cs"/>
            </a:endParaRPr>
          </a:p>
          <a:p>
            <a:pPr eaLnBrk="0" fontAlgn="auto" hangingPunct="0">
              <a:spcBef>
                <a:spcPts val="0"/>
              </a:spcBef>
              <a:spcAft>
                <a:spcPts val="0"/>
              </a:spcAft>
              <a:defRPr/>
            </a:pPr>
            <a:endParaRPr lang="en-US" sz="1400" b="1" dirty="0">
              <a:solidFill>
                <a:srgbClr val="FF0000"/>
              </a:solidFill>
              <a:latin typeface="Arial" panose="020B0604020202020204" pitchFamily="34" charset="0"/>
              <a:cs typeface="+mn-cs"/>
            </a:endParaRPr>
          </a:p>
          <a:p>
            <a:pPr eaLnBrk="0" fontAlgn="auto" hangingPunct="0">
              <a:spcBef>
                <a:spcPts val="0"/>
              </a:spcBef>
              <a:spcAft>
                <a:spcPts val="0"/>
              </a:spcAft>
              <a:defRPr/>
            </a:pPr>
            <a:r>
              <a:rPr lang="en-US" sz="2800" b="1" dirty="0">
                <a:solidFill>
                  <a:schemeClr val="bg1">
                    <a:lumMod val="85000"/>
                  </a:schemeClr>
                </a:solidFill>
                <a:latin typeface="Arial" panose="020B0604020202020204" pitchFamily="34" charset="0"/>
                <a:cs typeface="+mn-cs"/>
              </a:rPr>
              <a:t>Playing with objects and ideas, exploring and 	experimenting, thinking, talking, and writing 	become </a:t>
            </a:r>
            <a:r>
              <a:rPr lang="en-US" sz="2800" b="1" dirty="0">
                <a:solidFill>
                  <a:schemeClr val="bg1">
                    <a:lumMod val="85000"/>
                  </a:schemeClr>
                </a:solidFill>
                <a:latin typeface="Arial" panose="020B0604020202020204" pitchFamily="34" charset="0"/>
              </a:rPr>
              <a:t>cognitive </a:t>
            </a:r>
            <a:r>
              <a:rPr lang="en-US" sz="2800" b="1" dirty="0">
                <a:solidFill>
                  <a:srgbClr val="FFFF00"/>
                </a:solidFill>
                <a:latin typeface="Arial" panose="020B0604020202020204" pitchFamily="34" charset="0"/>
                <a:cs typeface="+mn-cs"/>
              </a:rPr>
              <a:t>rehearsals</a:t>
            </a:r>
            <a:r>
              <a:rPr lang="en-US" sz="2800" b="1" dirty="0">
                <a:solidFill>
                  <a:schemeClr val="bg1">
                    <a:lumMod val="85000"/>
                  </a:schemeClr>
                </a:solidFill>
                <a:latin typeface="Arial" panose="020B0604020202020204" pitchFamily="34" charset="0"/>
                <a:cs typeface="+mn-cs"/>
              </a:rPr>
              <a:t> </a:t>
            </a:r>
            <a:r>
              <a:rPr lang="en-US" sz="2800" b="1" dirty="0">
                <a:solidFill>
                  <a:srgbClr val="00B0F0"/>
                </a:solidFill>
                <a:latin typeface="Arial" panose="020B0604020202020204" pitchFamily="34" charset="0"/>
                <a:cs typeface="+mn-cs"/>
              </a:rPr>
              <a:t>(background 	knowledge) </a:t>
            </a:r>
            <a:r>
              <a:rPr lang="en-US" sz="2800" b="1" dirty="0">
                <a:solidFill>
                  <a:schemeClr val="bg1">
                    <a:lumMod val="85000"/>
                  </a:schemeClr>
                </a:solidFill>
                <a:latin typeface="Arial" panose="020B0604020202020204" pitchFamily="34" charset="0"/>
                <a:cs typeface="+mn-cs"/>
              </a:rPr>
              <a:t>for reading.</a:t>
            </a:r>
          </a:p>
          <a:p>
            <a:pPr eaLnBrk="0" fontAlgn="auto" hangingPunct="0">
              <a:spcBef>
                <a:spcPts val="0"/>
              </a:spcBef>
              <a:spcAft>
                <a:spcPts val="0"/>
              </a:spcAft>
              <a:defRPr/>
            </a:pPr>
            <a:endParaRPr lang="en-US" sz="1200"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r>
              <a:rPr lang="en-US" sz="2800" b="1" dirty="0">
                <a:solidFill>
                  <a:srgbClr val="00B0F0"/>
                </a:solidFill>
                <a:latin typeface="Arial" panose="020B0604020202020204" pitchFamily="34" charset="0"/>
                <a:cs typeface="+mn-cs"/>
              </a:rPr>
              <a:t>Writing and reading </a:t>
            </a:r>
            <a:r>
              <a:rPr lang="en-US" sz="2800" b="1" dirty="0">
                <a:solidFill>
                  <a:schemeClr val="bg1">
                    <a:lumMod val="85000"/>
                  </a:schemeClr>
                </a:solidFill>
                <a:latin typeface="Arial" panose="020B0604020202020204" pitchFamily="34" charset="0"/>
                <a:cs typeface="+mn-cs"/>
              </a:rPr>
              <a:t>clarify one’s thoughts, 	generate coherent thinking, and cultivate 	</a:t>
            </a:r>
            <a:r>
              <a:rPr lang="en-US" sz="2800" b="1" i="1" dirty="0">
                <a:solidFill>
                  <a:srgbClr val="00B0F0"/>
                </a:solidFill>
                <a:latin typeface="Arial" panose="020B0604020202020204" pitchFamily="34" charset="0"/>
                <a:cs typeface="+mn-cs"/>
              </a:rPr>
              <a:t>precision</a:t>
            </a:r>
            <a:r>
              <a:rPr lang="en-US" sz="2800" b="1" i="1" dirty="0">
                <a:solidFill>
                  <a:schemeClr val="bg1">
                    <a:lumMod val="85000"/>
                  </a:schemeClr>
                </a:solidFill>
                <a:latin typeface="Arial" panose="020B0604020202020204" pitchFamily="34" charset="0"/>
                <a:cs typeface="+mn-cs"/>
              </a:rPr>
              <a:t> </a:t>
            </a:r>
            <a:r>
              <a:rPr lang="en-US" sz="2800" b="1" dirty="0">
                <a:solidFill>
                  <a:schemeClr val="bg1">
                    <a:lumMod val="85000"/>
                  </a:schemeClr>
                </a:solidFill>
                <a:latin typeface="Arial" panose="020B0604020202020204" pitchFamily="34" charset="0"/>
                <a:cs typeface="+mn-cs"/>
              </a:rPr>
              <a:t>in expressing one’s inner thoughts</a:t>
            </a:r>
          </a:p>
          <a:p>
            <a:pPr eaLnBrk="0" hangingPunct="0">
              <a:defRPr/>
            </a:pPr>
            <a:r>
              <a:rPr lang="en-US" sz="2800" b="1" dirty="0">
                <a:solidFill>
                  <a:schemeClr val="bg1">
                    <a:lumMod val="85000"/>
                  </a:schemeClr>
                </a:solidFill>
                <a:latin typeface="Arial" panose="020B0604020202020204" pitchFamily="34" charset="0"/>
              </a:rPr>
              <a:t>	</a:t>
            </a:r>
            <a:r>
              <a:rPr lang="en-US" sz="2800" b="1" i="1" dirty="0">
                <a:solidFill>
                  <a:schemeClr val="bg1">
                    <a:lumMod val="85000"/>
                  </a:schemeClr>
                </a:solidFill>
                <a:latin typeface="Arial" panose="020B0604020202020204" pitchFamily="34" charset="0"/>
              </a:rPr>
              <a:t>(→ LT/P memory consolidation)</a:t>
            </a:r>
          </a:p>
          <a:p>
            <a:pPr eaLnBrk="0" fontAlgn="auto" hangingPunct="0">
              <a:spcBef>
                <a:spcPts val="0"/>
              </a:spcBef>
              <a:spcAft>
                <a:spcPts val="0"/>
              </a:spcAft>
              <a:defRPr/>
            </a:pPr>
            <a:endParaRPr lang="en-US" sz="1200" b="1" dirty="0">
              <a:solidFill>
                <a:schemeClr val="bg1">
                  <a:lumMod val="85000"/>
                </a:schemeClr>
              </a:solidFill>
              <a:latin typeface="Arial" panose="020B0604020202020204" pitchFamily="34" charset="0"/>
              <a:cs typeface="+mn-cs"/>
            </a:endParaRPr>
          </a:p>
          <a:p>
            <a:pPr eaLnBrk="0" fontAlgn="auto" hangingPunct="0">
              <a:spcBef>
                <a:spcPts val="0"/>
              </a:spcBef>
              <a:spcAft>
                <a:spcPts val="0"/>
              </a:spcAft>
              <a:defRPr/>
            </a:pPr>
            <a:endParaRPr lang="en-US" sz="1200" b="1" dirty="0">
              <a:solidFill>
                <a:srgbClr val="00B0F0"/>
              </a:solidFill>
              <a:latin typeface="Arial" panose="020B0604020202020204" pitchFamily="34" charset="0"/>
              <a:cs typeface="+mn-cs"/>
            </a:endParaRPr>
          </a:p>
          <a:p>
            <a:pPr eaLnBrk="0" fontAlgn="auto" hangingPunct="0">
              <a:spcBef>
                <a:spcPts val="0"/>
              </a:spcBef>
              <a:spcAft>
                <a:spcPts val="0"/>
              </a:spcAft>
              <a:defRPr/>
            </a:pPr>
            <a:r>
              <a:rPr lang="en-US" sz="2800" b="1" dirty="0">
                <a:solidFill>
                  <a:srgbClr val="00B0F0"/>
                </a:solidFill>
                <a:latin typeface="Arial" panose="020B0604020202020204" pitchFamily="34" charset="0"/>
                <a:cs typeface="+mn-cs"/>
              </a:rPr>
              <a:t>Discourse and writing </a:t>
            </a:r>
            <a:r>
              <a:rPr lang="en-US" sz="2800" b="1" dirty="0">
                <a:solidFill>
                  <a:schemeClr val="bg1">
                    <a:lumMod val="85000"/>
                  </a:schemeClr>
                </a:solidFill>
                <a:latin typeface="Arial" panose="020B0604020202020204" pitchFamily="34" charset="0"/>
                <a:cs typeface="+mn-cs"/>
              </a:rPr>
              <a:t>become </a:t>
            </a:r>
            <a:r>
              <a:rPr lang="en-US" sz="2800" b="1" dirty="0">
                <a:solidFill>
                  <a:schemeClr val="bg1">
                    <a:lumMod val="85000"/>
                  </a:schemeClr>
                </a:solidFill>
                <a:latin typeface="Arial" panose="020B0604020202020204" pitchFamily="34" charset="0"/>
              </a:rPr>
              <a:t>cognitive 	</a:t>
            </a:r>
            <a:r>
              <a:rPr lang="en-US" sz="2800" b="1" i="1" dirty="0">
                <a:solidFill>
                  <a:srgbClr val="FFFF00"/>
                </a:solidFill>
                <a:latin typeface="Arial" panose="020B0604020202020204" pitchFamily="34" charset="0"/>
                <a:cs typeface="+mn-cs"/>
              </a:rPr>
              <a:t>rehearsals</a:t>
            </a:r>
            <a:r>
              <a:rPr lang="en-US" sz="2800" b="1" dirty="0">
                <a:solidFill>
                  <a:srgbClr val="FF0000"/>
                </a:solidFill>
                <a:latin typeface="Arial" panose="020B0604020202020204" pitchFamily="34" charset="0"/>
                <a:cs typeface="+mn-cs"/>
              </a:rPr>
              <a:t> </a:t>
            </a:r>
            <a:r>
              <a:rPr lang="en-US" sz="2800" b="1" dirty="0">
                <a:solidFill>
                  <a:schemeClr val="bg1">
                    <a:lumMod val="85000"/>
                  </a:schemeClr>
                </a:solidFill>
                <a:latin typeface="Arial" panose="020B0604020202020204" pitchFamily="34" charset="0"/>
                <a:cs typeface="+mn-cs"/>
              </a:rPr>
              <a:t>for assessment</a:t>
            </a:r>
          </a:p>
          <a:p>
            <a:pPr eaLnBrk="0" fontAlgn="auto" hangingPunct="0">
              <a:spcBef>
                <a:spcPts val="0"/>
              </a:spcBef>
              <a:spcAft>
                <a:spcPts val="0"/>
              </a:spcAft>
              <a:defRPr/>
            </a:pPr>
            <a:endParaRPr lang="en-US" sz="2200" b="1" dirty="0">
              <a:solidFill>
                <a:srgbClr val="FF0000"/>
              </a:solidFill>
              <a:latin typeface="Arial" panose="020B0604020202020204" pitchFamily="34" charset="0"/>
              <a:cs typeface="+mn-cs"/>
            </a:endParaRPr>
          </a:p>
          <a:p>
            <a:pPr fontAlgn="auto">
              <a:spcBef>
                <a:spcPts val="0"/>
              </a:spcBef>
              <a:spcAft>
                <a:spcPts val="0"/>
              </a:spcAft>
              <a:defRPr/>
            </a:pPr>
            <a:r>
              <a:rPr lang="en-US" sz="1400" dirty="0">
                <a:solidFill>
                  <a:schemeClr val="bg1">
                    <a:lumMod val="85000"/>
                  </a:schemeClr>
                </a:solidFill>
                <a:latin typeface="Arial" panose="020B0604020202020204" pitchFamily="34" charset="0"/>
                <a:cs typeface="+mn-cs"/>
              </a:rPr>
              <a:t>Source: Kenneth Wesson (2011). </a:t>
            </a:r>
            <a:r>
              <a:rPr lang="en-US" sz="1400" i="1" dirty="0">
                <a:solidFill>
                  <a:schemeClr val="bg1">
                    <a:lumMod val="85000"/>
                  </a:schemeClr>
                </a:solidFill>
                <a:latin typeface="Arial" panose="020B0604020202020204" pitchFamily="34" charset="0"/>
                <a:cs typeface="+mn-cs"/>
              </a:rPr>
              <a:t>Education for the Real World: six great ideas for parents and teachers.</a:t>
            </a:r>
            <a:endParaRPr lang="en-US" sz="1400" dirty="0">
              <a:solidFill>
                <a:schemeClr val="bg1">
                  <a:lumMod val="85000"/>
                </a:schemeClr>
              </a:solidFill>
              <a:latin typeface="Arial" pitchFamily="34" charset="0"/>
              <a:cs typeface="+mn-cs"/>
            </a:endParaRPr>
          </a:p>
          <a:p>
            <a:pPr fontAlgn="auto">
              <a:spcBef>
                <a:spcPts val="0"/>
              </a:spcBef>
              <a:spcAft>
                <a:spcPts val="0"/>
              </a:spcAft>
              <a:defRPr/>
            </a:pPr>
            <a:r>
              <a:rPr lang="en-US" sz="1400" dirty="0">
                <a:solidFill>
                  <a:schemeClr val="bg1">
                    <a:lumMod val="85000"/>
                  </a:schemeClr>
                </a:solidFill>
                <a:latin typeface="Arial" pitchFamily="34" charset="0"/>
                <a:cs typeface="+mn-cs"/>
              </a:rPr>
              <a:t>Brain World, Issue 2, Volume 2. </a:t>
            </a:r>
            <a:endParaRPr lang="en-US" sz="2200" b="1" dirty="0">
              <a:solidFill>
                <a:srgbClr val="FF0000"/>
              </a:solidFill>
              <a:latin typeface="Arial" panose="020B0604020202020204" pitchFamily="34" charset="0"/>
              <a:cs typeface="+mn-cs"/>
            </a:endParaRPr>
          </a:p>
        </p:txBody>
      </p:sp>
    </p:spTree>
    <p:extLst>
      <p:ext uri="{BB962C8B-B14F-4D97-AF65-F5344CB8AC3E}">
        <p14:creationId xmlns:p14="http://schemas.microsoft.com/office/powerpoint/2010/main" val="3539611806"/>
      </p:ext>
    </p:extLst>
  </p:cSld>
  <p:clrMapOvr>
    <a:masterClrMapping/>
  </p:clrMapOvr>
  <mc:AlternateContent xmlns:mc="http://schemas.openxmlformats.org/markup-compatibility/2006" xmlns:p14="http://schemas.microsoft.com/office/powerpoint/2010/main">
    <mc:Choice Requires="p14">
      <p:transition spd="slow" p14:dur="8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352" y="304800"/>
            <a:ext cx="711672" cy="563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7882" y="1536174"/>
            <a:ext cx="8422565" cy="4433073"/>
          </a:xfrm>
          <a:prstGeom prst="rect">
            <a:avLst/>
          </a:prstGeom>
        </p:spPr>
        <p:txBody>
          <a:bodyPr wrap="square">
            <a:spAutoFit/>
          </a:bodyPr>
          <a:lstStyle/>
          <a:p>
            <a:pPr>
              <a:lnSpc>
                <a:spcPct val="150000"/>
              </a:lnSpc>
            </a:pPr>
            <a:r>
              <a:rPr lang="en-US" sz="3200" b="1" dirty="0">
                <a:solidFill>
                  <a:schemeClr val="bg1"/>
                </a:solidFill>
                <a:latin typeface="Arial" panose="020B0604020202020204" pitchFamily="34" charset="0"/>
              </a:rPr>
              <a:t>Regardless of discipline, all </a:t>
            </a:r>
            <a:r>
              <a:rPr lang="en-US" sz="3200" b="1" dirty="0">
                <a:solidFill>
                  <a:srgbClr val="00B0F0"/>
                </a:solidFill>
                <a:latin typeface="Arial" panose="020B0604020202020204" pitchFamily="34" charset="0"/>
              </a:rPr>
              <a:t>student 	writing should be grounded in 	concrete ideas, </a:t>
            </a:r>
            <a:r>
              <a:rPr lang="en-US" sz="3200" b="1" dirty="0">
                <a:solidFill>
                  <a:schemeClr val="bg1"/>
                </a:solidFill>
                <a:latin typeface="Arial" panose="020B0604020202020204" pitchFamily="34" charset="0"/>
              </a:rPr>
              <a:t>where young learners 	have </a:t>
            </a:r>
            <a:r>
              <a:rPr lang="en-US" sz="3200" b="1" dirty="0">
                <a:solidFill>
                  <a:srgbClr val="00B0F0"/>
                </a:solidFill>
                <a:latin typeface="Arial" panose="020B0604020202020204" pitchFamily="34" charset="0"/>
              </a:rPr>
              <a:t>first-hand experiences </a:t>
            </a:r>
            <a:r>
              <a:rPr lang="en-US" sz="3200" b="1" dirty="0">
                <a:solidFill>
                  <a:schemeClr val="bg1"/>
                </a:solidFill>
                <a:latin typeface="Arial" panose="020B0604020202020204" pitchFamily="34" charset="0"/>
              </a:rPr>
              <a:t>with 	 	the </a:t>
            </a:r>
            <a:r>
              <a:rPr lang="en-US" sz="3200" b="1" dirty="0">
                <a:solidFill>
                  <a:srgbClr val="00B0F0"/>
                </a:solidFill>
                <a:latin typeface="Arial" panose="020B0604020202020204" pitchFamily="34" charset="0"/>
              </a:rPr>
              <a:t>ideas/concepts </a:t>
            </a:r>
            <a:r>
              <a:rPr lang="en-US" sz="3200" b="1" dirty="0">
                <a:solidFill>
                  <a:schemeClr val="bg1"/>
                </a:solidFill>
                <a:latin typeface="Arial" panose="020B0604020202020204" pitchFamily="34" charset="0"/>
              </a:rPr>
              <a:t>about which they 	will later </a:t>
            </a:r>
            <a:r>
              <a:rPr lang="en-US" sz="3200" b="1" dirty="0">
                <a:solidFill>
                  <a:srgbClr val="00B0F0"/>
                </a:solidFill>
                <a:latin typeface="Arial" panose="020B0604020202020204" pitchFamily="34" charset="0"/>
              </a:rPr>
              <a:t>write.</a:t>
            </a:r>
          </a:p>
        </p:txBody>
      </p:sp>
    </p:spTree>
    <p:extLst>
      <p:ext uri="{BB962C8B-B14F-4D97-AF65-F5344CB8AC3E}">
        <p14:creationId xmlns:p14="http://schemas.microsoft.com/office/powerpoint/2010/main" val="244255979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p:txBody>
          <a:bodyPr/>
          <a:lstStyle/>
          <a:p>
            <a:endParaRPr lang="en-US" altLang="en-US" dirty="0"/>
          </a:p>
        </p:txBody>
      </p:sp>
      <p:sp>
        <p:nvSpPr>
          <p:cNvPr id="279555" name="Content Placeholder 2"/>
          <p:cNvSpPr>
            <a:spLocks noGrp="1"/>
          </p:cNvSpPr>
          <p:nvPr>
            <p:ph idx="1"/>
          </p:nvPr>
        </p:nvSpPr>
        <p:spPr/>
        <p:txBody>
          <a:bodyPr/>
          <a:lstStyle/>
          <a:p>
            <a:endParaRPr lang="en-US" altLang="en-US"/>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279558" name="Rectangle 1"/>
          <p:cNvSpPr>
            <a:spLocks noChangeArrowheads="1"/>
          </p:cNvSpPr>
          <p:nvPr/>
        </p:nvSpPr>
        <p:spPr bwMode="auto">
          <a:xfrm>
            <a:off x="457200" y="3352800"/>
            <a:ext cx="8458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br>
              <a:rPr lang="en-US" altLang="en-US" dirty="0">
                <a:solidFill>
                  <a:srgbClr val="000000"/>
                </a:solidFill>
                <a:latin typeface="Arial" pitchFamily="34" charset="0"/>
                <a:cs typeface="Arial" pitchFamily="34" charset="0"/>
              </a:rPr>
            </a:br>
            <a:br>
              <a:rPr lang="en-US" altLang="en-US" dirty="0">
                <a:solidFill>
                  <a:srgbClr val="000000"/>
                </a:solidFill>
                <a:latin typeface="Arial" pitchFamily="34" charset="0"/>
                <a:cs typeface="Arial" pitchFamily="34" charset="0"/>
              </a:rPr>
            </a:br>
            <a:r>
              <a:rPr lang="en-US" altLang="en-US" sz="1600" dirty="0">
                <a:solidFill>
                  <a:srgbClr val="000000"/>
                </a:solidFill>
                <a:latin typeface="Arial" pitchFamily="34" charset="0"/>
                <a:cs typeface="Arial" pitchFamily="34" charset="0"/>
              </a:rPr>
              <a:t>(</a:t>
            </a:r>
            <a:r>
              <a:rPr lang="en-US" altLang="en-US" sz="1600" b="1" i="1" dirty="0">
                <a:solidFill>
                  <a:srgbClr val="F2F2F2"/>
                </a:solidFill>
                <a:latin typeface="Arial" pitchFamily="34" charset="0"/>
                <a:cs typeface="Arial" pitchFamily="34" charset="0"/>
              </a:rPr>
              <a:t>Reeves, D.B. (2003). High Performance in High Poverty Schools: 90/90/90 and Beyond. Center for Performance Assessment. Denver, Colorado)</a:t>
            </a:r>
          </a:p>
        </p:txBody>
      </p:sp>
      <p:sp>
        <p:nvSpPr>
          <p:cNvPr id="279559" name="Rectangle 2"/>
          <p:cNvSpPr>
            <a:spLocks noChangeArrowheads="1"/>
          </p:cNvSpPr>
          <p:nvPr/>
        </p:nvSpPr>
        <p:spPr bwMode="auto">
          <a:xfrm>
            <a:off x="228600" y="198120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dirty="0">
                <a:solidFill>
                  <a:srgbClr val="F2F2F2"/>
                </a:solidFill>
                <a:latin typeface="Arial" pitchFamily="34" charset="0"/>
                <a:cs typeface="Arial" pitchFamily="34" charset="0"/>
              </a:rPr>
              <a:t>“One characteristic of </a:t>
            </a:r>
            <a:r>
              <a:rPr lang="en-US" altLang="en-US" sz="3200" b="1" dirty="0">
                <a:solidFill>
                  <a:srgbClr val="00B0F0"/>
                </a:solidFill>
                <a:latin typeface="Arial" pitchFamily="34" charset="0"/>
                <a:cs typeface="Arial" pitchFamily="34" charset="0"/>
              </a:rPr>
              <a:t>high-performing 	schools</a:t>
            </a:r>
            <a:r>
              <a:rPr lang="en-US" altLang="en-US" sz="3200" b="1" dirty="0">
                <a:solidFill>
                  <a:srgbClr val="FF0000"/>
                </a:solidFill>
                <a:latin typeface="Arial" pitchFamily="34" charset="0"/>
                <a:cs typeface="Arial" pitchFamily="34" charset="0"/>
              </a:rPr>
              <a:t> </a:t>
            </a:r>
            <a:r>
              <a:rPr lang="en-US" altLang="en-US" sz="3200" b="1" dirty="0">
                <a:solidFill>
                  <a:srgbClr val="F2F2F2"/>
                </a:solidFill>
                <a:latin typeface="Arial" pitchFamily="34" charset="0"/>
                <a:cs typeface="Arial" pitchFamily="34" charset="0"/>
              </a:rPr>
              <a:t>is an emphasis on teaching </a:t>
            </a:r>
            <a:r>
              <a:rPr lang="en-US" altLang="en-US" sz="3200" b="1" dirty="0">
                <a:solidFill>
                  <a:srgbClr val="002060"/>
                </a:solidFill>
                <a:latin typeface="Arial" pitchFamily="34" charset="0"/>
                <a:cs typeface="Arial" pitchFamily="34" charset="0"/>
              </a:rPr>
              <a:t>	</a:t>
            </a:r>
            <a:r>
              <a:rPr lang="en-US" altLang="en-US" sz="3200" b="1" dirty="0">
                <a:solidFill>
                  <a:srgbClr val="00B0F0"/>
                </a:solidFill>
                <a:latin typeface="Arial" pitchFamily="34" charset="0"/>
                <a:cs typeface="Arial" pitchFamily="34" charset="0"/>
              </a:rPr>
              <a:t>non-fiction writing.”</a:t>
            </a:r>
          </a:p>
        </p:txBody>
      </p:sp>
      <p:sp>
        <p:nvSpPr>
          <p:cNvPr id="2" name="Rectangle 1"/>
          <p:cNvSpPr/>
          <p:nvPr/>
        </p:nvSpPr>
        <p:spPr>
          <a:xfrm>
            <a:off x="1752600" y="275312"/>
            <a:ext cx="6284093" cy="707886"/>
          </a:xfrm>
          <a:prstGeom prst="rect">
            <a:avLst/>
          </a:prstGeom>
        </p:spPr>
        <p:txBody>
          <a:bodyPr wrap="none">
            <a:spAutoFit/>
          </a:bodyPr>
          <a:lstStyle/>
          <a:p>
            <a:r>
              <a:rPr lang="en-US" altLang="en-US" sz="4000" b="1" i="1" dirty="0">
                <a:solidFill>
                  <a:srgbClr val="F2F2F2"/>
                </a:solidFill>
                <a:latin typeface="Arial" pitchFamily="34" charset="0"/>
                <a:cs typeface="Arial" pitchFamily="34" charset="0"/>
              </a:rPr>
              <a:t>Argument from Evidence</a:t>
            </a:r>
            <a:endParaRPr lang="en-US" sz="4000" dirty="0">
              <a:latin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68740">
            <a:off x="7682423" y="5515076"/>
            <a:ext cx="2465956" cy="386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37671"/>
            <a:ext cx="848887" cy="67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57199" y="5181600"/>
            <a:ext cx="6781801" cy="1015663"/>
          </a:xfrm>
          <a:prstGeom prst="rect">
            <a:avLst/>
          </a:prstGeom>
        </p:spPr>
        <p:txBody>
          <a:bodyPr wrap="square">
            <a:spAutoFit/>
          </a:bodyPr>
          <a:lstStyle/>
          <a:p>
            <a:r>
              <a:rPr lang="en-US" sz="2000" b="1" dirty="0">
                <a:solidFill>
                  <a:schemeClr val="bg1"/>
                </a:solidFill>
                <a:latin typeface="Arial" pitchFamily="34" charset="0"/>
                <a:cs typeface="Arial" pitchFamily="34" charset="0"/>
              </a:rPr>
              <a:t>(Another key factor in high-performing schools is an </a:t>
            </a:r>
            <a:r>
              <a:rPr lang="en-US" sz="2000" b="1" i="1" u="sng" dirty="0">
                <a:solidFill>
                  <a:srgbClr val="00B0F0"/>
                </a:solidFill>
                <a:latin typeface="Arial" pitchFamily="34" charset="0"/>
                <a:cs typeface="Arial" pitchFamily="34" charset="0"/>
              </a:rPr>
              <a:t>un</a:t>
            </a:r>
            <a:r>
              <a:rPr lang="en-US" sz="2000" b="1" dirty="0">
                <a:solidFill>
                  <a:srgbClr val="00B0F0"/>
                </a:solidFill>
                <a:latin typeface="Arial" pitchFamily="34" charset="0"/>
                <a:cs typeface="Arial" pitchFamily="34" charset="0"/>
              </a:rPr>
              <a:t>willingness</a:t>
            </a:r>
            <a:r>
              <a:rPr lang="en-US" sz="2000" b="1" dirty="0">
                <a:solidFill>
                  <a:schemeClr val="bg1"/>
                </a:solidFill>
                <a:latin typeface="Arial" pitchFamily="34" charset="0"/>
                <a:cs typeface="Arial" pitchFamily="34" charset="0"/>
              </a:rPr>
              <a:t> 	to accept state or district test scores as the </a:t>
            </a:r>
            <a:r>
              <a:rPr lang="en-US" sz="2000" b="1" i="1" dirty="0">
                <a:solidFill>
                  <a:srgbClr val="00B0F0"/>
                </a:solidFill>
                <a:latin typeface="Arial" pitchFamily="34" charset="0"/>
                <a:cs typeface="Arial" pitchFamily="34" charset="0"/>
              </a:rPr>
              <a:t>sole</a:t>
            </a:r>
            <a:r>
              <a:rPr lang="en-US" sz="2000" b="1" dirty="0">
                <a:solidFill>
                  <a:srgbClr val="00B0F0"/>
                </a:solidFill>
                <a:latin typeface="Arial" pitchFamily="34" charset="0"/>
                <a:cs typeface="Arial" pitchFamily="34" charset="0"/>
              </a:rPr>
              <a:t> measure of student achievement.)</a:t>
            </a:r>
          </a:p>
        </p:txBody>
      </p:sp>
    </p:spTree>
    <p:extLst>
      <p:ext uri="{BB962C8B-B14F-4D97-AF65-F5344CB8AC3E}">
        <p14:creationId xmlns:p14="http://schemas.microsoft.com/office/powerpoint/2010/main" val="104175410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DB901B09-26D5-4AA5-A2AD-86ABA0C8F2CC}"/>
              </a:ext>
            </a:extLst>
          </p:cNvPr>
          <p:cNvSpPr>
            <a:spLocks noGrp="1"/>
          </p:cNvSpPr>
          <p:nvPr>
            <p:ph type="title"/>
          </p:nvPr>
        </p:nvSpPr>
        <p:spPr/>
        <p:txBody>
          <a:bodyPr/>
          <a:lstStyle/>
          <a:p>
            <a:endParaRPr lang="en-US" altLang="en-US" dirty="0"/>
          </a:p>
        </p:txBody>
      </p:sp>
      <p:sp>
        <p:nvSpPr>
          <p:cNvPr id="4" name="Rectangle 3">
            <a:extLst>
              <a:ext uri="{FF2B5EF4-FFF2-40B4-BE49-F238E27FC236}">
                <a16:creationId xmlns:a16="http://schemas.microsoft.com/office/drawing/2014/main" id="{FE001780-8F92-4FC1-BBE2-0C70EC51587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35BA2A61-74FF-41BC-B156-6B2327E9D8A6}"/>
              </a:ext>
            </a:extLst>
          </p:cNvPr>
          <p:cNvSpPr/>
          <p:nvPr/>
        </p:nvSpPr>
        <p:spPr>
          <a:xfrm>
            <a:off x="7543800" y="1295399"/>
            <a:ext cx="866077" cy="396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43822C5B-CAA6-4086-9154-DC66E65D005F}"/>
              </a:ext>
            </a:extLst>
          </p:cNvPr>
          <p:cNvSpPr txBox="1">
            <a:spLocks noChangeArrowheads="1"/>
          </p:cNvSpPr>
          <p:nvPr/>
        </p:nvSpPr>
        <p:spPr>
          <a:xfrm>
            <a:off x="456820" y="-180669"/>
            <a:ext cx="8687180" cy="126344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latin typeface="Arial" panose="020B0604020202020204" pitchFamily="34" charset="0"/>
                <a:cs typeface="Arial" panose="020B0604020202020204" pitchFamily="34" charset="0"/>
              </a:rPr>
              <a:t>“I have a </a:t>
            </a:r>
            <a:r>
              <a:rPr lang="en-US" sz="2400" b="1" dirty="0">
                <a:solidFill>
                  <a:srgbClr val="FFFF00"/>
                </a:solidFill>
                <a:latin typeface="Arial" panose="020B0604020202020204" pitchFamily="34" charset="0"/>
                <a:cs typeface="Arial" panose="020B0604020202020204" pitchFamily="34" charset="0"/>
              </a:rPr>
              <a:t>discipline</a:t>
            </a:r>
            <a:r>
              <a:rPr lang="en-US" sz="2400" b="1" dirty="0">
                <a:solidFill>
                  <a:schemeClr val="bg1"/>
                </a:solidFill>
                <a:latin typeface="Arial" panose="020B0604020202020204" pitchFamily="34" charset="0"/>
                <a:cs typeface="Arial" panose="020B0604020202020204" pitchFamily="34" charset="0"/>
              </a:rPr>
              <a:t> problem in my classroom.”</a:t>
            </a:r>
          </a:p>
          <a:p>
            <a:pPr>
              <a:defRPr/>
            </a:pPr>
            <a:r>
              <a:rPr lang="en-US" sz="2400" b="1" dirty="0">
                <a:solidFill>
                  <a:schemeClr val="bg1"/>
                </a:solidFill>
                <a:latin typeface="Arial" panose="020B0604020202020204" pitchFamily="34" charset="0"/>
                <a:cs typeface="Arial" panose="020B0604020202020204" pitchFamily="34" charset="0"/>
              </a:rPr>
              <a:t>No! You have an </a:t>
            </a:r>
            <a:r>
              <a:rPr lang="en-US" sz="2400" b="1" i="1" u="sng" dirty="0">
                <a:solidFill>
                  <a:srgbClr val="FFFF00"/>
                </a:solidFill>
                <a:latin typeface="Arial" panose="020B0604020202020204" pitchFamily="34" charset="0"/>
                <a:cs typeface="Arial" panose="020B0604020202020204" pitchFamily="34" charset="0"/>
              </a:rPr>
              <a:t>engagement</a:t>
            </a:r>
            <a:r>
              <a:rPr lang="en-US" sz="2400" b="1" dirty="0">
                <a:solidFill>
                  <a:srgbClr val="FFFF00"/>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problem…</a:t>
            </a:r>
          </a:p>
        </p:txBody>
      </p:sp>
      <p:sp>
        <p:nvSpPr>
          <p:cNvPr id="7" name="Rectangle 4">
            <a:extLst>
              <a:ext uri="{FF2B5EF4-FFF2-40B4-BE49-F238E27FC236}">
                <a16:creationId xmlns:a16="http://schemas.microsoft.com/office/drawing/2014/main" id="{F80D955C-76F6-4EDC-A567-29550E1799D3}"/>
              </a:ext>
            </a:extLst>
          </p:cNvPr>
          <p:cNvSpPr txBox="1">
            <a:spLocks noChangeArrowheads="1"/>
          </p:cNvSpPr>
          <p:nvPr/>
        </p:nvSpPr>
        <p:spPr>
          <a:xfrm>
            <a:off x="161771" y="1475775"/>
            <a:ext cx="8772525" cy="4530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 typeface="Wingdings" panose="05000000000000000000" pitchFamily="2" charset="2"/>
              <a:buNone/>
              <a:defRPr/>
            </a:pPr>
            <a:r>
              <a:rPr lang="en-US" sz="2600" b="1" i="1" dirty="0">
                <a:solidFill>
                  <a:srgbClr val="FFFF00"/>
                </a:solidFill>
                <a:latin typeface="Arial" panose="020B0604020202020204" pitchFamily="34" charset="0"/>
                <a:cs typeface="Arial" panose="020B0604020202020204" pitchFamily="34" charset="0"/>
              </a:rPr>
              <a:t>Experience: </a:t>
            </a:r>
            <a:r>
              <a:rPr lang="en-US" sz="2600" b="1" i="1" dirty="0">
                <a:solidFill>
                  <a:srgbClr val="00B0F0"/>
                </a:solidFill>
                <a:latin typeface="Arial" panose="020B0604020202020204" pitchFamily="34" charset="0"/>
                <a:cs typeface="Arial" panose="020B0604020202020204" pitchFamily="34" charset="0"/>
              </a:rPr>
              <a:t>Active and engaged students, …</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1. Are less likely to </a:t>
            </a:r>
            <a:r>
              <a:rPr lang="en-US" sz="2600" b="1" dirty="0">
                <a:solidFill>
                  <a:srgbClr val="00B0F0"/>
                </a:solidFill>
                <a:latin typeface="Arial" panose="020B0604020202020204" pitchFamily="34" charset="0"/>
                <a:cs typeface="Arial" panose="020B0604020202020204" pitchFamily="34" charset="0"/>
              </a:rPr>
              <a:t>disrupt</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2. Earn </a:t>
            </a:r>
            <a:r>
              <a:rPr lang="en-US" sz="2600" b="1" dirty="0">
                <a:solidFill>
                  <a:srgbClr val="00B0F0"/>
                </a:solidFill>
                <a:latin typeface="Arial" panose="020B0604020202020204" pitchFamily="34" charset="0"/>
                <a:cs typeface="Arial" panose="020B0604020202020204" pitchFamily="34" charset="0"/>
              </a:rPr>
              <a:t>higher grades</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3. Feel more </a:t>
            </a:r>
            <a:r>
              <a:rPr lang="en-US" sz="2600" b="1" dirty="0">
                <a:solidFill>
                  <a:srgbClr val="00B0F0"/>
                </a:solidFill>
                <a:latin typeface="Arial" panose="020B0604020202020204" pitchFamily="34" charset="0"/>
                <a:cs typeface="Arial" panose="020B0604020202020204" pitchFamily="34" charset="0"/>
              </a:rPr>
              <a:t>confident </a:t>
            </a:r>
            <a:r>
              <a:rPr lang="en-US" sz="2600" b="1" dirty="0">
                <a:solidFill>
                  <a:schemeClr val="bg1"/>
                </a:solidFill>
                <a:latin typeface="Arial" panose="020B0604020202020204" pitchFamily="34" charset="0"/>
                <a:cs typeface="Arial" panose="020B0604020202020204" pitchFamily="34" charset="0"/>
              </a:rPr>
              <a:t>about learning to learn</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4. Are willing to accept more </a:t>
            </a:r>
            <a:r>
              <a:rPr lang="en-US" sz="2600" b="1" dirty="0">
                <a:solidFill>
                  <a:srgbClr val="00B0F0"/>
                </a:solidFill>
                <a:latin typeface="Arial" panose="020B0604020202020204" pitchFamily="34" charset="0"/>
                <a:cs typeface="Arial" panose="020B0604020202020204" pitchFamily="34" charset="0"/>
              </a:rPr>
              <a:t>challenges</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5. </a:t>
            </a:r>
            <a:r>
              <a:rPr lang="en-US" sz="2600" b="1" dirty="0">
                <a:solidFill>
                  <a:srgbClr val="00B0F0"/>
                </a:solidFill>
                <a:latin typeface="Arial" panose="020B0604020202020204" pitchFamily="34" charset="0"/>
                <a:cs typeface="Arial" panose="020B0604020202020204" pitchFamily="34" charset="0"/>
              </a:rPr>
              <a:t>Retain </a:t>
            </a:r>
            <a:r>
              <a:rPr lang="en-US" sz="2600" b="1" dirty="0">
                <a:solidFill>
                  <a:schemeClr val="bg1"/>
                </a:solidFill>
                <a:latin typeface="Arial" panose="020B0604020202020204" pitchFamily="34" charset="0"/>
                <a:cs typeface="Arial" panose="020B0604020202020204" pitchFamily="34" charset="0"/>
              </a:rPr>
              <a:t>information longer</a:t>
            </a:r>
          </a:p>
          <a:p>
            <a:pPr>
              <a:lnSpc>
                <a:spcPct val="90000"/>
              </a:lnSpc>
              <a:buClr>
                <a:schemeClr val="tx1"/>
              </a:buClr>
              <a:buFont typeface="Wingdings" panose="05000000000000000000" pitchFamily="2" charset="2"/>
              <a:buChar char="Ø"/>
              <a:defRPr/>
            </a:pPr>
            <a:r>
              <a:rPr lang="en-US" sz="2600" b="1" dirty="0">
                <a:solidFill>
                  <a:schemeClr val="bg1"/>
                </a:solidFill>
                <a:latin typeface="Arial" panose="020B0604020202020204" pitchFamily="34" charset="0"/>
                <a:cs typeface="Arial" panose="020B0604020202020204" pitchFamily="34" charset="0"/>
              </a:rPr>
              <a:t>6. Are far more likely to become </a:t>
            </a:r>
            <a:r>
              <a:rPr lang="en-US" sz="2600" b="1" dirty="0">
                <a:solidFill>
                  <a:srgbClr val="00B0F0"/>
                </a:solidFill>
                <a:latin typeface="Arial" panose="020B0604020202020204" pitchFamily="34" charset="0"/>
                <a:cs typeface="Arial" panose="020B0604020202020204" pitchFamily="34" charset="0"/>
              </a:rPr>
              <a:t>life-long learners</a:t>
            </a:r>
            <a:endParaRPr lang="en-US" sz="2600" dirty="0">
              <a:solidFill>
                <a:schemeClr val="bg1"/>
              </a:solidFill>
              <a:latin typeface="Arial" panose="020B0604020202020204" pitchFamily="34" charset="0"/>
              <a:cs typeface="Arial" panose="020B0604020202020204" pitchFamily="34" charset="0"/>
            </a:endParaRPr>
          </a:p>
          <a:p>
            <a:pPr>
              <a:lnSpc>
                <a:spcPct val="90000"/>
              </a:lnSpc>
              <a:buClr>
                <a:schemeClr val="tx1"/>
              </a:buClr>
              <a:buFont typeface="Wingdings" panose="05000000000000000000" pitchFamily="2" charset="2"/>
              <a:buNone/>
              <a:defRPr/>
            </a:pPr>
            <a:r>
              <a:rPr lang="en-US" sz="2400" dirty="0">
                <a:solidFill>
                  <a:schemeClr val="bg1"/>
                </a:solidFill>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(Brewster, 2000)</a:t>
            </a:r>
          </a:p>
        </p:txBody>
      </p:sp>
      <p:pic>
        <p:nvPicPr>
          <p:cNvPr id="9" name="Picture 2" descr="http://l.yimg.com/bt/api/res/1.2/NWBCisBYsPxwihYMYQxjtA--/YXBwaWQ9eW5ld3NfbGVnbztxPTg1O3c9NjMw/http:/media.zenfs.com/en/blogs/technews/mw-630-ibm-brain-chip-istock.jpg">
            <a:extLst>
              <a:ext uri="{FF2B5EF4-FFF2-40B4-BE49-F238E27FC236}">
                <a16:creationId xmlns:a16="http://schemas.microsoft.com/office/drawing/2014/main" id="{B3529B17-C8E5-4F50-A768-29C0C0C79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52400"/>
            <a:ext cx="749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4355F56-763E-45DD-BC78-A16AE518CED7}"/>
              </a:ext>
            </a:extLst>
          </p:cNvPr>
          <p:cNvPicPr>
            <a:picLocks noChangeAspect="1"/>
          </p:cNvPicPr>
          <p:nvPr/>
        </p:nvPicPr>
        <p:blipFill>
          <a:blip r:embed="rId4"/>
          <a:stretch>
            <a:fillRect/>
          </a:stretch>
        </p:blipFill>
        <p:spPr>
          <a:xfrm>
            <a:off x="3693286" y="4948377"/>
            <a:ext cx="1757428" cy="1981200"/>
          </a:xfrm>
          <a:prstGeom prst="rect">
            <a:avLst/>
          </a:prstGeom>
        </p:spPr>
      </p:pic>
    </p:spTree>
    <p:extLst>
      <p:ext uri="{BB962C8B-B14F-4D97-AF65-F5344CB8AC3E}">
        <p14:creationId xmlns:p14="http://schemas.microsoft.com/office/powerpoint/2010/main" val="303833001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9A7F9-021F-4BBD-A64F-49D00CFFE430}"/>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B7226F56-FBA7-4D96-B461-E1C715CB4092}"/>
              </a:ext>
            </a:extLst>
          </p:cNvPr>
          <p:cNvSpPr/>
          <p:nvPr/>
        </p:nvSpPr>
        <p:spPr>
          <a:xfrm>
            <a:off x="2230790" y="99622"/>
            <a:ext cx="4865434" cy="461665"/>
          </a:xfrm>
          <a:prstGeom prst="rect">
            <a:avLst/>
          </a:prstGeom>
        </p:spPr>
        <p:txBody>
          <a:bodyPr wrap="none">
            <a:spAutoFit/>
          </a:bodyPr>
          <a:lstStyle/>
          <a:p>
            <a:pPr algn="ctr"/>
            <a:r>
              <a:rPr lang="en-US" altLang="en-US" sz="2400" b="1" dirty="0">
                <a:solidFill>
                  <a:srgbClr val="FFFF00"/>
                </a:solidFill>
                <a:latin typeface="Arial" panose="020B0604020202020204" pitchFamily="34" charset="0"/>
                <a:cs typeface="Arial" panose="020B0604020202020204" pitchFamily="34" charset="0"/>
              </a:rPr>
              <a:t>Confronting the Hard Questions</a:t>
            </a:r>
            <a:endParaRPr lang="en-US" sz="2400" b="1" dirty="0">
              <a:solidFill>
                <a:srgbClr val="FFFF00"/>
              </a:solidFill>
            </a:endParaRPr>
          </a:p>
        </p:txBody>
      </p:sp>
      <p:pic>
        <p:nvPicPr>
          <p:cNvPr id="5" name="Picture 4" descr="280px-Helder_Camara_1981">
            <a:hlinkClick r:id="rId2"/>
            <a:extLst>
              <a:ext uri="{FF2B5EF4-FFF2-40B4-BE49-F238E27FC236}">
                <a16:creationId xmlns:a16="http://schemas.microsoft.com/office/drawing/2014/main" id="{E03DCDE9-A281-4757-B3A7-7185EED2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3794369" cy="380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B07F734-49C5-4746-93E4-8DEFA9571426}"/>
              </a:ext>
            </a:extLst>
          </p:cNvPr>
          <p:cNvSpPr/>
          <p:nvPr/>
        </p:nvSpPr>
        <p:spPr>
          <a:xfrm>
            <a:off x="4191000" y="1936283"/>
            <a:ext cx="4849302" cy="3062377"/>
          </a:xfrm>
          <a:prstGeom prst="rect">
            <a:avLst/>
          </a:prstGeom>
        </p:spPr>
        <p:txBody>
          <a:bodyPr wrap="square">
            <a:spAutoFit/>
          </a:bodyPr>
          <a:lstStyle/>
          <a:p>
            <a:pP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“When I fed the hungry, they </a:t>
            </a:r>
          </a:p>
          <a:p>
            <a:pP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    called me a saint. </a:t>
            </a:r>
          </a:p>
          <a:p>
            <a:pP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When I </a:t>
            </a:r>
            <a:r>
              <a:rPr lang="en-US" altLang="ko-KR" sz="2400" b="1" dirty="0">
                <a:solidFill>
                  <a:srgbClr val="00B0F0"/>
                </a:solidFill>
                <a:latin typeface="Arial" panose="020B0604020202020204" pitchFamily="34" charset="0"/>
                <a:ea typeface="Gulim" panose="020B0600000101010101" pitchFamily="34" charset="-127"/>
                <a:cs typeface="Arial" panose="020B0604020202020204" pitchFamily="34" charset="0"/>
              </a:rPr>
              <a:t>ask </a:t>
            </a:r>
            <a:r>
              <a:rPr lang="en-US" altLang="ko-KR" sz="2400" b="1" i="1" dirty="0">
                <a:solidFill>
                  <a:srgbClr val="00B0F0"/>
                </a:solidFill>
                <a:latin typeface="Arial" panose="020B0604020202020204" pitchFamily="34" charset="0"/>
                <a:ea typeface="Gulim" panose="020B0600000101010101" pitchFamily="34" charset="-127"/>
                <a:cs typeface="Arial" panose="020B0604020202020204" pitchFamily="34" charset="0"/>
              </a:rPr>
              <a:t>why</a:t>
            </a:r>
            <a:r>
              <a:rPr lang="en-US" altLang="ko-KR" sz="2400" b="1" dirty="0">
                <a:solidFill>
                  <a:srgbClr val="00B0F0"/>
                </a:solidFill>
                <a:latin typeface="Arial" panose="020B0604020202020204" pitchFamily="34" charset="0"/>
                <a:ea typeface="Gulim" panose="020B0600000101010101" pitchFamily="34" charset="-127"/>
                <a:cs typeface="Arial" panose="020B0604020202020204" pitchFamily="34" charset="0"/>
              </a:rPr>
              <a:t> </a:t>
            </a: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are so many </a:t>
            </a:r>
          </a:p>
          <a:p>
            <a:pP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    people hungry, they called me    </a:t>
            </a:r>
          </a:p>
          <a:p>
            <a:pP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    a communist.”</a:t>
            </a:r>
          </a:p>
          <a:p>
            <a:pPr algn="r">
              <a:spcBef>
                <a:spcPts val="600"/>
              </a:spcBef>
              <a:buClr>
                <a:schemeClr val="tx2"/>
              </a:buClr>
              <a:buSzPct val="73000"/>
              <a:buFont typeface="Wingdings 2" panose="05020102010507070707" pitchFamily="18" charset="2"/>
              <a:buNone/>
            </a:pP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 </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 </a:t>
            </a:r>
            <a:r>
              <a:rPr lang="en-US" altLang="ko-KR" dirty="0" err="1">
                <a:solidFill>
                  <a:schemeClr val="bg1"/>
                </a:solidFill>
                <a:latin typeface="Arial" panose="020B0604020202020204" pitchFamily="34" charset="0"/>
                <a:ea typeface="Gulim" panose="020B0600000101010101" pitchFamily="34" charset="-127"/>
                <a:cs typeface="Arial" panose="020B0604020202020204" pitchFamily="34" charset="0"/>
              </a:rPr>
              <a:t>Hélder</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 </a:t>
            </a:r>
            <a:r>
              <a:rPr lang="en-US" altLang="ko-KR" dirty="0" err="1">
                <a:solidFill>
                  <a:schemeClr val="bg1"/>
                </a:solidFill>
                <a:latin typeface="Arial" panose="020B0604020202020204" pitchFamily="34" charset="0"/>
                <a:ea typeface="Gulim" panose="020B0600000101010101" pitchFamily="34" charset="-127"/>
                <a:cs typeface="Arial" panose="020B0604020202020204" pitchFamily="34" charset="0"/>
              </a:rPr>
              <a:t>Câmara</a:t>
            </a:r>
            <a:r>
              <a:rPr lang="en-US" altLang="ko-KR" dirty="0">
                <a:solidFill>
                  <a:schemeClr val="bg1"/>
                </a:solidFill>
                <a:latin typeface="Arial" panose="020B0604020202020204" pitchFamily="34" charset="0"/>
                <a:ea typeface="Gulim" panose="020B0600000101010101" pitchFamily="34" charset="-127"/>
                <a:cs typeface="Arial" panose="020B0604020202020204" pitchFamily="34" charset="0"/>
              </a:rPr>
              <a:t>, Brazilian Catholic Archbishop (1909-1999</a:t>
            </a:r>
            <a:r>
              <a:rPr lang="en-US" altLang="ko-KR" sz="2400" dirty="0">
                <a:solidFill>
                  <a:schemeClr val="bg1"/>
                </a:solidFill>
                <a:latin typeface="Arial" panose="020B0604020202020204" pitchFamily="34" charset="0"/>
                <a:ea typeface="Gulim" panose="020B0600000101010101" pitchFamily="34" charset="-127"/>
                <a:cs typeface="Arial" panose="020B0604020202020204" pitchFamily="34" charset="0"/>
              </a:rPr>
              <a:t>)</a:t>
            </a:r>
            <a:endParaRPr lang="en-US" altLang="en-US" sz="24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AD9E13-2B55-4D55-A038-E058B8ACDC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spTree>
    <p:extLst>
      <p:ext uri="{BB962C8B-B14F-4D97-AF65-F5344CB8AC3E}">
        <p14:creationId xmlns:p14="http://schemas.microsoft.com/office/powerpoint/2010/main" val="201896873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152400" y="0"/>
            <a:ext cx="9296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B204A7C2-4B47-4CAC-91D2-A78BDDD8DE8C}"/>
              </a:ext>
            </a:extLst>
          </p:cNvPr>
          <p:cNvSpPr/>
          <p:nvPr/>
        </p:nvSpPr>
        <p:spPr>
          <a:xfrm>
            <a:off x="982369" y="212659"/>
            <a:ext cx="7212231" cy="553357"/>
          </a:xfrm>
          <a:prstGeom prst="rect">
            <a:avLst/>
          </a:prstGeom>
        </p:spPr>
        <p:txBody>
          <a:bodyPr wrap="none">
            <a:spAutoFit/>
          </a:bodyPr>
          <a:lstStyle/>
          <a:p>
            <a:pPr>
              <a:lnSpc>
                <a:spcPct val="107000"/>
              </a:lnSpc>
              <a:spcAft>
                <a:spcPts val="800"/>
              </a:spcAft>
            </a:pPr>
            <a:r>
              <a:rPr lang="en-US"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Discrimination + ↓ Education = Poverty</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E8F2782-4438-4CA1-A0DB-94E295B1F90B}"/>
              </a:ext>
            </a:extLst>
          </p:cNvPr>
          <p:cNvSpPr/>
          <p:nvPr/>
        </p:nvSpPr>
        <p:spPr>
          <a:xfrm>
            <a:off x="76200" y="1016592"/>
            <a:ext cx="8534400" cy="2677656"/>
          </a:xfrm>
          <a:prstGeom prst="rect">
            <a:avLst/>
          </a:prstGeom>
        </p:spPr>
        <p:txBody>
          <a:bodyPr wrap="square">
            <a:spAutoFit/>
          </a:bodyPr>
          <a:lstStyle/>
          <a:p>
            <a:pPr>
              <a:spcAft>
                <a:spcPts val="800"/>
              </a:spcAft>
            </a:pPr>
            <a:r>
              <a:rPr lang="en-US" sz="28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Poverty </a:t>
            </a:r>
            <a: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illiteracy  → poor employment 	opportunities → low-paying jobs → more 	poverty and economic vulnerability → 	restricted to living in virtually uninhabitable 	slums → a seemingly </a:t>
            </a:r>
            <a:r>
              <a:rPr lang="en-US" sz="28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endless cycle of 	cascading deleterious consequences</a:t>
            </a:r>
            <a:endParaRPr lang="en-US" sz="28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02DCE06-3125-48AB-8949-72FBB4D73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pic>
        <p:nvPicPr>
          <p:cNvPr id="1026" name="Picture 2" descr="Image result for cycle of pove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827" y="3947421"/>
            <a:ext cx="2343103" cy="2339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ycle of pover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537" y="4069657"/>
            <a:ext cx="419100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Image result for sees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7769393" y="866185"/>
            <a:ext cx="1062037" cy="550480"/>
          </a:xfrm>
          <a:prstGeom prst="rect">
            <a:avLst/>
          </a:prstGeom>
        </p:spPr>
      </p:pic>
    </p:spTree>
    <p:extLst>
      <p:ext uri="{BB962C8B-B14F-4D97-AF65-F5344CB8AC3E}">
        <p14:creationId xmlns:p14="http://schemas.microsoft.com/office/powerpoint/2010/main" val="171808421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9A7F9-021F-4BBD-A64F-49D00CFFE430}"/>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D1711234-34F6-41F0-BD6D-C547450595E8}"/>
              </a:ext>
            </a:extLst>
          </p:cNvPr>
          <p:cNvSpPr/>
          <p:nvPr/>
        </p:nvSpPr>
        <p:spPr>
          <a:xfrm>
            <a:off x="457200" y="308145"/>
            <a:ext cx="8229600" cy="5349157"/>
          </a:xfrm>
          <a:prstGeom prst="rect">
            <a:avLst/>
          </a:prstGeom>
        </p:spPr>
        <p:txBody>
          <a:bodyPr wrap="square">
            <a:spAutoFit/>
          </a:bodyPr>
          <a:lstStyle/>
          <a:p>
            <a:pPr algn="ctr">
              <a:lnSpc>
                <a:spcPct val="107000"/>
              </a:lnSpc>
            </a:pPr>
            <a:r>
              <a:rPr lang="en-US" sz="3200" b="1" dirty="0">
                <a:solidFill>
                  <a:srgbClr val="FFFF00"/>
                </a:solidFill>
                <a:latin typeface="Arial" panose="020B0604020202020204" pitchFamily="34" charset="0"/>
                <a:ea typeface="Calibri" panose="020F0502020204030204" pitchFamily="34" charset="0"/>
                <a:cs typeface="Arial" panose="020B0604020202020204" pitchFamily="34" charset="0"/>
              </a:rPr>
              <a:t>Access and Equity</a:t>
            </a:r>
          </a:p>
          <a:p>
            <a:pPr>
              <a:lnSpc>
                <a:spcPct val="107000"/>
              </a:lnSpc>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a:lnSpc>
                <a:spcPct val="107000"/>
              </a:lnSpc>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Targeted groups (“High-need” – </a:t>
            </a:r>
            <a:r>
              <a:rPr lang="en-US" sz="2400" b="1" i="1" u="sng" dirty="0">
                <a:solidFill>
                  <a:srgbClr val="00B0F0"/>
                </a:solidFill>
                <a:latin typeface="Arial" panose="020B0604020202020204" pitchFamily="34" charset="0"/>
                <a:ea typeface="Calibri" panose="020F0502020204030204" pitchFamily="34" charset="0"/>
                <a:cs typeface="Arial" panose="020B0604020202020204" pitchFamily="34" charset="0"/>
              </a:rPr>
              <a:t>Different</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needs)</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Non-standard English Learners </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English Learners </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Ethnically Diverse Learners</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Foster Youth</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Girls and Young Women (Gender Equity)</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Advanced Learners and Gifted Learners</a:t>
            </a:r>
          </a:p>
          <a:p>
            <a:pPr marL="342900" marR="0" lvl="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Students with Disabilities</a:t>
            </a:r>
          </a:p>
          <a:p>
            <a:pPr marL="342900" indent="-342900">
              <a:spcBef>
                <a:spcPts val="600"/>
              </a:spcBef>
              <a:buFont typeface="Symbol" panose="05050102010706020507" pitchFamily="18" charset="2"/>
              <a:buChar char=""/>
            </a:pPr>
            <a:r>
              <a:rPr lang="en-US" sz="2400" b="1" dirty="0">
                <a:solidFill>
                  <a:schemeClr val="bg1"/>
                </a:solidFill>
                <a:latin typeface="Arial" panose="020B0604020202020204" pitchFamily="34" charset="0"/>
                <a:cs typeface="Arial" panose="020B0604020202020204" pitchFamily="34" charset="0"/>
              </a:rPr>
              <a:t>Students Experiencing Difficulties with Literacy in Science and Engineering </a:t>
            </a:r>
          </a:p>
        </p:txBody>
      </p:sp>
      <p:pic>
        <p:nvPicPr>
          <p:cNvPr id="5" name="Picture 4">
            <a:extLst>
              <a:ext uri="{FF2B5EF4-FFF2-40B4-BE49-F238E27FC236}">
                <a16:creationId xmlns:a16="http://schemas.microsoft.com/office/drawing/2014/main" id="{1A6BACAB-2253-493B-9590-74E8D707EA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sp>
        <p:nvSpPr>
          <p:cNvPr id="4" name="Rectangle 3">
            <a:extLst>
              <a:ext uri="{FF2B5EF4-FFF2-40B4-BE49-F238E27FC236}">
                <a16:creationId xmlns:a16="http://schemas.microsoft.com/office/drawing/2014/main" id="{D9CFBE0C-944B-4360-9AB3-4A59BD1BC05D}"/>
              </a:ext>
            </a:extLst>
          </p:cNvPr>
          <p:cNvSpPr/>
          <p:nvPr/>
        </p:nvSpPr>
        <p:spPr>
          <a:xfrm>
            <a:off x="457200" y="5624751"/>
            <a:ext cx="8382000" cy="954107"/>
          </a:xfrm>
          <a:prstGeom prst="rect">
            <a:avLst/>
          </a:prstGeom>
        </p:spPr>
        <p:txBody>
          <a:bodyPr wrap="square">
            <a:spAutoFit/>
          </a:bodyPr>
          <a:lstStyle/>
          <a:p>
            <a:pPr marL="342900" indent="-342900">
              <a:spcBef>
                <a:spcPts val="600"/>
              </a:spcBef>
              <a:buFont typeface="Symbol" panose="05050102010706020507" pitchFamily="18" charset="2"/>
              <a:buChar char=""/>
            </a:pPr>
            <a:r>
              <a:rPr lang="en-US" sz="2800" b="1" dirty="0">
                <a:solidFill>
                  <a:schemeClr val="bg1"/>
                </a:solidFill>
                <a:latin typeface="Arial" panose="020B0604020202020204" pitchFamily="34" charset="0"/>
                <a:cs typeface="Arial" panose="020B0604020202020204" pitchFamily="34" charset="0"/>
              </a:rPr>
              <a:t>Students Living in </a:t>
            </a:r>
            <a:r>
              <a:rPr lang="en-US" sz="2800" b="1" dirty="0">
                <a:solidFill>
                  <a:srgbClr val="00B0F0"/>
                </a:solidFill>
                <a:latin typeface="Arial" panose="020B0604020202020204" pitchFamily="34" charset="0"/>
                <a:cs typeface="Arial" panose="020B0604020202020204" pitchFamily="34" charset="0"/>
              </a:rPr>
              <a:t>Poverty</a:t>
            </a:r>
            <a:r>
              <a:rPr lang="en-US" sz="2800" b="1" dirty="0">
                <a:solidFill>
                  <a:schemeClr val="bg1"/>
                </a:solidFill>
                <a:latin typeface="Arial" panose="020B0604020202020204" pitchFamily="34" charset="0"/>
                <a:cs typeface="Arial" panose="020B0604020202020204" pitchFamily="34" charset="0"/>
              </a:rPr>
              <a:t> (the single common thread)</a:t>
            </a:r>
          </a:p>
        </p:txBody>
      </p:sp>
    </p:spTree>
    <p:extLst>
      <p:ext uri="{BB962C8B-B14F-4D97-AF65-F5344CB8AC3E}">
        <p14:creationId xmlns:p14="http://schemas.microsoft.com/office/powerpoint/2010/main" val="142732370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13468EFE-015C-461A-BBAA-0A43852A3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863279"/>
            <a:ext cx="7385202" cy="4927921"/>
          </a:xfrm>
          <a:prstGeom prst="rect">
            <a:avLst/>
          </a:prstGeom>
        </p:spPr>
      </p:pic>
      <p:sp>
        <p:nvSpPr>
          <p:cNvPr id="7" name="Rectangle 6">
            <a:extLst>
              <a:ext uri="{FF2B5EF4-FFF2-40B4-BE49-F238E27FC236}">
                <a16:creationId xmlns:a16="http://schemas.microsoft.com/office/drawing/2014/main" id="{FB6C770A-B987-4B7E-8E4A-5F1C15EAE65F}"/>
              </a:ext>
            </a:extLst>
          </p:cNvPr>
          <p:cNvSpPr/>
          <p:nvPr/>
        </p:nvSpPr>
        <p:spPr>
          <a:xfrm>
            <a:off x="3657600" y="103803"/>
            <a:ext cx="2236510" cy="369332"/>
          </a:xfrm>
          <a:prstGeom prst="rect">
            <a:avLst/>
          </a:prstGeom>
        </p:spPr>
        <p:txBody>
          <a:bodyPr wrap="none">
            <a:spAutoFit/>
          </a:bodyPr>
          <a:lstStyle/>
          <a:p>
            <a:r>
              <a:rPr lang="en-GB" b="1" dirty="0">
                <a:solidFill>
                  <a:srgbClr val="FFFF00"/>
                </a:solidFill>
                <a:latin typeface="Arial" panose="020B0604020202020204" pitchFamily="34" charset="0"/>
                <a:cs typeface="Arial" panose="020B0604020202020204" pitchFamily="34" charset="0"/>
              </a:rPr>
              <a:t>Access and Equity</a:t>
            </a:r>
            <a:endParaRPr lang="en-US" dirty="0">
              <a:solidFill>
                <a:srgbClr val="FFFF00"/>
              </a:solidFill>
            </a:endParaRPr>
          </a:p>
        </p:txBody>
      </p:sp>
      <p:sp>
        <p:nvSpPr>
          <p:cNvPr id="8" name="Oval 7">
            <a:extLst>
              <a:ext uri="{FF2B5EF4-FFF2-40B4-BE49-F238E27FC236}">
                <a16:creationId xmlns:a16="http://schemas.microsoft.com/office/drawing/2014/main" id="{2F84420A-53E9-4A8B-911B-972AD98D1200}"/>
              </a:ext>
            </a:extLst>
          </p:cNvPr>
          <p:cNvSpPr/>
          <p:nvPr/>
        </p:nvSpPr>
        <p:spPr>
          <a:xfrm>
            <a:off x="5638800" y="5407537"/>
            <a:ext cx="1981200" cy="3836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D0499-3330-4146-95F3-D6FD86F9BBB5}"/>
              </a:ext>
            </a:extLst>
          </p:cNvPr>
          <p:cNvSpPr/>
          <p:nvPr/>
        </p:nvSpPr>
        <p:spPr>
          <a:xfrm>
            <a:off x="762000" y="851753"/>
            <a:ext cx="2667000" cy="4436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7E9A1FE-54A8-41E2-B478-AAA6549D4E8C}"/>
              </a:ext>
            </a:extLst>
          </p:cNvPr>
          <p:cNvSpPr/>
          <p:nvPr/>
        </p:nvSpPr>
        <p:spPr>
          <a:xfrm>
            <a:off x="114300" y="5860076"/>
            <a:ext cx="8915400" cy="1200329"/>
          </a:xfrm>
          <a:prstGeom prst="rect">
            <a:avLst/>
          </a:prstGeom>
        </p:spPr>
        <p:txBody>
          <a:bodyPr wrap="square">
            <a:spAutoFit/>
          </a:bodyPr>
          <a:lstStyle/>
          <a:p>
            <a:pPr algn="ctr"/>
            <a:r>
              <a:rPr lang="en-US" dirty="0">
                <a:solidFill>
                  <a:schemeClr val="bg1"/>
                </a:solidFill>
                <a:latin typeface="Arial" panose="020B0604020202020204" pitchFamily="34" charset="0"/>
                <a:ea typeface="MS Mincho" panose="02020609040205080304" pitchFamily="49" charset="-128"/>
                <a:cs typeface="Arial" panose="020B0604020202020204" pitchFamily="34" charset="0"/>
              </a:rPr>
              <a:t>More than </a:t>
            </a:r>
            <a:r>
              <a:rPr lang="en-US" dirty="0">
                <a:solidFill>
                  <a:srgbClr val="00B0F0"/>
                </a:solidFill>
                <a:latin typeface="Arial" panose="020B0604020202020204" pitchFamily="34" charset="0"/>
                <a:ea typeface="MS Mincho" panose="02020609040205080304" pitchFamily="49" charset="-128"/>
                <a:cs typeface="Arial" panose="020B0604020202020204" pitchFamily="34" charset="0"/>
              </a:rPr>
              <a:t>1 in 5 of California’s children </a:t>
            </a:r>
            <a:r>
              <a:rPr lang="en-US" dirty="0">
                <a:solidFill>
                  <a:schemeClr val="bg1"/>
                </a:solidFill>
                <a:latin typeface="Arial" panose="020B0604020202020204" pitchFamily="34" charset="0"/>
                <a:ea typeface="MS Mincho" panose="02020609040205080304" pitchFamily="49" charset="-128"/>
                <a:cs typeface="Arial" panose="020B0604020202020204" pitchFamily="34" charset="0"/>
              </a:rPr>
              <a:t>and youth live in </a:t>
            </a:r>
            <a:r>
              <a:rPr lang="en-US" dirty="0">
                <a:solidFill>
                  <a:srgbClr val="00B0F0"/>
                </a:solidFill>
                <a:latin typeface="Arial" panose="020B0604020202020204" pitchFamily="34" charset="0"/>
                <a:ea typeface="MS Mincho" panose="02020609040205080304" pitchFamily="49" charset="-128"/>
                <a:cs typeface="Arial" panose="020B0604020202020204" pitchFamily="34" charset="0"/>
              </a:rPr>
              <a:t>poverty</a:t>
            </a:r>
            <a:r>
              <a:rPr lang="en-US" dirty="0">
                <a:solidFill>
                  <a:schemeClr val="bg1"/>
                </a:solidFill>
                <a:latin typeface="Arial" panose="020B0604020202020204" pitchFamily="34" charset="0"/>
                <a:ea typeface="MS Mincho" panose="02020609040205080304" pitchFamily="49" charset="-128"/>
                <a:cs typeface="Arial" panose="020B0604020202020204" pitchFamily="34" charset="0"/>
              </a:rPr>
              <a:t> (U.S. Census Bureau 2012). In addition to its negative academic correlation, there are </a:t>
            </a:r>
            <a:r>
              <a:rPr lang="en-US" dirty="0">
                <a:solidFill>
                  <a:schemeClr val="bg1"/>
                </a:solidFill>
                <a:latin typeface="Arial" panose="020B0604020202020204" pitchFamily="34" charset="0"/>
                <a:cs typeface="Arial" panose="020B0604020202020204" pitchFamily="34" charset="0"/>
              </a:rPr>
              <a:t>psychologically and physically stressful circumstances that accompany poverty.</a:t>
            </a:r>
          </a:p>
          <a:p>
            <a:endParaRPr lang="en-US" dirty="0">
              <a:solidFill>
                <a:schemeClr val="bg1"/>
              </a:solidFill>
            </a:endParaRPr>
          </a:p>
        </p:txBody>
      </p:sp>
      <p:pic>
        <p:nvPicPr>
          <p:cNvPr id="10" name="Picture 9">
            <a:extLst>
              <a:ext uri="{FF2B5EF4-FFF2-40B4-BE49-F238E27FC236}">
                <a16:creationId xmlns:a16="http://schemas.microsoft.com/office/drawing/2014/main" id="{14220C88-8882-4119-A22A-FEDE66C87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spTree>
    <p:extLst>
      <p:ext uri="{BB962C8B-B14F-4D97-AF65-F5344CB8AC3E}">
        <p14:creationId xmlns:p14="http://schemas.microsoft.com/office/powerpoint/2010/main" val="135435579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title"/>
          </p:nvPr>
        </p:nvSpPr>
        <p:spPr/>
        <p:txBody>
          <a:bodyPr/>
          <a:lstStyle/>
          <a:p>
            <a:endParaRPr lang="en-US" dirty="0"/>
          </a:p>
        </p:txBody>
      </p:sp>
      <p:sp>
        <p:nvSpPr>
          <p:cNvPr id="401411" name="Content Placeholder 2"/>
          <p:cNvSpPr>
            <a:spLocks noGrp="1"/>
          </p:cNvSpPr>
          <p:nvPr>
            <p:ph idx="1"/>
          </p:nvPr>
        </p:nvSpPr>
        <p:spPr/>
        <p:txBody>
          <a:bodyPr/>
          <a:lstStyle/>
          <a:p>
            <a:endParaRPr lang="en-US" dirty="0"/>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
        <p:nvSpPr>
          <p:cNvPr id="6" name="Rectangle 4098"/>
          <p:cNvSpPr>
            <a:spLocks noChangeArrowheads="1"/>
          </p:cNvSpPr>
          <p:nvPr/>
        </p:nvSpPr>
        <p:spPr bwMode="auto">
          <a:xfrm>
            <a:off x="243840" y="2795349"/>
            <a:ext cx="8671560" cy="4062651"/>
          </a:xfrm>
          <a:prstGeom prst="rect">
            <a:avLst/>
          </a:prstGeom>
          <a:noFill/>
          <a:ln w="9525">
            <a:noFill/>
            <a:miter lim="800000"/>
            <a:headEnd/>
            <a:tailEnd/>
          </a:ln>
          <a:effectLst/>
        </p:spPr>
        <p:txBody>
          <a:bodyPr wrap="square">
            <a:spAutoFit/>
          </a:bodyPr>
          <a:lstStyle/>
          <a:p>
            <a:pPr marL="457200" indent="-457200" eaLnBrk="0" fontAlgn="auto" hangingPunct="0">
              <a:spcBef>
                <a:spcPts val="0"/>
              </a:spcBef>
              <a:spcAft>
                <a:spcPts val="0"/>
              </a:spcAft>
              <a:buFont typeface="Wingdings" pitchFamily="2" charset="2"/>
              <a:buNone/>
              <a:defRPr/>
            </a:pPr>
            <a:endParaRPr lang="en-US" sz="1200" b="1" dirty="0">
              <a:solidFill>
                <a:srgbClr val="333399"/>
              </a:solidFill>
              <a:latin typeface="Arial" pitchFamily="34" charset="0"/>
              <a:cs typeface="Times New Roman" pitchFamily="18" charset="0"/>
              <a:sym typeface="Symbol" pitchFamily="18" charset="2"/>
            </a:endParaRPr>
          </a:p>
          <a:p>
            <a:pPr marL="457200" indent="-457200" eaLnBrk="0" fontAlgn="auto" hangingPunct="0">
              <a:spcBef>
                <a:spcPts val="0"/>
              </a:spcBef>
              <a:spcAft>
                <a:spcPts val="0"/>
              </a:spcAft>
              <a:buFont typeface="Wingdings" pitchFamily="2" charset="2"/>
              <a:buChar char="§"/>
              <a:defRPr/>
            </a:pPr>
            <a:r>
              <a:rPr lang="en-US" sz="2400" b="1" dirty="0">
                <a:solidFill>
                  <a:schemeClr val="bg1">
                    <a:lumMod val="95000"/>
                  </a:schemeClr>
                </a:solidFill>
                <a:latin typeface="Arial" pitchFamily="34" charset="0"/>
                <a:cs typeface="+mn-cs"/>
                <a:sym typeface="Symbol" pitchFamily="18" charset="2"/>
              </a:rPr>
              <a:t>Our students come in a variety of </a:t>
            </a:r>
            <a:r>
              <a:rPr lang="en-US" sz="2400" b="1" dirty="0">
                <a:solidFill>
                  <a:srgbClr val="0033CC"/>
                </a:solidFill>
                <a:latin typeface="Arial" pitchFamily="34" charset="0"/>
                <a:cs typeface="+mn-cs"/>
              </a:rPr>
              <a:t>c</a:t>
            </a:r>
            <a:r>
              <a:rPr lang="en-US" sz="2400" b="1" dirty="0">
                <a:solidFill>
                  <a:srgbClr val="339933"/>
                </a:solidFill>
                <a:latin typeface="Arial" pitchFamily="34" charset="0"/>
                <a:cs typeface="+mn-cs"/>
              </a:rPr>
              <a:t>o</a:t>
            </a:r>
            <a:r>
              <a:rPr lang="en-US" sz="2400" b="1" dirty="0">
                <a:solidFill>
                  <a:srgbClr val="CC0066"/>
                </a:solidFill>
                <a:latin typeface="Arial" pitchFamily="34" charset="0"/>
                <a:cs typeface="+mn-cs"/>
              </a:rPr>
              <a:t>l</a:t>
            </a:r>
            <a:r>
              <a:rPr lang="en-US" sz="2400" b="1" dirty="0">
                <a:solidFill>
                  <a:srgbClr val="FF9900"/>
                </a:solidFill>
                <a:latin typeface="Arial" pitchFamily="34" charset="0"/>
                <a:cs typeface="+mn-cs"/>
              </a:rPr>
              <a:t>o</a:t>
            </a:r>
            <a:r>
              <a:rPr lang="en-US" sz="2400" b="1" dirty="0">
                <a:solidFill>
                  <a:srgbClr val="92D050"/>
                </a:solidFill>
                <a:latin typeface="Arial" pitchFamily="34" charset="0"/>
                <a:cs typeface="+mn-cs"/>
              </a:rPr>
              <a:t>r</a:t>
            </a:r>
            <a:r>
              <a:rPr lang="en-US" sz="2400" b="1" dirty="0">
                <a:solidFill>
                  <a:srgbClr val="FF0000"/>
                </a:solidFill>
                <a:latin typeface="Arial" pitchFamily="34" charset="0"/>
                <a:cs typeface="+mn-cs"/>
              </a:rPr>
              <a:t>s</a:t>
            </a:r>
            <a:r>
              <a:rPr lang="en-US" sz="2400" b="1" dirty="0">
                <a:solidFill>
                  <a:srgbClr val="333399"/>
                </a:solidFill>
                <a:latin typeface="Arial" pitchFamily="34" charset="0"/>
                <a:cs typeface="+mn-cs"/>
                <a:sym typeface="Symbol" pitchFamily="18" charset="2"/>
              </a:rPr>
              <a:t>, </a:t>
            </a:r>
            <a:r>
              <a:rPr lang="en-US" sz="2400" b="1" dirty="0">
                <a:solidFill>
                  <a:schemeClr val="bg1">
                    <a:lumMod val="95000"/>
                  </a:schemeClr>
                </a:solidFill>
                <a:latin typeface="Arial" pitchFamily="34" charset="0"/>
                <a:cs typeface="+mn-cs"/>
                <a:sym typeface="Symbol" pitchFamily="18" charset="2"/>
              </a:rPr>
              <a:t>but all brains are basically </a:t>
            </a:r>
            <a:r>
              <a:rPr lang="en-US" sz="2400" b="1" dirty="0">
                <a:solidFill>
                  <a:schemeClr val="bg1">
                    <a:lumMod val="65000"/>
                  </a:schemeClr>
                </a:solidFill>
                <a:latin typeface="Arial" pitchFamily="34" charset="0"/>
                <a:cs typeface="+mn-cs"/>
                <a:sym typeface="Symbol" pitchFamily="18" charset="2"/>
              </a:rPr>
              <a:t>gray.</a:t>
            </a:r>
            <a:r>
              <a:rPr lang="en-US" sz="2400" b="1" dirty="0">
                <a:solidFill>
                  <a:schemeClr val="bg1">
                    <a:lumMod val="95000"/>
                  </a:schemeClr>
                </a:solidFill>
                <a:latin typeface="Arial" pitchFamily="34" charset="0"/>
                <a:cs typeface="+mn-cs"/>
                <a:sym typeface="Symbol" pitchFamily="18" charset="2"/>
              </a:rPr>
              <a:t> It is only the				 </a:t>
            </a:r>
            <a:r>
              <a:rPr lang="en-US" sz="2400" b="1" u="sng" dirty="0">
                <a:solidFill>
                  <a:schemeClr val="bg1">
                    <a:lumMod val="65000"/>
                  </a:schemeClr>
                </a:solidFill>
                <a:latin typeface="Arial" pitchFamily="34" charset="0"/>
                <a:cs typeface="+mn-cs"/>
                <a:sym typeface="Symbol" pitchFamily="18" charset="2"/>
              </a:rPr>
              <a:t>gray matter</a:t>
            </a:r>
            <a:r>
              <a:rPr lang="en-US" sz="2400" b="1" dirty="0">
                <a:solidFill>
                  <a:schemeClr val="bg1">
                    <a:lumMod val="65000"/>
                  </a:schemeClr>
                </a:solidFill>
                <a:latin typeface="Arial" pitchFamily="34" charset="0"/>
                <a:cs typeface="+mn-cs"/>
                <a:sym typeface="Symbol" pitchFamily="18" charset="2"/>
              </a:rPr>
              <a:t> </a:t>
            </a:r>
            <a:r>
              <a:rPr lang="en-US" sz="2400" b="1" dirty="0">
                <a:solidFill>
                  <a:schemeClr val="bg1">
                    <a:lumMod val="95000"/>
                  </a:schemeClr>
                </a:solidFill>
                <a:latin typeface="Arial" pitchFamily="34" charset="0"/>
                <a:cs typeface="+mn-cs"/>
                <a:sym typeface="Symbol" pitchFamily="18" charset="2"/>
              </a:rPr>
              <a:t>that </a:t>
            </a:r>
            <a:r>
              <a:rPr lang="en-US" sz="2400" b="1" i="1" dirty="0">
                <a:solidFill>
                  <a:schemeClr val="bg1">
                    <a:lumMod val="95000"/>
                  </a:schemeClr>
                </a:solidFill>
                <a:latin typeface="Arial" pitchFamily="34" charset="0"/>
                <a:cs typeface="+mn-cs"/>
                <a:sym typeface="Symbol" pitchFamily="18" charset="2"/>
              </a:rPr>
              <a:t>truly matters</a:t>
            </a:r>
            <a:r>
              <a:rPr lang="en-US" sz="2400" b="1" dirty="0">
                <a:solidFill>
                  <a:schemeClr val="bg1">
                    <a:lumMod val="95000"/>
                  </a:schemeClr>
                </a:solidFill>
                <a:latin typeface="Arial" pitchFamily="34" charset="0"/>
                <a:cs typeface="+mn-cs"/>
                <a:sym typeface="Symbol" pitchFamily="18" charset="2"/>
              </a:rPr>
              <a:t> in 	             	         learning and memory. </a:t>
            </a:r>
          </a:p>
          <a:p>
            <a:pPr marL="457200" indent="-457200" eaLnBrk="0" fontAlgn="auto" hangingPunct="0">
              <a:spcBef>
                <a:spcPts val="0"/>
              </a:spcBef>
              <a:spcAft>
                <a:spcPts val="0"/>
              </a:spcAft>
              <a:buFont typeface="Wingdings" pitchFamily="2" charset="2"/>
              <a:buChar char="§"/>
              <a:defRPr/>
            </a:pPr>
            <a:endParaRPr lang="en-US" sz="2400" b="1" dirty="0">
              <a:solidFill>
                <a:srgbClr val="333399"/>
              </a:solidFill>
              <a:latin typeface="Arial" pitchFamily="34" charset="0"/>
              <a:cs typeface="+mn-cs"/>
              <a:sym typeface="Symbol" pitchFamily="18" charset="2"/>
            </a:endParaRPr>
          </a:p>
          <a:p>
            <a:pPr marL="457200" indent="-457200" eaLnBrk="0" fontAlgn="auto" hangingPunct="0">
              <a:spcBef>
                <a:spcPts val="0"/>
              </a:spcBef>
              <a:spcAft>
                <a:spcPts val="0"/>
              </a:spcAft>
              <a:buFont typeface="Wingdings" pitchFamily="2" charset="2"/>
              <a:buChar char="§"/>
              <a:defRPr/>
            </a:pPr>
            <a:r>
              <a:rPr lang="en-US" sz="2400" b="1" dirty="0">
                <a:solidFill>
                  <a:schemeClr val="bg1">
                    <a:lumMod val="95000"/>
                  </a:schemeClr>
                </a:solidFill>
                <a:latin typeface="Arial" pitchFamily="34" charset="0"/>
                <a:cs typeface="+mn-cs"/>
                <a:sym typeface="Symbol" pitchFamily="18" charset="2"/>
              </a:rPr>
              <a:t>Boosting achievement and maximizing student potential hinges on educators developing a robust  knowledge reservoir for </a:t>
            </a:r>
            <a:r>
              <a:rPr lang="en-US" sz="2400" b="1" dirty="0">
                <a:solidFill>
                  <a:srgbClr val="00B0F0"/>
                </a:solidFill>
                <a:latin typeface="Arial" pitchFamily="34" charset="0"/>
                <a:cs typeface="+mn-cs"/>
                <a:sym typeface="Symbol" pitchFamily="18" charset="2"/>
              </a:rPr>
              <a:t>teaching </a:t>
            </a:r>
            <a:r>
              <a:rPr lang="en-US" sz="2400" b="1" i="1" dirty="0">
                <a:solidFill>
                  <a:srgbClr val="00B0F0"/>
                </a:solidFill>
                <a:latin typeface="Arial" pitchFamily="34" charset="0"/>
                <a:cs typeface="+mn-cs"/>
                <a:sym typeface="Symbol" pitchFamily="18" charset="2"/>
              </a:rPr>
              <a:t>with only the color of the brain in mind.</a:t>
            </a:r>
            <a:r>
              <a:rPr lang="en-US" sz="2400" b="1" dirty="0">
                <a:solidFill>
                  <a:srgbClr val="00B0F0"/>
                </a:solidFill>
                <a:latin typeface="Arial" pitchFamily="34" charset="0"/>
                <a:cs typeface="+mn-cs"/>
                <a:sym typeface="Symbol" pitchFamily="18" charset="2"/>
              </a:rPr>
              <a:t> </a:t>
            </a:r>
          </a:p>
          <a:p>
            <a:pPr marL="457200" indent="-457200" eaLnBrk="0" fontAlgn="auto" hangingPunct="0">
              <a:spcBef>
                <a:spcPts val="0"/>
              </a:spcBef>
              <a:spcAft>
                <a:spcPts val="0"/>
              </a:spcAft>
              <a:buFont typeface="Wingdings" pitchFamily="2" charset="2"/>
              <a:buChar char="§"/>
              <a:defRPr/>
            </a:pPr>
            <a:endParaRPr lang="en-US" sz="1200" b="1" u="sng" dirty="0">
              <a:solidFill>
                <a:srgbClr val="FF0000"/>
              </a:solidFill>
              <a:latin typeface="Arial" pitchFamily="34" charset="0"/>
              <a:cs typeface="+mn-cs"/>
              <a:sym typeface="Symbol" pitchFamily="18" charset="2"/>
            </a:endParaRPr>
          </a:p>
          <a:p>
            <a:pPr marL="457200" indent="-457200" eaLnBrk="0" fontAlgn="auto" hangingPunct="0">
              <a:spcBef>
                <a:spcPts val="0"/>
              </a:spcBef>
              <a:spcAft>
                <a:spcPts val="0"/>
              </a:spcAft>
              <a:buFont typeface="Wingdings" pitchFamily="2" charset="2"/>
              <a:buNone/>
              <a:defRPr/>
            </a:pPr>
            <a:endParaRPr lang="en-US" b="1" dirty="0">
              <a:solidFill>
                <a:srgbClr val="FF0000"/>
              </a:solidFill>
              <a:latin typeface="Arial" pitchFamily="34" charset="0"/>
              <a:cs typeface="+mn-cs"/>
              <a:sym typeface="Symbol" pitchFamily="18" charset="2"/>
            </a:endParaRPr>
          </a:p>
        </p:txBody>
      </p:sp>
      <p:sp>
        <p:nvSpPr>
          <p:cNvPr id="7" name="Rectangle 4099"/>
          <p:cNvSpPr>
            <a:spLocks noChangeArrowheads="1"/>
          </p:cNvSpPr>
          <p:nvPr/>
        </p:nvSpPr>
        <p:spPr bwMode="auto">
          <a:xfrm>
            <a:off x="2286000" y="123804"/>
            <a:ext cx="5094923" cy="954107"/>
          </a:xfrm>
          <a:prstGeom prst="rect">
            <a:avLst/>
          </a:prstGeom>
          <a:noFill/>
          <a:ln w="9525">
            <a:noFill/>
            <a:miter lim="800000"/>
            <a:headEnd/>
            <a:tailEnd/>
          </a:ln>
          <a:effectLst/>
        </p:spPr>
        <p:txBody>
          <a:bodyPr wrap="square">
            <a:spAutoFit/>
          </a:bodyPr>
          <a:lstStyle/>
          <a:p>
            <a:pPr eaLnBrk="0" fontAlgn="auto" hangingPunct="0">
              <a:spcBef>
                <a:spcPts val="0"/>
              </a:spcBef>
              <a:spcAft>
                <a:spcPts val="0"/>
              </a:spcAft>
              <a:defRPr/>
            </a:pPr>
            <a:r>
              <a:rPr lang="en-US" sz="2800" b="1" i="1" dirty="0">
                <a:solidFill>
                  <a:srgbClr val="FFFF00"/>
                </a:solidFill>
                <a:latin typeface="Arial" pitchFamily="34" charset="0"/>
                <a:cs typeface="+mn-cs"/>
                <a:sym typeface="Symbol" pitchFamily="18" charset="2"/>
              </a:rPr>
              <a:t>When it Comes to Learning</a:t>
            </a:r>
          </a:p>
          <a:p>
            <a:pPr eaLnBrk="0" fontAlgn="auto" hangingPunct="0">
              <a:spcBef>
                <a:spcPts val="0"/>
              </a:spcBef>
              <a:spcAft>
                <a:spcPts val="0"/>
              </a:spcAft>
              <a:defRPr/>
            </a:pPr>
            <a:r>
              <a:rPr lang="en-US" sz="2800" b="1" i="1" dirty="0">
                <a:solidFill>
                  <a:srgbClr val="FFFF00"/>
                </a:solidFill>
                <a:latin typeface="Arial" pitchFamily="34" charset="0"/>
                <a:cs typeface="+mn-cs"/>
                <a:sym typeface="Symbol" pitchFamily="18" charset="2"/>
              </a:rPr>
              <a:t>Only the </a:t>
            </a:r>
            <a:r>
              <a:rPr lang="en-US" sz="2800" b="1" i="1" dirty="0">
                <a:solidFill>
                  <a:schemeClr val="bg1">
                    <a:lumMod val="75000"/>
                  </a:schemeClr>
                </a:solidFill>
                <a:latin typeface="Arial" pitchFamily="34" charset="0"/>
                <a:cs typeface="+mn-cs"/>
                <a:sym typeface="Symbol" pitchFamily="18" charset="2"/>
              </a:rPr>
              <a:t>Gray Matter </a:t>
            </a:r>
            <a:r>
              <a:rPr lang="en-US" sz="2800" b="1" i="1" dirty="0">
                <a:solidFill>
                  <a:srgbClr val="FFFF00"/>
                </a:solidFill>
                <a:latin typeface="Arial" pitchFamily="34" charset="0"/>
                <a:cs typeface="+mn-cs"/>
                <a:sym typeface="Symbol" pitchFamily="18" charset="2"/>
              </a:rPr>
              <a:t>Matters</a:t>
            </a:r>
          </a:p>
        </p:txBody>
      </p:sp>
      <p:pic>
        <p:nvPicPr>
          <p:cNvPr id="401416" name="Picture 4100" descr="http://upload.wikimedia.org/wikipedia/en/thumb/8/8a/Labeledbrain-english.jpg/600px-Labeledbrain-english.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061" y="105409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7" name="Picture 4101" descr="http://z.about.com/d/webclipart/1/0/m/T/mlk15s.gif - 10.9 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581400"/>
            <a:ext cx="2362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05C497C-AA05-4D58-BB80-1DF34B1395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spTree>
    <p:extLst>
      <p:ext uri="{BB962C8B-B14F-4D97-AF65-F5344CB8AC3E}">
        <p14:creationId xmlns:p14="http://schemas.microsoft.com/office/powerpoint/2010/main" val="72897910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Title 1">
            <a:extLst>
              <a:ext uri="{FF2B5EF4-FFF2-40B4-BE49-F238E27FC236}">
                <a16:creationId xmlns:a16="http://schemas.microsoft.com/office/drawing/2014/main" id="{096D11B6-B000-406A-9D39-0499412A87B8}"/>
              </a:ext>
            </a:extLst>
          </p:cNvPr>
          <p:cNvSpPr>
            <a:spLocks noGrp="1"/>
          </p:cNvSpPr>
          <p:nvPr>
            <p:ph type="title"/>
          </p:nvPr>
        </p:nvSpPr>
        <p:spPr/>
        <p:txBody>
          <a:bodyPr/>
          <a:lstStyle/>
          <a:p>
            <a:pPr eaLnBrk="1" hangingPunct="1"/>
            <a:endParaRPr lang="en-US" altLang="en-US" dirty="0"/>
          </a:p>
        </p:txBody>
      </p:sp>
      <p:pic>
        <p:nvPicPr>
          <p:cNvPr id="3" name="Content Placeholder 2">
            <a:extLst>
              <a:ext uri="{FF2B5EF4-FFF2-40B4-BE49-F238E27FC236}">
                <a16:creationId xmlns:a16="http://schemas.microsoft.com/office/drawing/2014/main" id="{1A389F71-0BFF-4250-9097-A5BE13F957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3250" y="3063081"/>
            <a:ext cx="2857500" cy="1600200"/>
          </a:xfrm>
        </p:spPr>
      </p:pic>
      <p:sp>
        <p:nvSpPr>
          <p:cNvPr id="4" name="Rectangle 3">
            <a:extLst>
              <a:ext uri="{FF2B5EF4-FFF2-40B4-BE49-F238E27FC236}">
                <a16:creationId xmlns:a16="http://schemas.microsoft.com/office/drawing/2014/main" id="{1457C15F-3899-4197-AD39-1FC119ED1C22}"/>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itchFamily="34" charset="0"/>
            </a:endParaRPr>
          </a:p>
        </p:txBody>
      </p:sp>
      <p:sp>
        <p:nvSpPr>
          <p:cNvPr id="6" name="Rectangle 1">
            <a:extLst>
              <a:ext uri="{FF2B5EF4-FFF2-40B4-BE49-F238E27FC236}">
                <a16:creationId xmlns:a16="http://schemas.microsoft.com/office/drawing/2014/main" id="{5B7FCD3C-EBEF-4D09-BE10-204F1B8D7743}"/>
              </a:ext>
            </a:extLst>
          </p:cNvPr>
          <p:cNvSpPr>
            <a:spLocks noChangeArrowheads="1"/>
          </p:cNvSpPr>
          <p:nvPr/>
        </p:nvSpPr>
        <p:spPr bwMode="auto">
          <a:xfrm>
            <a:off x="533400" y="1295400"/>
            <a:ext cx="8610600" cy="830263"/>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sz="2400" b="1" dirty="0">
                <a:solidFill>
                  <a:schemeClr val="bg1">
                    <a:lumMod val="95000"/>
                  </a:schemeClr>
                </a:solidFill>
                <a:latin typeface="Arial" pitchFamily="34" charset="0"/>
                <a:cs typeface="Times New Roman" pitchFamily="18" charset="0"/>
              </a:rPr>
              <a:t>Factors contributing to </a:t>
            </a:r>
            <a:r>
              <a:rPr lang="en-US" sz="2400" b="1" dirty="0">
                <a:solidFill>
                  <a:srgbClr val="00B0F0"/>
                </a:solidFill>
                <a:latin typeface="Arial" pitchFamily="34" charset="0"/>
                <a:cs typeface="Times New Roman" pitchFamily="18" charset="0"/>
              </a:rPr>
              <a:t>cognitive deficits, </a:t>
            </a:r>
            <a:r>
              <a:rPr lang="en-US" sz="2400" b="1" dirty="0">
                <a:solidFill>
                  <a:schemeClr val="bg1">
                    <a:lumMod val="95000"/>
                  </a:schemeClr>
                </a:solidFill>
                <a:latin typeface="Arial" pitchFamily="34" charset="0"/>
                <a:cs typeface="Times New Roman" pitchFamily="18" charset="0"/>
              </a:rPr>
              <a:t>as well as </a:t>
            </a:r>
            <a:r>
              <a:rPr lang="en-US" sz="2400" b="1" dirty="0">
                <a:solidFill>
                  <a:srgbClr val="00B0F0"/>
                </a:solidFill>
                <a:latin typeface="Arial" pitchFamily="34" charset="0"/>
                <a:cs typeface="Times New Roman" pitchFamily="18" charset="0"/>
              </a:rPr>
              <a:t>mild to profound brain damage </a:t>
            </a:r>
            <a:r>
              <a:rPr lang="en-US" sz="2400" b="1" dirty="0">
                <a:solidFill>
                  <a:schemeClr val="bg1">
                    <a:lumMod val="95000"/>
                  </a:schemeClr>
                </a:solidFill>
                <a:latin typeface="Arial" pitchFamily="34" charset="0"/>
                <a:cs typeface="Times New Roman" pitchFamily="18" charset="0"/>
              </a:rPr>
              <a:t>include the following: </a:t>
            </a:r>
            <a:endParaRPr lang="en-US" sz="2400" dirty="0">
              <a:solidFill>
                <a:schemeClr val="bg1">
                  <a:lumMod val="95000"/>
                </a:schemeClr>
              </a:solidFill>
              <a:latin typeface="Arial" pitchFamily="34" charset="0"/>
            </a:endParaRPr>
          </a:p>
        </p:txBody>
      </p:sp>
      <p:sp>
        <p:nvSpPr>
          <p:cNvPr id="7" name="Rectangle 1">
            <a:extLst>
              <a:ext uri="{FF2B5EF4-FFF2-40B4-BE49-F238E27FC236}">
                <a16:creationId xmlns:a16="http://schemas.microsoft.com/office/drawing/2014/main" id="{8F9B5B41-7A24-43AA-865E-80974C031AED}"/>
              </a:ext>
            </a:extLst>
          </p:cNvPr>
          <p:cNvSpPr>
            <a:spLocks noChangeArrowheads="1"/>
          </p:cNvSpPr>
          <p:nvPr/>
        </p:nvSpPr>
        <p:spPr bwMode="auto">
          <a:xfrm>
            <a:off x="381000" y="2163763"/>
            <a:ext cx="9144000" cy="4986337"/>
          </a:xfrm>
          <a:prstGeom prst="rect">
            <a:avLst/>
          </a:prstGeom>
          <a:noFill/>
          <a:ln w="9525">
            <a:noFill/>
            <a:miter lim="800000"/>
            <a:headEnd/>
            <a:tailEnd/>
          </a:ln>
        </p:spPr>
        <p:txBody>
          <a:bodyPr anchor="ctr">
            <a:spAutoFit/>
          </a:bodyPr>
          <a:lstStyle/>
          <a:p>
            <a:pPr eaLnBrk="1" fontAlgn="auto" hangingPunct="1">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inadequate prenatal care </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poor perinatal nutrition</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smoking during pregnancy</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second-hand smoke</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lead poisoning from lead pipes and lead-based paints </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premature births</a:t>
            </a:r>
            <a:endParaRPr lang="en-US" sz="2400" b="1" dirty="0">
              <a:solidFill>
                <a:schemeClr val="bg1">
                  <a:lumMod val="95000"/>
                </a:schemeClr>
              </a:solidFill>
              <a:latin typeface="Arial" pitchFamily="34" charset="0"/>
            </a:endParaRP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babies with low birth weights</a:t>
            </a:r>
          </a:p>
          <a:p>
            <a:pPr fontAlgn="auto">
              <a:lnSpc>
                <a:spcPct val="150000"/>
              </a:lnSpc>
              <a:spcBef>
                <a:spcPts val="0"/>
              </a:spcBef>
              <a:spcAft>
                <a:spcPts val="0"/>
              </a:spcAft>
              <a:defRPr/>
            </a:pPr>
            <a:r>
              <a:rPr lang="en-US" sz="2400" b="1" dirty="0">
                <a:solidFill>
                  <a:schemeClr val="bg1">
                    <a:lumMod val="95000"/>
                  </a:schemeClr>
                </a:solidFill>
                <a:latin typeface="Arial" pitchFamily="34" charset="0"/>
                <a:cs typeface="Times New Roman" pitchFamily="18" charset="0"/>
              </a:rPr>
              <a:t>• prenatal substance exposure (recreational drugs)</a:t>
            </a:r>
            <a:endParaRPr lang="en-US" sz="2400" dirty="0">
              <a:latin typeface="Arial" pitchFamily="34" charset="0"/>
            </a:endParaRPr>
          </a:p>
          <a:p>
            <a:pPr fontAlgn="auto">
              <a:spcBef>
                <a:spcPts val="0"/>
              </a:spcBef>
              <a:spcAft>
                <a:spcPts val="0"/>
              </a:spcAft>
              <a:defRPr/>
            </a:pPr>
            <a:endParaRPr lang="en-US" sz="2400" dirty="0">
              <a:latin typeface="Arial" pitchFamily="34" charset="0"/>
            </a:endParaRPr>
          </a:p>
        </p:txBody>
      </p:sp>
      <p:sp>
        <p:nvSpPr>
          <p:cNvPr id="970759" name="Rectangle 3">
            <a:extLst>
              <a:ext uri="{FF2B5EF4-FFF2-40B4-BE49-F238E27FC236}">
                <a16:creationId xmlns:a16="http://schemas.microsoft.com/office/drawing/2014/main" id="{536D0332-9FD6-4EC2-8BA2-7DB40FCD478C}"/>
              </a:ext>
            </a:extLst>
          </p:cNvPr>
          <p:cNvSpPr>
            <a:spLocks noChangeArrowheads="1"/>
          </p:cNvSpPr>
          <p:nvPr/>
        </p:nvSpPr>
        <p:spPr bwMode="auto">
          <a:xfrm>
            <a:off x="228600" y="2286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u="sng" dirty="0">
                <a:solidFill>
                  <a:srgbClr val="FFFF00"/>
                </a:solidFill>
                <a:latin typeface="Arial" panose="020B0604020202020204" pitchFamily="34" charset="0"/>
              </a:rPr>
              <a:t>Poverty, Environment, and Brain Development </a:t>
            </a:r>
            <a:endParaRPr lang="en-US" altLang="en-US" sz="2800" dirty="0">
              <a:solidFill>
                <a:srgbClr val="FFFF00"/>
              </a:solidFill>
              <a:latin typeface="Arial" panose="020B0604020202020204" pitchFamily="34" charset="0"/>
            </a:endParaRPr>
          </a:p>
        </p:txBody>
      </p:sp>
      <p:pic>
        <p:nvPicPr>
          <p:cNvPr id="970760" name="Picture 8">
            <a:extLst>
              <a:ext uri="{FF2B5EF4-FFF2-40B4-BE49-F238E27FC236}">
                <a16:creationId xmlns:a16="http://schemas.microsoft.com/office/drawing/2014/main" id="{EB364DFC-8051-4350-A775-219E8F8C0F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0163"/>
            <a:ext cx="6032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E97B643-A79F-4175-8F61-2BFBE2BA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49" y="2422922"/>
            <a:ext cx="3429425" cy="1920478"/>
          </a:xfrm>
          <a:prstGeom prst="rect">
            <a:avLst/>
          </a:prstGeom>
        </p:spPr>
      </p:pic>
      <p:sp>
        <p:nvSpPr>
          <p:cNvPr id="9" name="Rectangle 8">
            <a:extLst>
              <a:ext uri="{FF2B5EF4-FFF2-40B4-BE49-F238E27FC236}">
                <a16:creationId xmlns:a16="http://schemas.microsoft.com/office/drawing/2014/main" id="{E3AC437E-0273-4692-978D-2B5F1EA822DD}"/>
              </a:ext>
            </a:extLst>
          </p:cNvPr>
          <p:cNvSpPr/>
          <p:nvPr/>
        </p:nvSpPr>
        <p:spPr>
          <a:xfrm>
            <a:off x="5512337" y="5256093"/>
            <a:ext cx="3403063" cy="646331"/>
          </a:xfrm>
          <a:prstGeom prst="rect">
            <a:avLst/>
          </a:prstGeom>
        </p:spPr>
        <p:txBody>
          <a:bodyPr wrap="square">
            <a:spAutoFit/>
          </a:bodyPr>
          <a:lstStyle/>
          <a:p>
            <a:r>
              <a:rPr lang="en-US" b="1" dirty="0">
                <a:solidFill>
                  <a:srgbClr val="00B050"/>
                </a:solidFill>
                <a:latin typeface="Arial" pitchFamily="34" charset="0"/>
                <a:cs typeface="Times New Roman" pitchFamily="18" charset="0"/>
              </a:rPr>
              <a:t>“Health disparities” with ↑ predictable consequences</a:t>
            </a:r>
            <a:endParaRPr lang="en-US" dirty="0">
              <a:solidFill>
                <a:srgbClr val="00B050"/>
              </a:solidFill>
            </a:endParaRPr>
          </a:p>
        </p:txBody>
      </p:sp>
    </p:spTree>
    <p:extLst>
      <p:ext uri="{BB962C8B-B14F-4D97-AF65-F5344CB8AC3E}">
        <p14:creationId xmlns:p14="http://schemas.microsoft.com/office/powerpoint/2010/main" val="182412975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12281A74-2DBD-41E2-B84F-53B4F49EA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45" y="1153584"/>
            <a:ext cx="7012137" cy="6153150"/>
          </a:xfrm>
          <a:prstGeom prst="rect">
            <a:avLst/>
          </a:prstGeom>
        </p:spPr>
      </p:pic>
      <p:pic>
        <p:nvPicPr>
          <p:cNvPr id="6" name="Picture 5">
            <a:extLst>
              <a:ext uri="{FF2B5EF4-FFF2-40B4-BE49-F238E27FC236}">
                <a16:creationId xmlns:a16="http://schemas.microsoft.com/office/drawing/2014/main" id="{7955A5A8-7E1D-4AC6-912A-66C17DADE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sp>
        <p:nvSpPr>
          <p:cNvPr id="2" name="Rectangle 1"/>
          <p:cNvSpPr/>
          <p:nvPr/>
        </p:nvSpPr>
        <p:spPr>
          <a:xfrm>
            <a:off x="637753" y="248335"/>
            <a:ext cx="8276625" cy="923330"/>
          </a:xfrm>
          <a:prstGeom prst="rect">
            <a:avLst/>
          </a:prstGeom>
        </p:spPr>
        <p:txBody>
          <a:bodyPr wrap="none">
            <a:spAutoFit/>
          </a:bodyPr>
          <a:lstStyle/>
          <a:p>
            <a:pPr algn="ctr"/>
            <a:r>
              <a:rPr lang="en-US" b="1" i="1" dirty="0">
                <a:solidFill>
                  <a:srgbClr val="FFFF00"/>
                </a:solidFill>
                <a:latin typeface="Arial" panose="020B0604020202020204" pitchFamily="34" charset="0"/>
                <a:ea typeface="Calibri" panose="020F0502020204030204" pitchFamily="34" charset="0"/>
                <a:cs typeface="Times New Roman" panose="02020603050405020304" pitchFamily="18" charset="0"/>
              </a:rPr>
              <a:t>	A ↑ %age of Teachers with 15+ years Experience = $3M more in Salaries:</a:t>
            </a:r>
          </a:p>
          <a:p>
            <a:pPr algn="ctr"/>
            <a:r>
              <a:rPr lang="en-US" b="1" i="1" dirty="0">
                <a:solidFill>
                  <a:srgbClr val="FFFF00"/>
                </a:solidFill>
                <a:latin typeface="Arial" panose="020B0604020202020204" pitchFamily="34" charset="0"/>
                <a:ea typeface="Calibri" panose="020F0502020204030204" pitchFamily="34" charset="0"/>
                <a:cs typeface="Times New Roman" panose="02020603050405020304" pitchFamily="18" charset="0"/>
              </a:rPr>
              <a:t>“Return on Investment”</a:t>
            </a:r>
          </a:p>
          <a:p>
            <a:pPr algn="ctr"/>
            <a:endParaRPr lang="en-US" dirty="0"/>
          </a:p>
        </p:txBody>
      </p:sp>
      <p:sp>
        <p:nvSpPr>
          <p:cNvPr id="7" name="Rectangle 6">
            <a:extLst>
              <a:ext uri="{FF2B5EF4-FFF2-40B4-BE49-F238E27FC236}">
                <a16:creationId xmlns:a16="http://schemas.microsoft.com/office/drawing/2014/main" id="{AAFBAD55-149C-4BCA-999A-BFD027528D59}"/>
              </a:ext>
            </a:extLst>
          </p:cNvPr>
          <p:cNvSpPr/>
          <p:nvPr/>
        </p:nvSpPr>
        <p:spPr>
          <a:xfrm>
            <a:off x="146971" y="1972457"/>
            <a:ext cx="1125052" cy="1754326"/>
          </a:xfrm>
          <a:prstGeom prst="rect">
            <a:avLst/>
          </a:prstGeom>
        </p:spPr>
        <p:txBody>
          <a:bodyPr wrap="none">
            <a:spAutoFit/>
          </a:bodyPr>
          <a:lstStyle/>
          <a:p>
            <a:pPr algn="ctr"/>
            <a:r>
              <a:rPr lang="en-US"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Very few</a:t>
            </a:r>
          </a:p>
          <a:p>
            <a:pPr algn="ctr"/>
            <a:r>
              <a:rPr lang="en-US"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Honors</a:t>
            </a:r>
          </a:p>
          <a:p>
            <a:pPr algn="ctr"/>
            <a:r>
              <a:rPr lang="en-US"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AP</a:t>
            </a:r>
          </a:p>
          <a:p>
            <a:pPr algn="ctr"/>
            <a:r>
              <a:rPr lang="en-US"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IB</a:t>
            </a:r>
          </a:p>
          <a:p>
            <a:pPr algn="ctr"/>
            <a:r>
              <a:rPr lang="en-US" b="1" i="1" dirty="0">
                <a:solidFill>
                  <a:srgbClr val="00B0F0"/>
                </a:solidFill>
                <a:latin typeface="Arial" panose="020B0604020202020204" pitchFamily="34" charset="0"/>
                <a:cs typeface="Times New Roman" panose="02020603050405020304" pitchFamily="18" charset="0"/>
              </a:rPr>
              <a:t>Courses</a:t>
            </a:r>
          </a:p>
          <a:p>
            <a:pPr algn="ctr"/>
            <a:r>
              <a:rPr lang="en-US" b="1" i="1" dirty="0">
                <a:solidFill>
                  <a:srgbClr val="00B0F0"/>
                </a:solidFill>
                <a:latin typeface="Arial" panose="020B0604020202020204" pitchFamily="34" charset="0"/>
                <a:cs typeface="Times New Roman" panose="02020603050405020304" pitchFamily="18" charset="0"/>
              </a:rPr>
              <a:t>(STEM)</a:t>
            </a:r>
            <a:endParaRPr lang="en-US" dirty="0">
              <a:solidFill>
                <a:srgbClr val="00B0F0"/>
              </a:solidFill>
            </a:endParaRPr>
          </a:p>
        </p:txBody>
      </p:sp>
      <p:cxnSp>
        <p:nvCxnSpPr>
          <p:cNvPr id="9" name="Straight Arrow Connector 8">
            <a:extLst>
              <a:ext uri="{FF2B5EF4-FFF2-40B4-BE49-F238E27FC236}">
                <a16:creationId xmlns:a16="http://schemas.microsoft.com/office/drawing/2014/main" id="{EF7E196B-D83C-4D9A-B3C9-5C8031D47A50}"/>
              </a:ext>
            </a:extLst>
          </p:cNvPr>
          <p:cNvCxnSpPr/>
          <p:nvPr/>
        </p:nvCxnSpPr>
        <p:spPr>
          <a:xfrm>
            <a:off x="679149" y="3726783"/>
            <a:ext cx="0" cy="3880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7F9358A-B326-47B7-955F-05104394BA4C}"/>
              </a:ext>
            </a:extLst>
          </p:cNvPr>
          <p:cNvSpPr/>
          <p:nvPr/>
        </p:nvSpPr>
        <p:spPr>
          <a:xfrm>
            <a:off x="377995" y="4208113"/>
            <a:ext cx="629211" cy="369332"/>
          </a:xfrm>
          <a:prstGeom prst="rect">
            <a:avLst/>
          </a:prstGeom>
        </p:spPr>
        <p:txBody>
          <a:bodyPr wrap="none">
            <a:spAutoFit/>
          </a:bodyPr>
          <a:lstStyle/>
          <a:p>
            <a:r>
              <a:rPr lang="en-US" b="1" i="1" dirty="0">
                <a:solidFill>
                  <a:srgbClr val="00B0F0"/>
                </a:solidFill>
                <a:latin typeface="Arial" panose="020B0604020202020204" pitchFamily="34" charset="0"/>
                <a:cs typeface="Times New Roman" panose="02020603050405020304" pitchFamily="18" charset="0"/>
              </a:rPr>
              <a:t>SAT</a:t>
            </a:r>
            <a:endParaRPr lang="en-US" dirty="0"/>
          </a:p>
        </p:txBody>
      </p:sp>
      <p:cxnSp>
        <p:nvCxnSpPr>
          <p:cNvPr id="11" name="Straight Arrow Connector 10">
            <a:extLst>
              <a:ext uri="{FF2B5EF4-FFF2-40B4-BE49-F238E27FC236}">
                <a16:creationId xmlns:a16="http://schemas.microsoft.com/office/drawing/2014/main" id="{8CCFB2F9-3D31-41ED-B0E0-5E16680FBD86}"/>
              </a:ext>
            </a:extLst>
          </p:cNvPr>
          <p:cNvCxnSpPr/>
          <p:nvPr/>
        </p:nvCxnSpPr>
        <p:spPr>
          <a:xfrm>
            <a:off x="709497" y="4641183"/>
            <a:ext cx="0" cy="3880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357380C-1840-464C-853B-7B5143709905}"/>
              </a:ext>
            </a:extLst>
          </p:cNvPr>
          <p:cNvSpPr/>
          <p:nvPr/>
        </p:nvSpPr>
        <p:spPr>
          <a:xfrm>
            <a:off x="-24022" y="5161732"/>
            <a:ext cx="1624222" cy="646331"/>
          </a:xfrm>
          <a:prstGeom prst="rect">
            <a:avLst/>
          </a:prstGeom>
        </p:spPr>
        <p:txBody>
          <a:bodyPr wrap="square">
            <a:spAutoFit/>
          </a:bodyPr>
          <a:lstStyle/>
          <a:p>
            <a:r>
              <a:rPr lang="en-US" b="1" i="1" dirty="0">
                <a:solidFill>
                  <a:srgbClr val="00B0F0"/>
                </a:solidFill>
                <a:latin typeface="Arial" panose="020B0604020202020204" pitchFamily="34" charset="0"/>
                <a:cs typeface="Times New Roman" panose="02020603050405020304" pitchFamily="18" charset="0"/>
              </a:rPr>
              <a:t>College admissions</a:t>
            </a:r>
            <a:endParaRPr lang="en-US" dirty="0"/>
          </a:p>
        </p:txBody>
      </p:sp>
    </p:spTree>
    <p:extLst>
      <p:ext uri="{BB962C8B-B14F-4D97-AF65-F5344CB8AC3E}">
        <p14:creationId xmlns:p14="http://schemas.microsoft.com/office/powerpoint/2010/main" val="20985612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969732" name="Rectangle 1">
            <a:extLst>
              <a:ext uri="{FF2B5EF4-FFF2-40B4-BE49-F238E27FC236}">
                <a16:creationId xmlns:a16="http://schemas.microsoft.com/office/drawing/2014/main" id="{1A7A4466-98DD-4415-BDE4-35787C4E1DD8}"/>
              </a:ext>
            </a:extLst>
          </p:cNvPr>
          <p:cNvSpPr>
            <a:spLocks noChangeArrowheads="1"/>
          </p:cNvSpPr>
          <p:nvPr/>
        </p:nvSpPr>
        <p:spPr bwMode="auto">
          <a:xfrm>
            <a:off x="228600" y="1276503"/>
            <a:ext cx="85344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07000"/>
              </a:lnSpc>
              <a:spcAft>
                <a:spcPts val="800"/>
              </a:spcAft>
            </a:pPr>
            <a:r>
              <a:rPr lang="en-US" altLang="en-US" sz="28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Developmental neurobiology, </a:t>
            </a:r>
            <a:r>
              <a:rPr lang="en-US" alt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early brain 	development (zero-three), and the impact of 	negative environmental circumstances on 	brain development (particularly prenatal, 	postnatal, infant, toddler, and pre-	adolescence) can influence </a:t>
            </a:r>
            <a:r>
              <a:rPr lang="en-US" altLang="en-US" sz="28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learning 	capabilities.</a:t>
            </a:r>
            <a:endParaRPr lang="en-US" altLang="en-US" sz="2800" b="1" dirty="0">
              <a:solidFill>
                <a:srgbClr val="00B0F0"/>
              </a:solidFill>
              <a:ea typeface="Calibri" panose="020F0502020204030204" pitchFamily="34" charset="0"/>
              <a:cs typeface="Times New Roman" panose="02020603050405020304" pitchFamily="18" charset="0"/>
            </a:endParaRPr>
          </a:p>
        </p:txBody>
      </p:sp>
      <p:sp>
        <p:nvSpPr>
          <p:cNvPr id="969733" name="Rectangle 3">
            <a:extLst>
              <a:ext uri="{FF2B5EF4-FFF2-40B4-BE49-F238E27FC236}">
                <a16:creationId xmlns:a16="http://schemas.microsoft.com/office/drawing/2014/main" id="{3C5ACF76-27E1-45E1-9C4D-B5613861E238}"/>
              </a:ext>
            </a:extLst>
          </p:cNvPr>
          <p:cNvSpPr>
            <a:spLocks noChangeArrowheads="1"/>
          </p:cNvSpPr>
          <p:nvPr/>
        </p:nvSpPr>
        <p:spPr bwMode="auto">
          <a:xfrm>
            <a:off x="22860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u="sng" dirty="0">
                <a:solidFill>
                  <a:srgbClr val="FFFF00"/>
                </a:solidFill>
                <a:latin typeface="Arial" panose="020B0604020202020204" pitchFamily="34" charset="0"/>
              </a:rPr>
              <a:t>Poverty and Brain Development</a:t>
            </a:r>
            <a:endParaRPr lang="en-US" altLang="en-US" dirty="0">
              <a:solidFill>
                <a:srgbClr val="FFFF00"/>
              </a:solidFill>
              <a:latin typeface="Arial" panose="020B0604020202020204" pitchFamily="34" charset="0"/>
            </a:endParaRPr>
          </a:p>
        </p:txBody>
      </p:sp>
      <p:pic>
        <p:nvPicPr>
          <p:cNvPr id="969734" name="Picture 6">
            <a:extLst>
              <a:ext uri="{FF2B5EF4-FFF2-40B4-BE49-F238E27FC236}">
                <a16:creationId xmlns:a16="http://schemas.microsoft.com/office/drawing/2014/main" id="{52F68592-57AE-4AB8-8F30-5DD2B5A199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163"/>
            <a:ext cx="6032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8" descr="CARTOON+RACE+POVERTY+CLASS-1.JPG">
            <a:extLst>
              <a:ext uri="{FF2B5EF4-FFF2-40B4-BE49-F238E27FC236}">
                <a16:creationId xmlns:a16="http://schemas.microsoft.com/office/drawing/2014/main" id="{B0A52D85-E9B4-4CDE-9538-F2163D9049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361748"/>
            <a:ext cx="2241575" cy="29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1315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61964"/>
            <a:ext cx="973904" cy="771191"/>
          </a:xfrm>
          <a:prstGeom prst="rect">
            <a:avLst/>
          </a:prstGeom>
        </p:spPr>
      </p:pic>
      <p:sp>
        <p:nvSpPr>
          <p:cNvPr id="2" name="Rectangle 1">
            <a:extLst>
              <a:ext uri="{FF2B5EF4-FFF2-40B4-BE49-F238E27FC236}">
                <a16:creationId xmlns:a16="http://schemas.microsoft.com/office/drawing/2014/main" id="{04690F5B-F70C-4101-AE03-D2BD12E0D71C}"/>
              </a:ext>
            </a:extLst>
          </p:cNvPr>
          <p:cNvSpPr/>
          <p:nvPr/>
        </p:nvSpPr>
        <p:spPr>
          <a:xfrm>
            <a:off x="2667000" y="34959"/>
            <a:ext cx="3534943" cy="738664"/>
          </a:xfrm>
          <a:prstGeom prst="rect">
            <a:avLst/>
          </a:prstGeom>
        </p:spPr>
        <p:txBody>
          <a:bodyPr wrap="none">
            <a:spAutoFit/>
          </a:bodyPr>
          <a:lstStyle/>
          <a:p>
            <a:pPr algn="ctr"/>
            <a:r>
              <a:rPr lang="en-US" sz="2400" b="1" dirty="0">
                <a:solidFill>
                  <a:srgbClr val="FFFF00"/>
                </a:solidFill>
                <a:latin typeface="arial" panose="020B0604020202020204" pitchFamily="34" charset="0"/>
              </a:rPr>
              <a:t>The Heritability Fallacy</a:t>
            </a:r>
          </a:p>
          <a:p>
            <a:pPr algn="ctr"/>
            <a:r>
              <a:rPr lang="en-US" b="1" dirty="0">
                <a:solidFill>
                  <a:srgbClr val="00B0F0"/>
                </a:solidFill>
                <a:latin typeface="arial" panose="020B0604020202020204" pitchFamily="34" charset="0"/>
              </a:rPr>
              <a:t>By Moore and </a:t>
            </a:r>
            <a:r>
              <a:rPr lang="en-US" b="1" dirty="0" err="1">
                <a:solidFill>
                  <a:srgbClr val="00B0F0"/>
                </a:solidFill>
                <a:latin typeface="arial" panose="020B0604020202020204" pitchFamily="34" charset="0"/>
              </a:rPr>
              <a:t>Shenk</a:t>
            </a:r>
            <a:endParaRPr lang="en-US" dirty="0">
              <a:solidFill>
                <a:srgbClr val="00B0F0"/>
              </a:solidFill>
            </a:endParaRPr>
          </a:p>
        </p:txBody>
      </p:sp>
      <p:sp>
        <p:nvSpPr>
          <p:cNvPr id="5" name="Rectangle 4">
            <a:extLst>
              <a:ext uri="{FF2B5EF4-FFF2-40B4-BE49-F238E27FC236}">
                <a16:creationId xmlns:a16="http://schemas.microsoft.com/office/drawing/2014/main" id="{61DE228E-3E13-4C67-A00C-8888A633BBB9}"/>
              </a:ext>
            </a:extLst>
          </p:cNvPr>
          <p:cNvSpPr/>
          <p:nvPr/>
        </p:nvSpPr>
        <p:spPr>
          <a:xfrm>
            <a:off x="304800" y="3829145"/>
            <a:ext cx="8534400" cy="2862322"/>
          </a:xfrm>
          <a:prstGeom prst="rect">
            <a:avLst/>
          </a:prstGeom>
        </p:spPr>
        <p:txBody>
          <a:bodyPr wrap="square">
            <a:spAutoFit/>
          </a:bodyPr>
          <a:lstStyle/>
          <a:p>
            <a:r>
              <a:rPr lang="en-US" dirty="0">
                <a:solidFill>
                  <a:schemeClr val="bg1"/>
                </a:solidFill>
                <a:latin typeface="arial" panose="020B0604020202020204" pitchFamily="34" charset="0"/>
              </a:rPr>
              <a:t>The term </a:t>
            </a:r>
            <a:r>
              <a:rPr lang="en-US" dirty="0">
                <a:solidFill>
                  <a:srgbClr val="00B0F0"/>
                </a:solidFill>
                <a:latin typeface="arial" panose="020B0604020202020204" pitchFamily="34" charset="0"/>
              </a:rPr>
              <a:t>‘heritability,’ </a:t>
            </a:r>
            <a:r>
              <a:rPr lang="en-US" dirty="0">
                <a:solidFill>
                  <a:schemeClr val="bg1"/>
                </a:solidFill>
                <a:latin typeface="arial" panose="020B0604020202020204" pitchFamily="34" charset="0"/>
              </a:rPr>
              <a:t>as it is used today in </a:t>
            </a:r>
            <a:r>
              <a:rPr lang="en-US" dirty="0">
                <a:solidFill>
                  <a:srgbClr val="00B0F0"/>
                </a:solidFill>
                <a:latin typeface="arial" panose="020B0604020202020204" pitchFamily="34" charset="0"/>
              </a:rPr>
              <a:t>human behavioral genetics, </a:t>
            </a:r>
            <a:r>
              <a:rPr lang="en-US" dirty="0">
                <a:solidFill>
                  <a:schemeClr val="bg1"/>
                </a:solidFill>
                <a:latin typeface="arial" panose="020B0604020202020204" pitchFamily="34" charset="0"/>
              </a:rPr>
              <a:t>is one of the </a:t>
            </a:r>
            <a:r>
              <a:rPr lang="en-US" dirty="0">
                <a:solidFill>
                  <a:srgbClr val="00B0F0"/>
                </a:solidFill>
                <a:latin typeface="arial" panose="020B0604020202020204" pitchFamily="34" charset="0"/>
              </a:rPr>
              <a:t>most misleading </a:t>
            </a:r>
            <a:r>
              <a:rPr lang="en-US" dirty="0">
                <a:solidFill>
                  <a:schemeClr val="bg1"/>
                </a:solidFill>
                <a:latin typeface="arial" panose="020B0604020202020204" pitchFamily="34" charset="0"/>
              </a:rPr>
              <a:t>in the </a:t>
            </a:r>
            <a:r>
              <a:rPr lang="en-US" dirty="0">
                <a:solidFill>
                  <a:srgbClr val="00B0F0"/>
                </a:solidFill>
                <a:latin typeface="arial" panose="020B0604020202020204" pitchFamily="34" charset="0"/>
              </a:rPr>
              <a:t>history of science. </a:t>
            </a:r>
            <a:r>
              <a:rPr lang="en-US" dirty="0">
                <a:solidFill>
                  <a:schemeClr val="bg1"/>
                </a:solidFill>
                <a:latin typeface="arial" panose="020B0604020202020204" pitchFamily="34" charset="0"/>
              </a:rPr>
              <a:t>Contrary to popular belief, the </a:t>
            </a:r>
            <a:r>
              <a:rPr lang="en-US" dirty="0">
                <a:solidFill>
                  <a:srgbClr val="00B0F0"/>
                </a:solidFill>
                <a:latin typeface="arial" panose="020B0604020202020204" pitchFamily="34" charset="0"/>
              </a:rPr>
              <a:t>measurable heritability </a:t>
            </a:r>
            <a:r>
              <a:rPr lang="en-US" dirty="0">
                <a:solidFill>
                  <a:schemeClr val="bg1"/>
                </a:solidFill>
                <a:latin typeface="arial" panose="020B0604020202020204" pitchFamily="34" charset="0"/>
              </a:rPr>
              <a:t>of a trait </a:t>
            </a:r>
            <a:r>
              <a:rPr lang="en-US" i="1" dirty="0">
                <a:solidFill>
                  <a:schemeClr val="bg1"/>
                </a:solidFill>
                <a:latin typeface="arial" panose="020B0604020202020204" pitchFamily="34" charset="0"/>
              </a:rPr>
              <a:t>does not</a:t>
            </a:r>
            <a:r>
              <a:rPr lang="en-US" dirty="0">
                <a:solidFill>
                  <a:schemeClr val="bg1"/>
                </a:solidFill>
                <a:latin typeface="arial" panose="020B0604020202020204" pitchFamily="34" charset="0"/>
              </a:rPr>
              <a:t> tell us how ‘genetically inheritable’ </a:t>
            </a:r>
            <a:r>
              <a:rPr lang="en-US" i="1" dirty="0">
                <a:solidFill>
                  <a:schemeClr val="bg1"/>
                </a:solidFill>
                <a:latin typeface="arial" panose="020B0604020202020204" pitchFamily="34" charset="0"/>
              </a:rPr>
              <a:t>that </a:t>
            </a:r>
            <a:r>
              <a:rPr lang="en-US" dirty="0">
                <a:solidFill>
                  <a:schemeClr val="bg1"/>
                </a:solidFill>
                <a:latin typeface="arial" panose="020B0604020202020204" pitchFamily="34" charset="0"/>
              </a:rPr>
              <a:t>trait is. Further, it does not inform us about (1) what </a:t>
            </a:r>
            <a:r>
              <a:rPr lang="en-US" dirty="0">
                <a:solidFill>
                  <a:srgbClr val="00B0F0"/>
                </a:solidFill>
                <a:latin typeface="arial" panose="020B0604020202020204" pitchFamily="34" charset="0"/>
              </a:rPr>
              <a:t>causes</a:t>
            </a:r>
            <a:r>
              <a:rPr lang="en-US" dirty="0">
                <a:solidFill>
                  <a:schemeClr val="bg1"/>
                </a:solidFill>
                <a:latin typeface="arial" panose="020B0604020202020204" pitchFamily="34" charset="0"/>
              </a:rPr>
              <a:t> a trait, (2) the relative influence of </a:t>
            </a:r>
            <a:r>
              <a:rPr lang="en-US" dirty="0">
                <a:solidFill>
                  <a:srgbClr val="00B0F0"/>
                </a:solidFill>
                <a:latin typeface="arial" panose="020B0604020202020204" pitchFamily="34" charset="0"/>
              </a:rPr>
              <a:t>genes</a:t>
            </a:r>
            <a:r>
              <a:rPr lang="en-US" dirty="0">
                <a:solidFill>
                  <a:schemeClr val="bg1"/>
                </a:solidFill>
                <a:latin typeface="arial" panose="020B0604020202020204" pitchFamily="34" charset="0"/>
              </a:rPr>
              <a:t> in the development of a trait, or (3) the relative influence of the </a:t>
            </a:r>
            <a:r>
              <a:rPr lang="en-US" dirty="0">
                <a:solidFill>
                  <a:srgbClr val="00B0F0"/>
                </a:solidFill>
                <a:latin typeface="arial" panose="020B0604020202020204" pitchFamily="34" charset="0"/>
              </a:rPr>
              <a:t>environment </a:t>
            </a:r>
            <a:r>
              <a:rPr lang="en-US" dirty="0">
                <a:solidFill>
                  <a:schemeClr val="bg1"/>
                </a:solidFill>
                <a:latin typeface="arial" panose="020B0604020202020204" pitchFamily="34" charset="0"/>
              </a:rPr>
              <a:t>in the development of a trait. Because we already know that genetic factors have significant influence on the development of </a:t>
            </a:r>
            <a:r>
              <a:rPr lang="en-US" i="1" dirty="0">
                <a:solidFill>
                  <a:schemeClr val="bg1"/>
                </a:solidFill>
                <a:latin typeface="arial" panose="020B0604020202020204" pitchFamily="34" charset="0"/>
              </a:rPr>
              <a:t>all</a:t>
            </a:r>
            <a:r>
              <a:rPr lang="en-US" dirty="0">
                <a:solidFill>
                  <a:schemeClr val="bg1"/>
                </a:solidFill>
                <a:latin typeface="arial" panose="020B0604020202020204" pitchFamily="34" charset="0"/>
              </a:rPr>
              <a:t> human traits, measures of heritability are of little value, except in </a:t>
            </a:r>
            <a:r>
              <a:rPr lang="en-US" dirty="0">
                <a:solidFill>
                  <a:srgbClr val="00B0F0"/>
                </a:solidFill>
                <a:latin typeface="arial" panose="020B0604020202020204" pitchFamily="34" charset="0"/>
              </a:rPr>
              <a:t>very rare cases. </a:t>
            </a:r>
            <a:r>
              <a:rPr lang="en-US" dirty="0">
                <a:solidFill>
                  <a:schemeClr val="bg1"/>
                </a:solidFill>
                <a:latin typeface="arial" panose="020B0604020202020204" pitchFamily="34" charset="0"/>
              </a:rPr>
              <a:t>We, therefore, suggest that continued use of the term does enormous damage to the public understanding of how human beings develop their individual traits and identities.</a:t>
            </a:r>
            <a:r>
              <a:rPr lang="en-US" dirty="0">
                <a:solidFill>
                  <a:srgbClr val="333333"/>
                </a:solidFill>
                <a:latin typeface="arial" panose="020B0604020202020204" pitchFamily="34" charset="0"/>
              </a:rPr>
              <a:t>. </a:t>
            </a:r>
            <a:endParaRPr lang="en-US" dirty="0"/>
          </a:p>
        </p:txBody>
      </p:sp>
      <p:pic>
        <p:nvPicPr>
          <p:cNvPr id="8" name="Picture 7">
            <a:extLst>
              <a:ext uri="{FF2B5EF4-FFF2-40B4-BE49-F238E27FC236}">
                <a16:creationId xmlns:a16="http://schemas.microsoft.com/office/drawing/2014/main" id="{5C21B3F3-5A66-4B9B-A08A-0BB71CCB3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450" y="772913"/>
            <a:ext cx="5786283" cy="2926818"/>
          </a:xfrm>
          <a:prstGeom prst="rect">
            <a:avLst/>
          </a:prstGeom>
        </p:spPr>
      </p:pic>
      <p:sp>
        <p:nvSpPr>
          <p:cNvPr id="7" name="Rectangle 6">
            <a:extLst>
              <a:ext uri="{FF2B5EF4-FFF2-40B4-BE49-F238E27FC236}">
                <a16:creationId xmlns:a16="http://schemas.microsoft.com/office/drawing/2014/main" id="{872D155E-12B9-46AB-A723-17A2E9446469}"/>
              </a:ext>
            </a:extLst>
          </p:cNvPr>
          <p:cNvSpPr/>
          <p:nvPr/>
        </p:nvSpPr>
        <p:spPr>
          <a:xfrm>
            <a:off x="250549" y="1738735"/>
            <a:ext cx="1258678" cy="523220"/>
          </a:xfrm>
          <a:prstGeom prst="rect">
            <a:avLst/>
          </a:prstGeom>
        </p:spPr>
        <p:txBody>
          <a:bodyPr wrap="none">
            <a:spAutoFit/>
          </a:bodyPr>
          <a:lstStyle/>
          <a:p>
            <a:pPr algn="ctr"/>
            <a:r>
              <a:rPr lang="en-US" sz="1400" b="1" i="1" dirty="0">
                <a:solidFill>
                  <a:srgbClr val="00B0F0"/>
                </a:solidFill>
                <a:latin typeface="arial" panose="020B0604020202020204" pitchFamily="34" charset="0"/>
              </a:rPr>
              <a:t>Enriched </a:t>
            </a:r>
          </a:p>
          <a:p>
            <a:pPr algn="ctr"/>
            <a:r>
              <a:rPr lang="en-US" sz="1400" b="1" i="1" dirty="0">
                <a:solidFill>
                  <a:srgbClr val="00B0F0"/>
                </a:solidFill>
                <a:latin typeface="arial" panose="020B0604020202020204" pitchFamily="34" charset="0"/>
              </a:rPr>
              <a:t>environment</a:t>
            </a:r>
            <a:endParaRPr lang="en-US" sz="1400" b="1" i="1" dirty="0">
              <a:solidFill>
                <a:srgbClr val="00B0F0"/>
              </a:solidFill>
            </a:endParaRPr>
          </a:p>
        </p:txBody>
      </p:sp>
      <p:sp>
        <p:nvSpPr>
          <p:cNvPr id="9" name="Rectangle 8">
            <a:extLst>
              <a:ext uri="{FF2B5EF4-FFF2-40B4-BE49-F238E27FC236}">
                <a16:creationId xmlns:a16="http://schemas.microsoft.com/office/drawing/2014/main" id="{6037BF07-8773-4824-989B-5017ECD38894}"/>
              </a:ext>
            </a:extLst>
          </p:cNvPr>
          <p:cNvSpPr/>
          <p:nvPr/>
        </p:nvSpPr>
        <p:spPr>
          <a:xfrm>
            <a:off x="7484830" y="1611466"/>
            <a:ext cx="1348446" cy="523220"/>
          </a:xfrm>
          <a:prstGeom prst="rect">
            <a:avLst/>
          </a:prstGeom>
        </p:spPr>
        <p:txBody>
          <a:bodyPr wrap="none">
            <a:spAutoFit/>
          </a:bodyPr>
          <a:lstStyle/>
          <a:p>
            <a:pPr algn="ctr"/>
            <a:r>
              <a:rPr lang="en-US" sz="1400" b="1" i="1" dirty="0">
                <a:solidFill>
                  <a:srgbClr val="00B0F0"/>
                </a:solidFill>
                <a:latin typeface="arial" panose="020B0604020202020204" pitchFamily="34" charset="0"/>
              </a:rPr>
              <a:t>Impoverished</a:t>
            </a:r>
          </a:p>
          <a:p>
            <a:pPr algn="ctr"/>
            <a:r>
              <a:rPr lang="en-US" sz="1400" b="1" i="1" dirty="0">
                <a:solidFill>
                  <a:srgbClr val="00B0F0"/>
                </a:solidFill>
                <a:latin typeface="arial" panose="020B0604020202020204" pitchFamily="34" charset="0"/>
              </a:rPr>
              <a:t>environment</a:t>
            </a:r>
            <a:endParaRPr lang="en-US" sz="1400" b="1" i="1" dirty="0">
              <a:solidFill>
                <a:srgbClr val="00B0F0"/>
              </a:solidFill>
            </a:endParaRPr>
          </a:p>
        </p:txBody>
      </p:sp>
    </p:spTree>
    <p:extLst>
      <p:ext uri="{BB962C8B-B14F-4D97-AF65-F5344CB8AC3E}">
        <p14:creationId xmlns:p14="http://schemas.microsoft.com/office/powerpoint/2010/main" val="47790762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Title 1">
            <a:extLst>
              <a:ext uri="{FF2B5EF4-FFF2-40B4-BE49-F238E27FC236}">
                <a16:creationId xmlns:a16="http://schemas.microsoft.com/office/drawing/2014/main" id="{7A8B85F6-3DD2-4FC5-B4A9-FC2B3B074915}"/>
              </a:ext>
            </a:extLst>
          </p:cNvPr>
          <p:cNvSpPr>
            <a:spLocks noGrp="1"/>
          </p:cNvSpPr>
          <p:nvPr>
            <p:ph type="title"/>
          </p:nvPr>
        </p:nvSpPr>
        <p:spPr/>
        <p:txBody>
          <a:bodyPr/>
          <a:lstStyle/>
          <a:p>
            <a:endParaRPr lang="en-US" altLang="en-US" dirty="0">
              <a:ea typeface="MS PGothic" panose="020B0600070205080204" pitchFamily="34" charset="-128"/>
            </a:endParaRPr>
          </a:p>
        </p:txBody>
      </p:sp>
      <p:sp>
        <p:nvSpPr>
          <p:cNvPr id="512003" name="Content Placeholder 2">
            <a:extLst>
              <a:ext uri="{FF2B5EF4-FFF2-40B4-BE49-F238E27FC236}">
                <a16:creationId xmlns:a16="http://schemas.microsoft.com/office/drawing/2014/main" id="{38C17C24-822A-4A97-9D8C-0FD4DF48F0A4}"/>
              </a:ext>
            </a:extLst>
          </p:cNvPr>
          <p:cNvSpPr>
            <a:spLocks noGrp="1"/>
          </p:cNvSpPr>
          <p:nvPr>
            <p:ph idx="1"/>
          </p:nvPr>
        </p:nvSpPr>
        <p:spPr/>
        <p:txBody>
          <a:bodyPr/>
          <a:lstStyle/>
          <a:p>
            <a:endParaRPr lang="en-US" altLang="en-US">
              <a:ea typeface="MS PGothic" panose="020B0600070205080204" pitchFamily="34" charset="-128"/>
            </a:endParaRPr>
          </a:p>
        </p:txBody>
      </p:sp>
      <p:sp>
        <p:nvSpPr>
          <p:cNvPr id="4" name="Rectangle 3">
            <a:extLst>
              <a:ext uri="{FF2B5EF4-FFF2-40B4-BE49-F238E27FC236}">
                <a16:creationId xmlns:a16="http://schemas.microsoft.com/office/drawing/2014/main" id="{D50A0070-F350-41CD-8D2B-4D04F997655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006" name="Text Box 2">
            <a:extLst>
              <a:ext uri="{FF2B5EF4-FFF2-40B4-BE49-F238E27FC236}">
                <a16:creationId xmlns:a16="http://schemas.microsoft.com/office/drawing/2014/main" id="{F0734246-4641-447A-A301-C6B90DE29FAC}"/>
              </a:ext>
            </a:extLst>
          </p:cNvPr>
          <p:cNvSpPr txBox="1">
            <a:spLocks noChangeArrowheads="1"/>
          </p:cNvSpPr>
          <p:nvPr/>
        </p:nvSpPr>
        <p:spPr bwMode="auto">
          <a:xfrm>
            <a:off x="397276" y="2506526"/>
            <a:ext cx="87467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b="1" dirty="0">
              <a:solidFill>
                <a:srgbClr val="F2F2F2"/>
              </a:solidFill>
              <a:latin typeface="Arial" panose="020B0604020202020204" pitchFamily="34" charset="0"/>
              <a:ea typeface="MS PGothic" panose="020B0600070205080204" pitchFamily="34" charset="-128"/>
            </a:endParaRPr>
          </a:p>
          <a:p>
            <a:pPr eaLnBrk="1" hangingPunct="1">
              <a:spcBef>
                <a:spcPct val="0"/>
              </a:spcBef>
              <a:buFontTx/>
              <a:buNone/>
            </a:pPr>
            <a:r>
              <a:rPr lang="ja-JP" altLang="en-US" sz="2400" b="1" dirty="0">
                <a:solidFill>
                  <a:srgbClr val="F2F2F2"/>
                </a:solidFill>
                <a:latin typeface="Arial" panose="020B0604020202020204" pitchFamily="34" charset="0"/>
              </a:rPr>
              <a:t>“</a:t>
            </a:r>
            <a:r>
              <a:rPr lang="en-US" altLang="ja-JP" sz="2400" b="1" dirty="0">
                <a:solidFill>
                  <a:srgbClr val="F2F2F2"/>
                </a:solidFill>
                <a:latin typeface="Arial" panose="020B0604020202020204" pitchFamily="34" charset="0"/>
              </a:rPr>
              <a:t>Let</a:t>
            </a:r>
            <a:r>
              <a:rPr lang="ja-JP" altLang="en-US" sz="2400" b="1" dirty="0">
                <a:solidFill>
                  <a:srgbClr val="F2F2F2"/>
                </a:solidFill>
                <a:latin typeface="Arial" panose="020B0604020202020204" pitchFamily="34" charset="0"/>
              </a:rPr>
              <a:t>’</a:t>
            </a:r>
            <a:r>
              <a:rPr lang="en-US" altLang="ja-JP" sz="2400" b="1" dirty="0">
                <a:solidFill>
                  <a:srgbClr val="F2F2F2"/>
                </a:solidFill>
                <a:latin typeface="Arial" panose="020B0604020202020204" pitchFamily="34" charset="0"/>
              </a:rPr>
              <a:t>s be honest. If inner-city children consistently 	outscored children from wealthy suburban homes 	on standardized tests, is anyone naïve enough to 	believe that we would still insist on using these tests 	as indicators of success?</a:t>
            </a:r>
            <a:r>
              <a:rPr lang="ja-JP" altLang="en-US" sz="2400" b="1" dirty="0">
                <a:solidFill>
                  <a:srgbClr val="F2F2F2"/>
                </a:solidFill>
                <a:latin typeface="Arial" panose="020B0604020202020204" pitchFamily="34" charset="0"/>
              </a:rPr>
              <a:t>”</a:t>
            </a:r>
            <a:endParaRPr lang="en-US" altLang="ja-JP" sz="2400" b="1" dirty="0">
              <a:solidFill>
                <a:srgbClr val="F2F2F2"/>
              </a:solidFill>
              <a:latin typeface="Arial" panose="020B0604020202020204" pitchFamily="34" charset="0"/>
            </a:endParaRPr>
          </a:p>
          <a:p>
            <a:pPr eaLnBrk="1" hangingPunct="1">
              <a:spcBef>
                <a:spcPct val="0"/>
              </a:spcBef>
              <a:buFontTx/>
              <a:buNone/>
            </a:pPr>
            <a:r>
              <a:rPr lang="en-US" altLang="en-US" sz="2400" b="1" dirty="0">
                <a:solidFill>
                  <a:srgbClr val="002060"/>
                </a:solidFill>
                <a:latin typeface="Arial" panose="020B0604020202020204" pitchFamily="34" charset="0"/>
                <a:ea typeface="MS PGothic" panose="020B0600070205080204" pitchFamily="34" charset="-128"/>
              </a:rPr>
              <a:t>					</a:t>
            </a:r>
            <a:r>
              <a:rPr lang="ja-JP" altLang="en-US" sz="2400" b="1" i="1" dirty="0">
                <a:solidFill>
                  <a:srgbClr val="00B0F0"/>
                </a:solidFill>
                <a:latin typeface="Arial" panose="020B0604020202020204" pitchFamily="34" charset="0"/>
              </a:rPr>
              <a:t>“</a:t>
            </a:r>
            <a:r>
              <a:rPr lang="en-US" altLang="ja-JP" sz="2400" b="1" i="1" dirty="0">
                <a:solidFill>
                  <a:srgbClr val="00B0F0"/>
                </a:solidFill>
                <a:latin typeface="Arial" panose="020B0604020202020204" pitchFamily="34" charset="0"/>
              </a:rPr>
              <a:t>The Big Picture</a:t>
            </a:r>
            <a:r>
              <a:rPr lang="ja-JP" altLang="en-US" sz="2400" b="1" i="1" dirty="0">
                <a:solidFill>
                  <a:srgbClr val="00B0F0"/>
                </a:solidFill>
                <a:latin typeface="Arial" panose="020B0604020202020204" pitchFamily="34" charset="0"/>
              </a:rPr>
              <a:t>”</a:t>
            </a:r>
            <a:r>
              <a:rPr lang="en-US" altLang="ja-JP" sz="2400" b="1" dirty="0">
                <a:solidFill>
                  <a:srgbClr val="00B0F0"/>
                </a:solidFill>
                <a:latin typeface="Arial" panose="020B0604020202020204" pitchFamily="34" charset="0"/>
              </a:rPr>
              <a:t> </a:t>
            </a:r>
          </a:p>
          <a:p>
            <a:pPr eaLnBrk="1" hangingPunct="1">
              <a:spcBef>
                <a:spcPct val="0"/>
              </a:spcBef>
              <a:buFontTx/>
              <a:buNone/>
            </a:pPr>
            <a:r>
              <a:rPr lang="en-US" altLang="en-US" sz="2400" b="1" dirty="0">
                <a:solidFill>
                  <a:srgbClr val="00B0F0"/>
                </a:solidFill>
                <a:latin typeface="Arial" panose="020B0604020202020204" pitchFamily="34" charset="0"/>
                <a:ea typeface="MS PGothic" panose="020B0600070205080204" pitchFamily="34" charset="-128"/>
              </a:rPr>
              <a:t>						by Dennis </a:t>
            </a:r>
            <a:r>
              <a:rPr lang="en-US" altLang="en-US" sz="2400" b="1" dirty="0" err="1">
                <a:solidFill>
                  <a:srgbClr val="00B0F0"/>
                </a:solidFill>
                <a:latin typeface="Arial" panose="020B0604020202020204" pitchFamily="34" charset="0"/>
                <a:ea typeface="MS PGothic" panose="020B0600070205080204" pitchFamily="34" charset="-128"/>
              </a:rPr>
              <a:t>Littky</a:t>
            </a:r>
            <a:endParaRPr lang="en-US" altLang="en-US" sz="2400" b="1" dirty="0">
              <a:solidFill>
                <a:srgbClr val="00B0F0"/>
              </a:solidFill>
              <a:latin typeface="Arial" panose="020B0604020202020204" pitchFamily="34" charset="0"/>
              <a:ea typeface="MS PGothic" panose="020B0600070205080204" pitchFamily="34" charset="-128"/>
            </a:endParaRPr>
          </a:p>
          <a:p>
            <a:pPr eaLnBrk="1" hangingPunct="1">
              <a:spcBef>
                <a:spcPct val="0"/>
              </a:spcBef>
              <a:buFontTx/>
              <a:buNone/>
            </a:pPr>
            <a:endParaRPr lang="en-US" altLang="en-US" sz="2400" dirty="0">
              <a:solidFill>
                <a:srgbClr val="003399"/>
              </a:solidFill>
              <a:latin typeface="Arial" panose="020B0604020202020204" pitchFamily="34" charset="0"/>
              <a:ea typeface="MS PGothic" panose="020B0600070205080204" pitchFamily="34" charset="-128"/>
            </a:endParaRPr>
          </a:p>
        </p:txBody>
      </p:sp>
      <p:sp>
        <p:nvSpPr>
          <p:cNvPr id="512007" name="Text Box 4">
            <a:extLst>
              <a:ext uri="{FF2B5EF4-FFF2-40B4-BE49-F238E27FC236}">
                <a16:creationId xmlns:a16="http://schemas.microsoft.com/office/drawing/2014/main" id="{654A4CA8-E4AF-454D-9606-DC2EC8A3BA1C}"/>
              </a:ext>
            </a:extLst>
          </p:cNvPr>
          <p:cNvSpPr txBox="1">
            <a:spLocks noChangeArrowheads="1"/>
          </p:cNvSpPr>
          <p:nvPr/>
        </p:nvSpPr>
        <p:spPr bwMode="auto">
          <a:xfrm>
            <a:off x="2293671" y="115839"/>
            <a:ext cx="64251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FFFF00"/>
                </a:solidFill>
                <a:latin typeface="Arial" panose="020B0604020202020204" pitchFamily="34" charset="0"/>
                <a:ea typeface="MS PGothic" panose="020B0600070205080204" pitchFamily="34" charset="-128"/>
              </a:rPr>
              <a:t>IQ and “Achievement” Testing? </a:t>
            </a:r>
          </a:p>
        </p:txBody>
      </p:sp>
      <p:sp>
        <p:nvSpPr>
          <p:cNvPr id="2" name="Rectangle 1">
            <a:extLst>
              <a:ext uri="{FF2B5EF4-FFF2-40B4-BE49-F238E27FC236}">
                <a16:creationId xmlns:a16="http://schemas.microsoft.com/office/drawing/2014/main" id="{C90C7DC3-AD7D-40AD-80AE-D5162A49DBD9}"/>
              </a:ext>
            </a:extLst>
          </p:cNvPr>
          <p:cNvSpPr/>
          <p:nvPr/>
        </p:nvSpPr>
        <p:spPr>
          <a:xfrm>
            <a:off x="367571" y="1446015"/>
            <a:ext cx="8591550" cy="830997"/>
          </a:xfrm>
          <a:prstGeom prst="rect">
            <a:avLst/>
          </a:prstGeom>
        </p:spPr>
        <p:txBody>
          <a:bodyPr wrap="square">
            <a:spAutoFit/>
          </a:bodyPr>
          <a:lstStyle/>
          <a:p>
            <a:pPr>
              <a:spcBef>
                <a:spcPct val="0"/>
              </a:spcBef>
            </a:pPr>
            <a:r>
              <a:rPr lang="en-US" altLang="en-US" sz="2400" b="1" dirty="0">
                <a:solidFill>
                  <a:srgbClr val="F2F2F2"/>
                </a:solidFill>
                <a:latin typeface="Arial" panose="020B0604020202020204" pitchFamily="34" charset="0"/>
                <a:ea typeface="MS PGothic" panose="020B0600070205080204" pitchFamily="34" charset="-128"/>
              </a:rPr>
              <a:t>“Kenneth Wesson, a founding member of the Association of Black Psychologists wrote brilliantly,”</a:t>
            </a:r>
          </a:p>
        </p:txBody>
      </p:sp>
      <p:pic>
        <p:nvPicPr>
          <p:cNvPr id="3" name="Picture 2">
            <a:extLst>
              <a:ext uri="{FF2B5EF4-FFF2-40B4-BE49-F238E27FC236}">
                <a16:creationId xmlns:a16="http://schemas.microsoft.com/office/drawing/2014/main" id="{5CCFCCBA-08AF-4920-B2F9-CF2624B8C1AC}"/>
              </a:ext>
            </a:extLst>
          </p:cNvPr>
          <p:cNvPicPr>
            <a:picLocks noChangeAspect="1"/>
          </p:cNvPicPr>
          <p:nvPr/>
        </p:nvPicPr>
        <p:blipFill>
          <a:blip r:embed="rId3"/>
          <a:stretch>
            <a:fillRect/>
          </a:stretch>
        </p:blipFill>
        <p:spPr>
          <a:xfrm>
            <a:off x="16468" y="45866"/>
            <a:ext cx="2233613" cy="595313"/>
          </a:xfrm>
          <a:prstGeom prst="rect">
            <a:avLst/>
          </a:prstGeom>
        </p:spPr>
      </p:pic>
    </p:spTree>
    <p:extLst>
      <p:ext uri="{BB962C8B-B14F-4D97-AF65-F5344CB8AC3E}">
        <p14:creationId xmlns:p14="http://schemas.microsoft.com/office/powerpoint/2010/main" val="1409870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a:extLst>
              <a:ext uri="{FF2B5EF4-FFF2-40B4-BE49-F238E27FC236}">
                <a16:creationId xmlns:a16="http://schemas.microsoft.com/office/drawing/2014/main" id="{C4B02AC3-F193-4FAD-BC11-9336A2C7FB16}"/>
              </a:ext>
            </a:extLst>
          </p:cNvPr>
          <p:cNvSpPr>
            <a:spLocks noGrp="1"/>
          </p:cNvSpPr>
          <p:nvPr>
            <p:ph type="title"/>
          </p:nvPr>
        </p:nvSpPr>
        <p:spPr/>
        <p:txBody>
          <a:bodyPr rtlCol="0">
            <a:normAutofit/>
          </a:bodyPr>
          <a:lstStyle/>
          <a:p>
            <a:pPr fontAlgn="auto">
              <a:spcAft>
                <a:spcPts val="0"/>
              </a:spcAft>
              <a:defRPr/>
            </a:pPr>
            <a:endParaRPr lang="en-US" dirty="0">
              <a:solidFill>
                <a:schemeClr val="bg1">
                  <a:lumMod val="85000"/>
                </a:schemeClr>
              </a:solidFill>
              <a:cs typeface="Arial" panose="020B0604020202020204" pitchFamily="34" charset="0"/>
            </a:endParaRPr>
          </a:p>
        </p:txBody>
      </p:sp>
      <p:sp>
        <p:nvSpPr>
          <p:cNvPr id="261123" name="Content Placeholder 2">
            <a:extLst>
              <a:ext uri="{FF2B5EF4-FFF2-40B4-BE49-F238E27FC236}">
                <a16:creationId xmlns:a16="http://schemas.microsoft.com/office/drawing/2014/main" id="{FAADAA33-9C31-490D-8AD5-2FC248305352}"/>
              </a:ext>
            </a:extLst>
          </p:cNvPr>
          <p:cNvSpPr>
            <a:spLocks noGrp="1"/>
          </p:cNvSpPr>
          <p:nvPr>
            <p:ph idx="1"/>
          </p:nvPr>
        </p:nvSpPr>
        <p:spPr/>
        <p:txBody>
          <a:bodyPr rtlCol="0">
            <a:normAutofit/>
          </a:bodyPr>
          <a:lstStyle/>
          <a:p>
            <a:pPr fontAlgn="auto">
              <a:spcAft>
                <a:spcPts val="0"/>
              </a:spcAft>
              <a:defRPr/>
            </a:pPr>
            <a:endParaRPr lang="en-US" dirty="0">
              <a:solidFill>
                <a:schemeClr val="bg1">
                  <a:lumMod val="85000"/>
                </a:schemeClr>
              </a:solidFill>
              <a:cs typeface="Arial" panose="020B0604020202020204" pitchFamily="34" charset="0"/>
            </a:endParaRPr>
          </a:p>
        </p:txBody>
      </p:sp>
      <p:sp>
        <p:nvSpPr>
          <p:cNvPr id="4" name="Rectangle 3">
            <a:extLst>
              <a:ext uri="{FF2B5EF4-FFF2-40B4-BE49-F238E27FC236}">
                <a16:creationId xmlns:a16="http://schemas.microsoft.com/office/drawing/2014/main" id="{92DD7D48-F367-4A7A-A28C-DF2539F60493}"/>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85000"/>
                </a:schemeClr>
              </a:solidFill>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76ED766D-8431-4703-960A-D8E11ED6A789}"/>
              </a:ext>
            </a:extLst>
          </p:cNvPr>
          <p:cNvSpPr txBox="1">
            <a:spLocks noChangeArrowheads="1"/>
          </p:cNvSpPr>
          <p:nvPr/>
        </p:nvSpPr>
        <p:spPr bwMode="auto">
          <a:xfrm>
            <a:off x="249238" y="-109269"/>
            <a:ext cx="8305800" cy="3046988"/>
          </a:xfrm>
          <a:prstGeom prst="rect">
            <a:avLst/>
          </a:prstGeom>
          <a:noFill/>
          <a:ln w="9525">
            <a:noFill/>
            <a:miter lim="800000"/>
            <a:headEnd/>
            <a:tailEnd/>
          </a:ln>
        </p:spPr>
        <p:txBody>
          <a:bodyPr>
            <a:spAutoFit/>
          </a:bodyPr>
          <a:lstStyle/>
          <a:p>
            <a:pPr marL="514350" indent="-514350" algn="ctr">
              <a:lnSpc>
                <a:spcPct val="150000"/>
              </a:lnSpc>
              <a:defRPr/>
            </a:pPr>
            <a:r>
              <a:rPr lang="en-US" sz="3200" b="1" dirty="0">
                <a:solidFill>
                  <a:schemeClr val="bg1">
                    <a:lumMod val="85000"/>
                  </a:schemeClr>
                </a:solidFill>
                <a:latin typeface="Arial" panose="020B0604020202020204" pitchFamily="34" charset="0"/>
                <a:cs typeface="Arial" panose="020B0604020202020204" pitchFamily="34" charset="0"/>
              </a:rPr>
              <a:t>A </a:t>
            </a:r>
            <a:r>
              <a:rPr lang="en-US" sz="3200" b="1" dirty="0">
                <a:solidFill>
                  <a:srgbClr val="00B0F0"/>
                </a:solidFill>
                <a:latin typeface="Arial" panose="020B0604020202020204" pitchFamily="34" charset="0"/>
                <a:cs typeface="Arial" panose="020B0604020202020204" pitchFamily="34" charset="0"/>
              </a:rPr>
              <a:t>biological</a:t>
            </a:r>
            <a:r>
              <a:rPr lang="en-US" sz="3200" b="1" dirty="0">
                <a:solidFill>
                  <a:schemeClr val="bg1">
                    <a:lumMod val="85000"/>
                  </a:schemeClr>
                </a:solidFill>
                <a:latin typeface="Arial" panose="020B0604020202020204" pitchFamily="34" charset="0"/>
                <a:cs typeface="Arial" panose="020B0604020202020204" pitchFamily="34" charset="0"/>
              </a:rPr>
              <a:t> brain</a:t>
            </a:r>
          </a:p>
          <a:p>
            <a:pPr marL="514350" indent="-514350" algn="ctr">
              <a:lnSpc>
                <a:spcPct val="150000"/>
              </a:lnSpc>
              <a:defRPr/>
            </a:pPr>
            <a:endParaRPr lang="en-US" sz="3200" b="1" dirty="0">
              <a:solidFill>
                <a:schemeClr val="bg1">
                  <a:lumMod val="85000"/>
                </a:schemeClr>
              </a:solidFill>
              <a:latin typeface="Arial" panose="020B0604020202020204" pitchFamily="34" charset="0"/>
              <a:cs typeface="Arial" panose="020B0604020202020204" pitchFamily="34" charset="0"/>
            </a:endParaRPr>
          </a:p>
          <a:p>
            <a:pPr marL="514350" indent="-514350" algn="ctr">
              <a:lnSpc>
                <a:spcPct val="150000"/>
              </a:lnSpc>
              <a:defRPr/>
            </a:pPr>
            <a:endParaRPr lang="en-US" sz="3200" b="1" dirty="0">
              <a:solidFill>
                <a:schemeClr val="bg1">
                  <a:lumMod val="85000"/>
                </a:schemeClr>
              </a:solidFill>
              <a:latin typeface="Arial" panose="020B0604020202020204" pitchFamily="34" charset="0"/>
              <a:cs typeface="Arial" panose="020B0604020202020204" pitchFamily="34" charset="0"/>
            </a:endParaRPr>
          </a:p>
          <a:p>
            <a:pPr marL="514350" indent="-514350" algn="ctr">
              <a:lnSpc>
                <a:spcPct val="150000"/>
              </a:lnSpc>
              <a:defRPr/>
            </a:pPr>
            <a:endParaRPr lang="en-US" sz="3200" b="1" i="1" dirty="0">
              <a:solidFill>
                <a:schemeClr val="bg1">
                  <a:lumMod val="85000"/>
                </a:schemeClr>
              </a:solidFill>
              <a:latin typeface="Arial" panose="020B0604020202020204" pitchFamily="34" charset="0"/>
              <a:cs typeface="Arial" panose="020B0604020202020204" pitchFamily="34" charset="0"/>
            </a:endParaRPr>
          </a:p>
        </p:txBody>
      </p:sp>
      <p:pic>
        <p:nvPicPr>
          <p:cNvPr id="144391" name="Picture 2" descr="http://lifenews.wpengine.netdna-cdn.com/wp-content/uploads/2014/01/brain.jpg">
            <a:extLst>
              <a:ext uri="{FF2B5EF4-FFF2-40B4-BE49-F238E27FC236}">
                <a16:creationId xmlns:a16="http://schemas.microsoft.com/office/drawing/2014/main" id="{40C0E006-62AA-439C-BC22-E1D8ADCF6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79388"/>
            <a:ext cx="546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hocked">
            <a:extLst>
              <a:ext uri="{FF2B5EF4-FFF2-40B4-BE49-F238E27FC236}">
                <a16:creationId xmlns:a16="http://schemas.microsoft.com/office/drawing/2014/main" id="{F64FC829-7B13-4333-9052-C565D1CEB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828" y="3733006"/>
            <a:ext cx="367834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D91056C-5A65-465A-AD4D-4645C05B2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3607" y="677658"/>
            <a:ext cx="4034143" cy="2689429"/>
          </a:xfrm>
          <a:prstGeom prst="rect">
            <a:avLst/>
          </a:prstGeom>
        </p:spPr>
      </p:pic>
      <p:sp>
        <p:nvSpPr>
          <p:cNvPr id="2" name="Rectangle 1">
            <a:extLst>
              <a:ext uri="{FF2B5EF4-FFF2-40B4-BE49-F238E27FC236}">
                <a16:creationId xmlns:a16="http://schemas.microsoft.com/office/drawing/2014/main" id="{94456A70-0B22-4898-9E94-32B62CFDA32A}"/>
              </a:ext>
            </a:extLst>
          </p:cNvPr>
          <p:cNvSpPr/>
          <p:nvPr/>
        </p:nvSpPr>
        <p:spPr>
          <a:xfrm>
            <a:off x="2180960" y="3032969"/>
            <a:ext cx="4782078" cy="739754"/>
          </a:xfrm>
          <a:prstGeom prst="rect">
            <a:avLst/>
          </a:prstGeom>
        </p:spPr>
        <p:txBody>
          <a:bodyPr wrap="none">
            <a:spAutoFit/>
          </a:bodyPr>
          <a:lstStyle/>
          <a:p>
            <a:pPr marL="514350" indent="-514350" algn="ctr">
              <a:lnSpc>
                <a:spcPct val="150000"/>
              </a:lnSpc>
              <a:defRPr/>
            </a:pPr>
            <a:r>
              <a:rPr lang="en-US" sz="3200" b="1" i="1" dirty="0">
                <a:solidFill>
                  <a:schemeClr val="bg1">
                    <a:lumMod val="85000"/>
                  </a:schemeClr>
                </a:solidFill>
                <a:latin typeface="Arial" panose="020B0604020202020204" pitchFamily="34" charset="0"/>
                <a:cs typeface="Arial" panose="020B0604020202020204" pitchFamily="34" charset="0"/>
              </a:rPr>
              <a:t>and a</a:t>
            </a:r>
            <a:r>
              <a:rPr lang="en-US" sz="3200" b="1" dirty="0">
                <a:solidFill>
                  <a:schemeClr val="bg1">
                    <a:lumMod val="85000"/>
                  </a:schemeClr>
                </a:solidFill>
                <a:latin typeface="Arial" panose="020B0604020202020204" pitchFamily="34" charset="0"/>
                <a:cs typeface="Arial" panose="020B0604020202020204" pitchFamily="34" charset="0"/>
              </a:rPr>
              <a:t>n </a:t>
            </a:r>
            <a:r>
              <a:rPr lang="en-US" sz="3200" b="1" dirty="0">
                <a:solidFill>
                  <a:srgbClr val="00B0F0"/>
                </a:solidFill>
                <a:latin typeface="Arial" panose="020B0604020202020204" pitchFamily="34" charset="0"/>
                <a:cs typeface="Arial" panose="020B0604020202020204" pitchFamily="34" charset="0"/>
              </a:rPr>
              <a:t>emotional</a:t>
            </a:r>
            <a:r>
              <a:rPr lang="en-US" sz="3200" b="1" dirty="0">
                <a:solidFill>
                  <a:schemeClr val="bg1">
                    <a:lumMod val="85000"/>
                  </a:schemeClr>
                </a:solidFill>
                <a:latin typeface="Arial" panose="020B0604020202020204" pitchFamily="34" charset="0"/>
                <a:cs typeface="Arial" panose="020B0604020202020204" pitchFamily="34" charset="0"/>
              </a:rPr>
              <a:t> brain </a:t>
            </a:r>
          </a:p>
        </p:txBody>
      </p:sp>
    </p:spTree>
    <p:extLst>
      <p:ext uri="{BB962C8B-B14F-4D97-AF65-F5344CB8AC3E}">
        <p14:creationId xmlns:p14="http://schemas.microsoft.com/office/powerpoint/2010/main" val="376311488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a:extLst>
              <a:ext uri="{FF2B5EF4-FFF2-40B4-BE49-F238E27FC236}">
                <a16:creationId xmlns:a16="http://schemas.microsoft.com/office/drawing/2014/main" id="{2C63DECE-88DF-4768-97E0-F9BCEC1911A7}"/>
              </a:ext>
            </a:extLst>
          </p:cNvPr>
          <p:cNvSpPr>
            <a:spLocks noGrp="1"/>
          </p:cNvSpPr>
          <p:nvPr>
            <p:ph type="title"/>
          </p:nvPr>
        </p:nvSpPr>
        <p:spPr/>
        <p:txBody>
          <a:bodyPr rtlCol="0">
            <a:normAutofit/>
          </a:bodyPr>
          <a:lstStyle/>
          <a:p>
            <a:pPr fontAlgn="auto">
              <a:spcAft>
                <a:spcPts val="0"/>
              </a:spcAft>
              <a:defRPr/>
            </a:pPr>
            <a:endParaRPr lang="en-US" dirty="0">
              <a:solidFill>
                <a:schemeClr val="bg1">
                  <a:lumMod val="85000"/>
                </a:schemeClr>
              </a:solidFill>
            </a:endParaRPr>
          </a:p>
        </p:txBody>
      </p:sp>
      <p:sp>
        <p:nvSpPr>
          <p:cNvPr id="261123" name="Content Placeholder 2">
            <a:extLst>
              <a:ext uri="{FF2B5EF4-FFF2-40B4-BE49-F238E27FC236}">
                <a16:creationId xmlns:a16="http://schemas.microsoft.com/office/drawing/2014/main" id="{7E79E8FC-5592-422C-AA15-373F68544650}"/>
              </a:ext>
            </a:extLst>
          </p:cNvPr>
          <p:cNvSpPr>
            <a:spLocks noGrp="1"/>
          </p:cNvSpPr>
          <p:nvPr>
            <p:ph idx="1"/>
          </p:nvPr>
        </p:nvSpPr>
        <p:spPr/>
        <p:txBody>
          <a:bodyPr rtlCol="0">
            <a:normAutofit/>
          </a:bodyPr>
          <a:lstStyle/>
          <a:p>
            <a:pPr fontAlgn="auto">
              <a:spcAft>
                <a:spcPts val="0"/>
              </a:spcAft>
              <a:defRPr/>
            </a:pPr>
            <a:endParaRPr lang="en-US" dirty="0">
              <a:solidFill>
                <a:schemeClr val="bg1">
                  <a:lumMod val="85000"/>
                </a:schemeClr>
              </a:solidFill>
            </a:endParaRPr>
          </a:p>
        </p:txBody>
      </p:sp>
      <p:sp>
        <p:nvSpPr>
          <p:cNvPr id="4" name="Rectangle 3">
            <a:extLst>
              <a:ext uri="{FF2B5EF4-FFF2-40B4-BE49-F238E27FC236}">
                <a16:creationId xmlns:a16="http://schemas.microsoft.com/office/drawing/2014/main" id="{A7F75E15-FC4F-40E4-ABFA-81621F2CC74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lumMod val="85000"/>
                </a:schemeClr>
              </a:solidFill>
              <a:latin typeface="Arial" panose="020B0604020202020204" pitchFamily="34" charset="0"/>
            </a:endParaRPr>
          </a:p>
        </p:txBody>
      </p:sp>
      <p:sp>
        <p:nvSpPr>
          <p:cNvPr id="6" name="Rectangle 2">
            <a:extLst>
              <a:ext uri="{FF2B5EF4-FFF2-40B4-BE49-F238E27FC236}">
                <a16:creationId xmlns:a16="http://schemas.microsoft.com/office/drawing/2014/main" id="{B54B1290-A3A6-456F-9976-53B8797CA976}"/>
              </a:ext>
            </a:extLst>
          </p:cNvPr>
          <p:cNvSpPr>
            <a:spLocks noChangeArrowheads="1"/>
          </p:cNvSpPr>
          <p:nvPr/>
        </p:nvSpPr>
        <p:spPr bwMode="auto">
          <a:xfrm>
            <a:off x="228600" y="333375"/>
            <a:ext cx="9144000" cy="5940425"/>
          </a:xfrm>
          <a:prstGeom prst="rect">
            <a:avLst/>
          </a:prstGeom>
          <a:noFill/>
          <a:ln w="9525">
            <a:noFill/>
            <a:miter lim="800000"/>
            <a:headEnd/>
            <a:tailEnd/>
          </a:ln>
          <a:effectLst/>
        </p:spPr>
        <p:txBody>
          <a:bodyPr>
            <a:spAutoFit/>
          </a:bodyPr>
          <a:lstStyle/>
          <a:p>
            <a:pPr algn="just" fontAlgn="auto">
              <a:lnSpc>
                <a:spcPct val="105000"/>
              </a:lnSpc>
              <a:spcBef>
                <a:spcPts val="0"/>
              </a:spcBef>
              <a:spcAft>
                <a:spcPts val="0"/>
              </a:spcAft>
              <a:buFont typeface="Wingdings" pitchFamily="2" charset="2"/>
              <a:buNone/>
              <a:defRPr/>
            </a:pPr>
            <a:r>
              <a:rPr lang="en-US" b="1" dirty="0">
                <a:solidFill>
                  <a:schemeClr val="bg1">
                    <a:lumMod val="85000"/>
                  </a:schemeClr>
                </a:solidFill>
                <a:latin typeface="Arial" panose="020B0604020202020204" pitchFamily="34" charset="0"/>
              </a:rPr>
              <a:t> 				</a:t>
            </a:r>
            <a:r>
              <a:rPr lang="en-US" sz="3200" b="1" dirty="0">
                <a:solidFill>
                  <a:srgbClr val="00B0F0"/>
                </a:solidFill>
                <a:latin typeface="Arial" panose="020B0604020202020204" pitchFamily="34" charset="0"/>
              </a:rPr>
              <a:t>S.A.I.L.</a:t>
            </a:r>
          </a:p>
          <a:p>
            <a:pPr algn="just" fontAlgn="auto">
              <a:lnSpc>
                <a:spcPct val="105000"/>
              </a:lnSpc>
              <a:spcBef>
                <a:spcPts val="0"/>
              </a:spcBef>
              <a:spcAft>
                <a:spcPts val="0"/>
              </a:spcAft>
              <a:buFont typeface="Wingdings" pitchFamily="2" charset="2"/>
              <a:buNone/>
              <a:defRPr/>
            </a:pPr>
            <a:r>
              <a:rPr lang="en-US" b="1" i="1" dirty="0">
                <a:solidFill>
                  <a:schemeClr val="bg1">
                    <a:lumMod val="85000"/>
                  </a:schemeClr>
                </a:solidFill>
                <a:effectLst>
                  <a:outerShdw blurRad="38100" dist="38100" dir="2700000" algn="tl">
                    <a:srgbClr val="C0C0C0"/>
                  </a:outerShdw>
                </a:effectLst>
                <a:latin typeface="Arial" panose="020B0604020202020204" pitchFamily="34" charset="0"/>
              </a:rPr>
              <a:t>	</a:t>
            </a:r>
            <a:endParaRPr lang="en-US" b="1" dirty="0">
              <a:solidFill>
                <a:schemeClr val="bg1">
                  <a:lumMod val="85000"/>
                </a:schemeClr>
              </a:solidFill>
              <a:latin typeface="Arial" panose="020B0604020202020204" pitchFamily="34" charset="0"/>
            </a:endParaRPr>
          </a:p>
          <a:p>
            <a:pPr fontAlgn="auto">
              <a:lnSpc>
                <a:spcPct val="105000"/>
              </a:lnSpc>
              <a:spcBef>
                <a:spcPts val="0"/>
              </a:spcBef>
              <a:spcAft>
                <a:spcPts val="0"/>
              </a:spcAft>
              <a:buFont typeface="Wingdings" pitchFamily="2" charset="2"/>
              <a:buNone/>
              <a:defRPr/>
            </a:pPr>
            <a:r>
              <a:rPr lang="en-US" sz="2200" b="1" i="1" dirty="0">
                <a:solidFill>
                  <a:schemeClr val="bg1">
                    <a:lumMod val="85000"/>
                  </a:schemeClr>
                </a:solidFill>
                <a:latin typeface="Arial" panose="020B0604020202020204" pitchFamily="34" charset="0"/>
              </a:rPr>
              <a:t>The environmental preconditions that should be experienced by students </a:t>
            </a:r>
            <a:r>
              <a:rPr lang="en-US" sz="2200" b="1" i="1" u="sng" dirty="0">
                <a:solidFill>
                  <a:schemeClr val="bg1">
                    <a:lumMod val="85000"/>
                  </a:schemeClr>
                </a:solidFill>
                <a:latin typeface="Arial" panose="020B0604020202020204" pitchFamily="34" charset="0"/>
              </a:rPr>
              <a:t>prior to</a:t>
            </a:r>
            <a:r>
              <a:rPr lang="en-US" sz="2200" b="1" i="1" dirty="0">
                <a:solidFill>
                  <a:schemeClr val="bg1">
                    <a:lumMod val="85000"/>
                  </a:schemeClr>
                </a:solidFill>
                <a:latin typeface="Arial" panose="020B0604020202020204" pitchFamily="34" charset="0"/>
              </a:rPr>
              <a:t> initiating formal instruction include... </a:t>
            </a:r>
          </a:p>
          <a:p>
            <a:pPr fontAlgn="auto">
              <a:lnSpc>
                <a:spcPct val="105000"/>
              </a:lnSpc>
              <a:spcBef>
                <a:spcPts val="0"/>
              </a:spcBef>
              <a:spcAft>
                <a:spcPts val="0"/>
              </a:spcAft>
              <a:buFont typeface="Wingdings" pitchFamily="2" charset="2"/>
              <a:buNone/>
              <a:defRPr/>
            </a:pPr>
            <a:endParaRPr lang="en-US" sz="1400" b="1" i="1" dirty="0">
              <a:solidFill>
                <a:schemeClr val="bg1">
                  <a:lumMod val="85000"/>
                </a:schemeClr>
              </a:solidFill>
              <a:latin typeface="Arial" panose="020B0604020202020204" pitchFamily="34" charset="0"/>
            </a:endParaRPr>
          </a:p>
          <a:p>
            <a:pPr fontAlgn="auto">
              <a:lnSpc>
                <a:spcPct val="105000"/>
              </a:lnSpc>
              <a:spcBef>
                <a:spcPts val="0"/>
              </a:spcBef>
              <a:spcAft>
                <a:spcPts val="0"/>
              </a:spcAft>
              <a:buFont typeface="Wingdings" pitchFamily="2" charset="2"/>
              <a:buNone/>
              <a:defRPr/>
            </a:pPr>
            <a:r>
              <a:rPr lang="en-US" sz="3200" b="1" dirty="0">
                <a:solidFill>
                  <a:srgbClr val="FFFF00"/>
                </a:solidFill>
                <a:latin typeface="Arial" panose="020B0604020202020204" pitchFamily="34" charset="0"/>
              </a:rPr>
              <a:t>S</a:t>
            </a:r>
            <a:r>
              <a:rPr lang="en-US" sz="3000" b="1" dirty="0">
                <a:solidFill>
                  <a:schemeClr val="bg1">
                    <a:lumMod val="85000"/>
                  </a:schemeClr>
                </a:solidFill>
                <a:latin typeface="Arial" panose="020B0604020202020204" pitchFamily="34" charset="0"/>
              </a:rPr>
              <a:t> </a:t>
            </a:r>
            <a:r>
              <a:rPr lang="en-US" sz="3000" b="1" dirty="0" err="1">
                <a:solidFill>
                  <a:schemeClr val="bg1">
                    <a:lumMod val="85000"/>
                  </a:schemeClr>
                </a:solidFill>
                <a:latin typeface="Arial" panose="020B0604020202020204" pitchFamily="34" charset="0"/>
              </a:rPr>
              <a:t>afety</a:t>
            </a:r>
            <a:r>
              <a:rPr lang="en-US" sz="3000" b="1" dirty="0">
                <a:solidFill>
                  <a:schemeClr val="bg1">
                    <a:lumMod val="85000"/>
                  </a:schemeClr>
                </a:solidFill>
                <a:latin typeface="Arial" panose="020B0604020202020204" pitchFamily="34" charset="0"/>
              </a:rPr>
              <a:t> </a:t>
            </a:r>
            <a:r>
              <a:rPr lang="en-US" sz="3000" dirty="0">
                <a:solidFill>
                  <a:schemeClr val="bg1">
                    <a:lumMod val="85000"/>
                  </a:schemeClr>
                </a:solidFill>
                <a:latin typeface="Arial" panose="020B0604020202020204" pitchFamily="34" charset="0"/>
              </a:rPr>
              <a:t>(physical and emotional)</a:t>
            </a:r>
          </a:p>
          <a:p>
            <a:pPr fontAlgn="auto">
              <a:lnSpc>
                <a:spcPct val="105000"/>
              </a:lnSpc>
              <a:spcBef>
                <a:spcPts val="0"/>
              </a:spcBef>
              <a:spcAft>
                <a:spcPts val="0"/>
              </a:spcAft>
              <a:buFont typeface="Wingdings" pitchFamily="2" charset="2"/>
              <a:buNone/>
              <a:defRPr/>
            </a:pPr>
            <a:r>
              <a:rPr lang="en-US" sz="3200" b="1" dirty="0">
                <a:solidFill>
                  <a:srgbClr val="FFFF00"/>
                </a:solidFill>
                <a:latin typeface="Arial" panose="020B0604020202020204" pitchFamily="34" charset="0"/>
              </a:rPr>
              <a:t>A</a:t>
            </a:r>
            <a:r>
              <a:rPr lang="en-US" sz="3000" b="1" dirty="0">
                <a:solidFill>
                  <a:schemeClr val="bg1">
                    <a:lumMod val="85000"/>
                  </a:schemeClr>
                </a:solidFill>
                <a:latin typeface="Arial" panose="020B0604020202020204" pitchFamily="34" charset="0"/>
              </a:rPr>
              <a:t> </a:t>
            </a:r>
            <a:r>
              <a:rPr lang="en-US" sz="3000" b="1" dirty="0" err="1">
                <a:solidFill>
                  <a:schemeClr val="bg1">
                    <a:lumMod val="85000"/>
                  </a:schemeClr>
                </a:solidFill>
                <a:latin typeface="Arial" panose="020B0604020202020204" pitchFamily="34" charset="0"/>
              </a:rPr>
              <a:t>cceptance</a:t>
            </a:r>
            <a:r>
              <a:rPr lang="en-US" sz="3000" b="1" dirty="0">
                <a:solidFill>
                  <a:schemeClr val="bg1">
                    <a:lumMod val="85000"/>
                  </a:schemeClr>
                </a:solidFill>
                <a:latin typeface="Arial" panose="020B0604020202020204" pitchFamily="34" charset="0"/>
              </a:rPr>
              <a:t> </a:t>
            </a:r>
            <a:r>
              <a:rPr lang="en-US" sz="3000" dirty="0">
                <a:solidFill>
                  <a:schemeClr val="bg1">
                    <a:lumMod val="85000"/>
                  </a:schemeClr>
                </a:solidFill>
                <a:latin typeface="Arial" panose="020B0604020202020204" pitchFamily="34" charset="0"/>
              </a:rPr>
              <a:t>(no “put-downs”)</a:t>
            </a:r>
          </a:p>
          <a:p>
            <a:pPr fontAlgn="auto">
              <a:lnSpc>
                <a:spcPct val="105000"/>
              </a:lnSpc>
              <a:spcBef>
                <a:spcPts val="0"/>
              </a:spcBef>
              <a:spcAft>
                <a:spcPts val="0"/>
              </a:spcAft>
              <a:buFont typeface="Wingdings" pitchFamily="2" charset="2"/>
              <a:buNone/>
              <a:defRPr/>
            </a:pPr>
            <a:r>
              <a:rPr lang="en-US" sz="3200" b="1" dirty="0">
                <a:solidFill>
                  <a:srgbClr val="FFFF00"/>
                </a:solidFill>
                <a:latin typeface="Arial" panose="020B0604020202020204" pitchFamily="34" charset="0"/>
              </a:rPr>
              <a:t>I</a:t>
            </a:r>
            <a:r>
              <a:rPr lang="en-US" sz="3000" b="1" dirty="0">
                <a:solidFill>
                  <a:schemeClr val="bg1">
                    <a:lumMod val="85000"/>
                  </a:schemeClr>
                </a:solidFill>
                <a:latin typeface="Arial" panose="020B0604020202020204" pitchFamily="34" charset="0"/>
              </a:rPr>
              <a:t> </a:t>
            </a:r>
            <a:r>
              <a:rPr lang="en-US" sz="3000" b="1" dirty="0" err="1">
                <a:solidFill>
                  <a:schemeClr val="bg1">
                    <a:lumMod val="85000"/>
                  </a:schemeClr>
                </a:solidFill>
                <a:latin typeface="Arial" panose="020B0604020202020204" pitchFamily="34" charset="0"/>
              </a:rPr>
              <a:t>nclusion</a:t>
            </a:r>
            <a:r>
              <a:rPr lang="en-US" sz="3000" b="1" dirty="0">
                <a:solidFill>
                  <a:schemeClr val="bg1">
                    <a:lumMod val="85000"/>
                  </a:schemeClr>
                </a:solidFill>
                <a:latin typeface="Arial" panose="020B0604020202020204" pitchFamily="34" charset="0"/>
              </a:rPr>
              <a:t>, </a:t>
            </a:r>
            <a:r>
              <a:rPr lang="en-US" sz="3000" b="1" dirty="0">
                <a:solidFill>
                  <a:srgbClr val="FFFF00"/>
                </a:solidFill>
                <a:latin typeface="Arial" panose="020B0604020202020204" pitchFamily="34" charset="0"/>
              </a:rPr>
              <a:t>i</a:t>
            </a:r>
            <a:r>
              <a:rPr lang="en-US" sz="3000" b="1" dirty="0">
                <a:solidFill>
                  <a:schemeClr val="bg1">
                    <a:lumMod val="85000"/>
                  </a:schemeClr>
                </a:solidFill>
                <a:latin typeface="Arial" panose="020B0604020202020204" pitchFamily="34" charset="0"/>
              </a:rPr>
              <a:t>nteractions and </a:t>
            </a:r>
            <a:r>
              <a:rPr lang="en-US" sz="3000" b="1" dirty="0">
                <a:solidFill>
                  <a:srgbClr val="FFFF00"/>
                </a:solidFill>
                <a:latin typeface="Arial" panose="020B0604020202020204" pitchFamily="34" charset="0"/>
              </a:rPr>
              <a:t>i</a:t>
            </a:r>
            <a:r>
              <a:rPr lang="en-US" sz="3000" b="1" dirty="0">
                <a:solidFill>
                  <a:schemeClr val="bg1">
                    <a:lumMod val="85000"/>
                  </a:schemeClr>
                </a:solidFill>
                <a:latin typeface="Arial" panose="020B0604020202020204" pitchFamily="34" charset="0"/>
              </a:rPr>
              <a:t>nvolvement 	</a:t>
            </a:r>
            <a:r>
              <a:rPr lang="en-US" sz="2400" b="1" dirty="0">
                <a:solidFill>
                  <a:schemeClr val="bg1">
                    <a:lumMod val="85000"/>
                  </a:schemeClr>
                </a:solidFill>
                <a:latin typeface="Arial" panose="020B0604020202020204" pitchFamily="34" charset="0"/>
              </a:rPr>
              <a:t>(interpersonal/social aspect of memory formation)</a:t>
            </a:r>
          </a:p>
          <a:p>
            <a:pPr fontAlgn="auto">
              <a:lnSpc>
                <a:spcPct val="105000"/>
              </a:lnSpc>
              <a:spcBef>
                <a:spcPts val="0"/>
              </a:spcBef>
              <a:spcAft>
                <a:spcPts val="0"/>
              </a:spcAft>
              <a:buFont typeface="Wingdings" pitchFamily="2" charset="2"/>
              <a:buNone/>
              <a:defRPr/>
            </a:pPr>
            <a:endParaRPr lang="en-US" sz="1400" b="1" dirty="0">
              <a:solidFill>
                <a:schemeClr val="bg1">
                  <a:lumMod val="85000"/>
                </a:schemeClr>
              </a:solidFill>
              <a:latin typeface="Arial" panose="020B0604020202020204" pitchFamily="34" charset="0"/>
            </a:endParaRPr>
          </a:p>
          <a:p>
            <a:pPr fontAlgn="auto">
              <a:lnSpc>
                <a:spcPct val="105000"/>
              </a:lnSpc>
              <a:spcBef>
                <a:spcPts val="0"/>
              </a:spcBef>
              <a:spcAft>
                <a:spcPts val="0"/>
              </a:spcAft>
              <a:buFont typeface="Wingdings" pitchFamily="2" charset="2"/>
              <a:buNone/>
              <a:defRPr/>
            </a:pPr>
            <a:r>
              <a:rPr lang="en-US" sz="2200" b="1" i="1" dirty="0">
                <a:solidFill>
                  <a:schemeClr val="bg1">
                    <a:lumMod val="85000"/>
                  </a:schemeClr>
                </a:solidFill>
                <a:latin typeface="Arial" panose="020B0604020202020204" pitchFamily="34" charset="0"/>
              </a:rPr>
              <a:t>After satisfying these prerequisite </a:t>
            </a:r>
            <a:r>
              <a:rPr lang="en-US" sz="2200" b="1" i="1" dirty="0" err="1">
                <a:solidFill>
                  <a:schemeClr val="bg1">
                    <a:lumMod val="85000"/>
                  </a:schemeClr>
                </a:solidFill>
                <a:latin typeface="Arial" panose="020B0604020202020204" pitchFamily="34" charset="0"/>
              </a:rPr>
              <a:t>neurophysiological</a:t>
            </a:r>
            <a:r>
              <a:rPr lang="en-US" sz="2200" b="1" i="1" dirty="0">
                <a:solidFill>
                  <a:schemeClr val="bg1">
                    <a:lumMod val="85000"/>
                  </a:schemeClr>
                </a:solidFill>
                <a:latin typeface="Arial" panose="020B0604020202020204" pitchFamily="34" charset="0"/>
              </a:rPr>
              <a:t> and 	hierarchical conditions, </a:t>
            </a:r>
            <a:r>
              <a:rPr lang="en-US" sz="2200" b="1" i="1" u="sng" dirty="0">
                <a:solidFill>
                  <a:schemeClr val="bg1">
                    <a:lumMod val="85000"/>
                  </a:schemeClr>
                </a:solidFill>
                <a:latin typeface="Arial" panose="020B0604020202020204" pitchFamily="34" charset="0"/>
              </a:rPr>
              <a:t>students are biologically ready for </a:t>
            </a:r>
          </a:p>
          <a:p>
            <a:pPr fontAlgn="auto">
              <a:lnSpc>
                <a:spcPct val="105000"/>
              </a:lnSpc>
              <a:spcBef>
                <a:spcPts val="0"/>
              </a:spcBef>
              <a:spcAft>
                <a:spcPts val="0"/>
              </a:spcAft>
              <a:buFont typeface="Wingdings" pitchFamily="2" charset="2"/>
              <a:buNone/>
              <a:defRPr/>
            </a:pPr>
            <a:endParaRPr lang="en-US" sz="1600" b="1" dirty="0">
              <a:solidFill>
                <a:schemeClr val="bg1">
                  <a:lumMod val="85000"/>
                </a:schemeClr>
              </a:solidFill>
              <a:latin typeface="Arial" panose="020B0604020202020204" pitchFamily="34" charset="0"/>
            </a:endParaRPr>
          </a:p>
          <a:p>
            <a:pPr fontAlgn="auto">
              <a:lnSpc>
                <a:spcPct val="105000"/>
              </a:lnSpc>
              <a:spcBef>
                <a:spcPts val="0"/>
              </a:spcBef>
              <a:spcAft>
                <a:spcPts val="0"/>
              </a:spcAft>
              <a:buFont typeface="Wingdings" pitchFamily="2" charset="2"/>
              <a:buNone/>
              <a:defRPr/>
            </a:pPr>
            <a:r>
              <a:rPr lang="en-US" sz="3200" b="1" dirty="0">
                <a:solidFill>
                  <a:srgbClr val="FFFF00"/>
                </a:solidFill>
                <a:latin typeface="Arial" panose="020B0604020202020204" pitchFamily="34" charset="0"/>
              </a:rPr>
              <a:t>L </a:t>
            </a:r>
            <a:r>
              <a:rPr lang="en-US" sz="3200" b="1" dirty="0">
                <a:solidFill>
                  <a:schemeClr val="bg1">
                    <a:lumMod val="85000"/>
                  </a:schemeClr>
                </a:solidFill>
                <a:latin typeface="Arial" panose="020B0604020202020204" pitchFamily="34" charset="0"/>
              </a:rPr>
              <a:t>earning </a:t>
            </a:r>
            <a:r>
              <a:rPr lang="en-US" sz="2200" i="1" dirty="0">
                <a:solidFill>
                  <a:schemeClr val="bg1">
                    <a:lumMod val="85000"/>
                  </a:schemeClr>
                </a:solidFill>
                <a:latin typeface="Arial" panose="020B0604020202020204" pitchFamily="34" charset="0"/>
              </a:rPr>
              <a:t>(students feel their immediate environment is secure 	enough for them to take risks, explore and discover).</a:t>
            </a:r>
          </a:p>
        </p:txBody>
      </p:sp>
      <p:sp>
        <p:nvSpPr>
          <p:cNvPr id="7" name="Rectangle 3">
            <a:extLst>
              <a:ext uri="{FF2B5EF4-FFF2-40B4-BE49-F238E27FC236}">
                <a16:creationId xmlns:a16="http://schemas.microsoft.com/office/drawing/2014/main" id="{E7D4E298-0A33-4108-82C9-2C922BE32B98}"/>
              </a:ext>
            </a:extLst>
          </p:cNvPr>
          <p:cNvSpPr>
            <a:spLocks noChangeArrowheads="1"/>
          </p:cNvSpPr>
          <p:nvPr/>
        </p:nvSpPr>
        <p:spPr bwMode="auto">
          <a:xfrm>
            <a:off x="0" y="6248400"/>
            <a:ext cx="8686800" cy="430213"/>
          </a:xfrm>
          <a:prstGeom prst="rect">
            <a:avLst/>
          </a:prstGeom>
          <a:noFill/>
          <a:ln w="9525">
            <a:noFill/>
            <a:miter lim="800000"/>
            <a:headEnd/>
            <a:tailEnd/>
          </a:ln>
        </p:spPr>
        <p:txBody>
          <a:bodyPr>
            <a:spAutoFit/>
          </a:bodyPr>
          <a:lstStyle/>
          <a:p>
            <a:pPr fontAlgn="auto">
              <a:spcBef>
                <a:spcPts val="0"/>
              </a:spcBef>
              <a:spcAft>
                <a:spcPts val="0"/>
              </a:spcAft>
              <a:defRPr/>
            </a:pPr>
            <a:r>
              <a:rPr lang="en-US" sz="1100" dirty="0">
                <a:solidFill>
                  <a:schemeClr val="bg1">
                    <a:lumMod val="85000"/>
                  </a:schemeClr>
                </a:solidFill>
                <a:latin typeface="Arial" panose="020B0604020202020204" pitchFamily="34" charset="0"/>
              </a:rPr>
              <a:t>Source: Kenneth Wesson (2011). </a:t>
            </a:r>
            <a:r>
              <a:rPr lang="en-US" sz="1100" i="1" dirty="0">
                <a:solidFill>
                  <a:schemeClr val="bg1">
                    <a:lumMod val="85000"/>
                  </a:schemeClr>
                </a:solidFill>
                <a:latin typeface="Arial" panose="020B0604020202020204" pitchFamily="34" charset="0"/>
              </a:rPr>
              <a:t>Education for the Real World; Six great ideas for parents and educators</a:t>
            </a:r>
            <a:r>
              <a:rPr lang="en-US" sz="1100" dirty="0">
                <a:solidFill>
                  <a:schemeClr val="bg1">
                    <a:lumMod val="85000"/>
                  </a:schemeClr>
                </a:solidFill>
                <a:latin typeface="Arial" panose="020B0604020202020204" pitchFamily="34" charset="0"/>
              </a:rPr>
              <a:t>.</a:t>
            </a:r>
            <a:r>
              <a:rPr lang="en-US" sz="1100" i="1" dirty="0">
                <a:solidFill>
                  <a:schemeClr val="bg1">
                    <a:lumMod val="85000"/>
                  </a:schemeClr>
                </a:solidFill>
                <a:latin typeface="Arial" panose="020B0604020202020204" pitchFamily="34" charset="0"/>
              </a:rPr>
              <a:t> </a:t>
            </a:r>
            <a:r>
              <a:rPr lang="en-US" sz="1100" dirty="0">
                <a:solidFill>
                  <a:schemeClr val="bg1">
                    <a:lumMod val="85000"/>
                  </a:schemeClr>
                </a:solidFill>
                <a:latin typeface="Arial" panose="020B0604020202020204" pitchFamily="34" charset="0"/>
              </a:rPr>
              <a:t>Brain World, Issue 2, Volume II Winter 2011. </a:t>
            </a:r>
          </a:p>
        </p:txBody>
      </p:sp>
      <p:pic>
        <p:nvPicPr>
          <p:cNvPr id="9" name="Picture 8">
            <a:extLst>
              <a:ext uri="{FF2B5EF4-FFF2-40B4-BE49-F238E27FC236}">
                <a16:creationId xmlns:a16="http://schemas.microsoft.com/office/drawing/2014/main" id="{4B9C463F-89D3-44AA-86E9-EC694F7A8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016" y="81757"/>
            <a:ext cx="3163167" cy="228599"/>
          </a:xfrm>
          <a:prstGeom prst="rect">
            <a:avLst/>
          </a:prstGeom>
        </p:spPr>
      </p:pic>
      <p:pic>
        <p:nvPicPr>
          <p:cNvPr id="10" name="Picture 9">
            <a:extLst>
              <a:ext uri="{FF2B5EF4-FFF2-40B4-BE49-F238E27FC236}">
                <a16:creationId xmlns:a16="http://schemas.microsoft.com/office/drawing/2014/main" id="{838376B6-D1A5-4544-ACF7-10CFFD213A1E}"/>
              </a:ext>
            </a:extLst>
          </p:cNvPr>
          <p:cNvPicPr>
            <a:picLocks noChangeAspect="1"/>
          </p:cNvPicPr>
          <p:nvPr/>
        </p:nvPicPr>
        <p:blipFill>
          <a:blip r:embed="rId4"/>
          <a:stretch>
            <a:fillRect/>
          </a:stretch>
        </p:blipFill>
        <p:spPr>
          <a:xfrm>
            <a:off x="46448" y="35332"/>
            <a:ext cx="595356" cy="471436"/>
          </a:xfrm>
          <a:prstGeom prst="rect">
            <a:avLst/>
          </a:prstGeom>
        </p:spPr>
      </p:pic>
    </p:spTree>
    <p:extLst>
      <p:ext uri="{BB962C8B-B14F-4D97-AF65-F5344CB8AC3E}">
        <p14:creationId xmlns:p14="http://schemas.microsoft.com/office/powerpoint/2010/main" val="634321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31072"/>
            <a:ext cx="9144000" cy="6889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35332"/>
            <a:ext cx="595356" cy="471436"/>
          </a:xfrm>
          <a:prstGeom prst="rect">
            <a:avLst/>
          </a:prstGeom>
        </p:spPr>
      </p:pic>
      <p:sp>
        <p:nvSpPr>
          <p:cNvPr id="5" name="Text Placeholder 2">
            <a:extLst>
              <a:ext uri="{FF2B5EF4-FFF2-40B4-BE49-F238E27FC236}">
                <a16:creationId xmlns:a16="http://schemas.microsoft.com/office/drawing/2014/main" id="{418D4E4E-FF3D-4415-A2D5-1F4C080D6B57}"/>
              </a:ext>
            </a:extLst>
          </p:cNvPr>
          <p:cNvSpPr txBox="1">
            <a:spLocks/>
          </p:cNvSpPr>
          <p:nvPr/>
        </p:nvSpPr>
        <p:spPr>
          <a:xfrm>
            <a:off x="228600" y="935365"/>
            <a:ext cx="8678589" cy="83397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2868" indent="0">
              <a:buFont typeface="Arial" panose="020B0604020202020204" pitchFamily="34" charset="0"/>
              <a:buNone/>
            </a:pPr>
            <a:r>
              <a:rPr lang="en-US" sz="2800" b="1" i="1" dirty="0">
                <a:solidFill>
                  <a:srgbClr val="FFFF00"/>
                </a:solidFill>
                <a:latin typeface="Arial" charset="0"/>
                <a:ea typeface="Arial" charset="0"/>
                <a:cs typeface="Arial" charset="0"/>
              </a:rPr>
              <a:t>Saber-toothed Tigers and stressed-out students: </a:t>
            </a:r>
            <a:r>
              <a:rPr lang="en-US" sz="2400" i="1" dirty="0">
                <a:solidFill>
                  <a:schemeClr val="bg1"/>
                </a:solidFill>
                <a:latin typeface="Arial" charset="0"/>
                <a:ea typeface="Arial" charset="0"/>
                <a:cs typeface="Arial" charset="0"/>
              </a:rPr>
              <a:t>an examination of the neuroscience behind safe, secure learning environments </a:t>
            </a:r>
          </a:p>
          <a:p>
            <a:pPr marL="82868" indent="0">
              <a:buFont typeface="Arial" panose="020B0604020202020204" pitchFamily="34" charset="0"/>
              <a:buNone/>
            </a:pPr>
            <a:r>
              <a:rPr lang="en-US" sz="2400" i="1" dirty="0">
                <a:solidFill>
                  <a:schemeClr val="bg1"/>
                </a:solidFill>
                <a:latin typeface="Arial" charset="0"/>
                <a:ea typeface="Arial" charset="0"/>
                <a:cs typeface="Arial" charset="0"/>
              </a:rPr>
              <a:t>						– by Kenneth Wesson</a:t>
            </a:r>
          </a:p>
          <a:p>
            <a:endParaRPr lang="en-US" dirty="0">
              <a:solidFill>
                <a:schemeClr val="bg1"/>
              </a:solidFill>
            </a:endParaRPr>
          </a:p>
        </p:txBody>
      </p:sp>
      <p:pic>
        <p:nvPicPr>
          <p:cNvPr id="7" name="Picture 6">
            <a:extLst>
              <a:ext uri="{FF2B5EF4-FFF2-40B4-BE49-F238E27FC236}">
                <a16:creationId xmlns:a16="http://schemas.microsoft.com/office/drawing/2014/main" id="{B708C8C9-E8D7-406A-A5A5-51367AEAA337}"/>
              </a:ext>
            </a:extLst>
          </p:cNvPr>
          <p:cNvPicPr/>
          <p:nvPr/>
        </p:nvPicPr>
        <p:blipFill>
          <a:blip r:embed="rId3"/>
          <a:stretch>
            <a:fillRect/>
          </a:stretch>
        </p:blipFill>
        <p:spPr>
          <a:xfrm>
            <a:off x="1075642" y="91451"/>
            <a:ext cx="1949927" cy="439768"/>
          </a:xfrm>
          <a:prstGeom prst="rect">
            <a:avLst/>
          </a:prstGeom>
        </p:spPr>
      </p:pic>
      <p:sp>
        <p:nvSpPr>
          <p:cNvPr id="8" name="Rectangle 7">
            <a:extLst>
              <a:ext uri="{FF2B5EF4-FFF2-40B4-BE49-F238E27FC236}">
                <a16:creationId xmlns:a16="http://schemas.microsoft.com/office/drawing/2014/main" id="{D7D63C61-BBB7-4CAD-AF94-A4C1130FBB90}"/>
              </a:ext>
            </a:extLst>
          </p:cNvPr>
          <p:cNvSpPr/>
          <p:nvPr/>
        </p:nvSpPr>
        <p:spPr>
          <a:xfrm>
            <a:off x="3133042" y="294435"/>
            <a:ext cx="821059" cy="276999"/>
          </a:xfrm>
          <a:prstGeom prst="rect">
            <a:avLst/>
          </a:prstGeom>
        </p:spPr>
        <p:txBody>
          <a:bodyPr wrap="none">
            <a:spAutoFit/>
          </a:bodyPr>
          <a:lstStyle/>
          <a:p>
            <a:r>
              <a:rPr lang="en-US" sz="12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rPr>
              <a:t>June 2018</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0F5B2F3-96CF-4B45-8E58-59A2E3C9CE53}"/>
              </a:ext>
            </a:extLst>
          </p:cNvPr>
          <p:cNvSpPr/>
          <p:nvPr/>
        </p:nvSpPr>
        <p:spPr>
          <a:xfrm>
            <a:off x="275849" y="1808247"/>
            <a:ext cx="8631340" cy="1200329"/>
          </a:xfrm>
          <a:prstGeom prst="rect">
            <a:avLst/>
          </a:prstGeom>
        </p:spPr>
        <p:txBody>
          <a:bodyPr wrap="square">
            <a:spAutoFit/>
          </a:bodyPr>
          <a:lstStyle/>
          <a:p>
            <a:pPr indent="-342900"/>
            <a:r>
              <a:rPr lang="en-US" dirty="0">
                <a:solidFill>
                  <a:schemeClr val="bg1"/>
                </a:solidFill>
                <a:latin typeface="Arial" charset="0"/>
                <a:ea typeface="Arial" charset="0"/>
                <a:cs typeface="Arial" charset="0"/>
              </a:rPr>
              <a:t>“There is a growing body of neurological evidence supporting the notion that if students do not feel safe, secure and comfortable in a learning environment, their ability to learn is severely compromised, regardless of the quality of instruction or the level of instructional expertise demonstrated by the classroom practitioner.”</a:t>
            </a:r>
          </a:p>
        </p:txBody>
      </p:sp>
      <p:pic>
        <p:nvPicPr>
          <p:cNvPr id="10" name="Picture 9">
            <a:extLst>
              <a:ext uri="{FF2B5EF4-FFF2-40B4-BE49-F238E27FC236}">
                <a16:creationId xmlns:a16="http://schemas.microsoft.com/office/drawing/2014/main" id="{F144D2F5-E769-44AF-93CC-75F96989E3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1527" y="3770091"/>
            <a:ext cx="3815414" cy="2537251"/>
          </a:xfrm>
          <a:prstGeom prst="rect">
            <a:avLst/>
          </a:prstGeom>
          <a:effectLst>
            <a:outerShdw blurRad="76200" dist="76200" dir="8100000" algn="tr" rotWithShape="0">
              <a:prstClr val="black">
                <a:alpha val="25000"/>
              </a:prstClr>
            </a:outerShdw>
          </a:effectLst>
        </p:spPr>
      </p:pic>
      <p:pic>
        <p:nvPicPr>
          <p:cNvPr id="11" name="Picture 10">
            <a:extLst>
              <a:ext uri="{FF2B5EF4-FFF2-40B4-BE49-F238E27FC236}">
                <a16:creationId xmlns:a16="http://schemas.microsoft.com/office/drawing/2014/main" id="{52E22F1F-B5D2-4641-B6E1-266886DE10B3}"/>
              </a:ext>
            </a:extLst>
          </p:cNvPr>
          <p:cNvPicPr/>
          <p:nvPr/>
        </p:nvPicPr>
        <p:blipFill>
          <a:blip r:embed="rId6"/>
          <a:stretch>
            <a:fillRect/>
          </a:stretch>
        </p:blipFill>
        <p:spPr>
          <a:xfrm>
            <a:off x="4953000" y="3803881"/>
            <a:ext cx="3244320" cy="2560861"/>
          </a:xfrm>
          <a:prstGeom prst="rect">
            <a:avLst/>
          </a:prstGeom>
        </p:spPr>
      </p:pic>
      <p:sp>
        <p:nvSpPr>
          <p:cNvPr id="12" name="Rectangle 11">
            <a:extLst>
              <a:ext uri="{FF2B5EF4-FFF2-40B4-BE49-F238E27FC236}">
                <a16:creationId xmlns:a16="http://schemas.microsoft.com/office/drawing/2014/main" id="{F6DF19D0-DBBA-41BB-9652-B48A6E3CB6C5}"/>
              </a:ext>
            </a:extLst>
          </p:cNvPr>
          <p:cNvSpPr/>
          <p:nvPr/>
        </p:nvSpPr>
        <p:spPr>
          <a:xfrm rot="251918">
            <a:off x="5376215" y="6431881"/>
            <a:ext cx="2168029" cy="276999"/>
          </a:xfrm>
          <a:prstGeom prst="rect">
            <a:avLst/>
          </a:prstGeom>
        </p:spPr>
        <p:txBody>
          <a:bodyPr wrap="none">
            <a:spAutoFit/>
          </a:bodyPr>
          <a:lstStyle/>
          <a:p>
            <a:r>
              <a:rPr lang="en-US" sz="1200" i="1" dirty="0">
                <a:solidFill>
                  <a:schemeClr val="bg1"/>
                </a:solidFill>
                <a:latin typeface="Arial" charset="0"/>
                <a:ea typeface="Arial" charset="0"/>
                <a:cs typeface="Arial" charset="0"/>
              </a:rPr>
              <a:t>Maslow’s Hierarchy of Needs</a:t>
            </a:r>
          </a:p>
        </p:txBody>
      </p:sp>
      <p:sp>
        <p:nvSpPr>
          <p:cNvPr id="13" name="Rectangle 12">
            <a:extLst>
              <a:ext uri="{FF2B5EF4-FFF2-40B4-BE49-F238E27FC236}">
                <a16:creationId xmlns:a16="http://schemas.microsoft.com/office/drawing/2014/main" id="{A1D82A35-4339-4817-BAE2-B3B1686FD346}"/>
              </a:ext>
            </a:extLst>
          </p:cNvPr>
          <p:cNvSpPr/>
          <p:nvPr/>
        </p:nvSpPr>
        <p:spPr>
          <a:xfrm>
            <a:off x="3429000" y="3048000"/>
            <a:ext cx="2325038" cy="553998"/>
          </a:xfrm>
          <a:prstGeom prst="rect">
            <a:avLst/>
          </a:prstGeom>
        </p:spPr>
        <p:txBody>
          <a:bodyPr wrap="square">
            <a:spAutoFit/>
          </a:bodyPr>
          <a:lstStyle/>
          <a:p>
            <a:pPr algn="ctr"/>
            <a:r>
              <a:rPr lang="en-US" sz="1500" dirty="0">
                <a:solidFill>
                  <a:schemeClr val="bg1"/>
                </a:solidFill>
                <a:latin typeface="Arial" charset="0"/>
                <a:ea typeface="Arial" charset="0"/>
                <a:cs typeface="Arial" charset="0"/>
              </a:rPr>
              <a:t>Safety is a </a:t>
            </a:r>
          </a:p>
          <a:p>
            <a:pPr algn="ctr"/>
            <a:r>
              <a:rPr lang="en-US" sz="1500" b="1" i="1" u="sng" dirty="0">
                <a:solidFill>
                  <a:schemeClr val="bg1"/>
                </a:solidFill>
                <a:latin typeface="Arial" charset="0"/>
                <a:ea typeface="Arial" charset="0"/>
                <a:cs typeface="Arial" charset="0"/>
              </a:rPr>
              <a:t>learning requirement</a:t>
            </a:r>
          </a:p>
        </p:txBody>
      </p:sp>
      <p:sp>
        <p:nvSpPr>
          <p:cNvPr id="16" name="Oval 15">
            <a:extLst>
              <a:ext uri="{FF2B5EF4-FFF2-40B4-BE49-F238E27FC236}">
                <a16:creationId xmlns:a16="http://schemas.microsoft.com/office/drawing/2014/main" id="{AAC2261D-ABDA-4425-BA79-6162D0BF7967}"/>
              </a:ext>
            </a:extLst>
          </p:cNvPr>
          <p:cNvSpPr/>
          <p:nvPr/>
        </p:nvSpPr>
        <p:spPr>
          <a:xfrm>
            <a:off x="6214269" y="4084435"/>
            <a:ext cx="992403" cy="66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98801136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61965"/>
            <a:ext cx="595356" cy="471436"/>
          </a:xfrm>
          <a:prstGeom prst="rect">
            <a:avLst/>
          </a:prstGeom>
        </p:spPr>
      </p:pic>
      <p:sp>
        <p:nvSpPr>
          <p:cNvPr id="5" name="Rectangle 3">
            <a:extLst>
              <a:ext uri="{FF2B5EF4-FFF2-40B4-BE49-F238E27FC236}">
                <a16:creationId xmlns:a16="http://schemas.microsoft.com/office/drawing/2014/main" id="{4D5BFAE3-9BD9-45E7-B6A2-9F0C5FB1DFD4}"/>
              </a:ext>
            </a:extLst>
          </p:cNvPr>
          <p:cNvSpPr>
            <a:spLocks noChangeArrowheads="1"/>
          </p:cNvSpPr>
          <p:nvPr/>
        </p:nvSpPr>
        <p:spPr bwMode="auto">
          <a:xfrm>
            <a:off x="75744" y="1041022"/>
            <a:ext cx="9068255" cy="646331"/>
          </a:xfrm>
          <a:prstGeom prst="rect">
            <a:avLst/>
          </a:prstGeom>
          <a:noFill/>
          <a:ln w="9525">
            <a:noFill/>
            <a:miter lim="800000"/>
            <a:headEnd/>
            <a:tailEnd/>
          </a:ln>
        </p:spPr>
        <p:txBody>
          <a:bodyPr wrap="square">
            <a:spAutoFit/>
          </a:bodyPr>
          <a:lstStyle/>
          <a:p>
            <a:pPr algn="ctr">
              <a:buClr>
                <a:schemeClr val="tx2"/>
              </a:buClr>
              <a:buSzPct val="75000"/>
              <a:defRPr/>
            </a:pPr>
            <a:r>
              <a:rPr lang="en-US" b="1" dirty="0">
                <a:solidFill>
                  <a:schemeClr val="bg1"/>
                </a:solidFill>
                <a:latin typeface="Arial" charset="0"/>
                <a:ea typeface="Arial" charset="0"/>
                <a:cs typeface="Arial" charset="0"/>
              </a:rPr>
              <a:t>To a learning brain, new curricula, the latest </a:t>
            </a:r>
            <a:r>
              <a:rPr lang="en-US" b="1" dirty="0" err="1">
                <a:solidFill>
                  <a:schemeClr val="bg1"/>
                </a:solidFill>
                <a:latin typeface="Arial" charset="0"/>
                <a:ea typeface="Arial" charset="0"/>
                <a:cs typeface="Arial" charset="0"/>
              </a:rPr>
              <a:t>i</a:t>
            </a:r>
            <a:r>
              <a:rPr lang="en-US" b="1" dirty="0">
                <a:solidFill>
                  <a:schemeClr val="bg1"/>
                </a:solidFill>
                <a:latin typeface="Arial" charset="0"/>
                <a:ea typeface="Arial" charset="0"/>
                <a:cs typeface="Arial" charset="0"/>
              </a:rPr>
              <a:t>-Pad, and the best-trained teacher </a:t>
            </a:r>
          </a:p>
          <a:p>
            <a:pPr algn="ctr">
              <a:buClr>
                <a:schemeClr val="tx2"/>
              </a:buClr>
              <a:buSzPct val="75000"/>
              <a:defRPr/>
            </a:pPr>
            <a:r>
              <a:rPr lang="en-US" b="1" i="1" dirty="0">
                <a:solidFill>
                  <a:schemeClr val="bg1"/>
                </a:solidFill>
                <a:latin typeface="Arial" charset="0"/>
                <a:ea typeface="Arial" charset="0"/>
                <a:cs typeface="Arial" charset="0"/>
              </a:rPr>
              <a:t>will </a:t>
            </a:r>
            <a:r>
              <a:rPr lang="en-US" b="1" i="1" u="sng" dirty="0">
                <a:solidFill>
                  <a:schemeClr val="bg1"/>
                </a:solidFill>
                <a:latin typeface="Arial" charset="0"/>
                <a:ea typeface="Arial" charset="0"/>
                <a:cs typeface="Arial" charset="0"/>
              </a:rPr>
              <a:t>not</a:t>
            </a:r>
            <a:r>
              <a:rPr lang="en-US" b="1" i="1" dirty="0">
                <a:solidFill>
                  <a:schemeClr val="bg1"/>
                </a:solidFill>
                <a:latin typeface="Arial" charset="0"/>
                <a:ea typeface="Arial" charset="0"/>
                <a:cs typeface="Arial" charset="0"/>
              </a:rPr>
              <a:t> offset the absence of physical and emotional safety.</a:t>
            </a:r>
          </a:p>
        </p:txBody>
      </p:sp>
      <p:pic>
        <p:nvPicPr>
          <p:cNvPr id="7" name="Picture 6">
            <a:extLst>
              <a:ext uri="{FF2B5EF4-FFF2-40B4-BE49-F238E27FC236}">
                <a16:creationId xmlns:a16="http://schemas.microsoft.com/office/drawing/2014/main" id="{EAC4C1AB-82DD-4AEF-B1C8-E3DDC50924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34648" y="5691998"/>
            <a:ext cx="1271812" cy="953858"/>
          </a:xfrm>
          <a:prstGeom prst="rect">
            <a:avLst/>
          </a:prstGeom>
        </p:spPr>
      </p:pic>
      <p:pic>
        <p:nvPicPr>
          <p:cNvPr id="8" name="Picture 7">
            <a:extLst>
              <a:ext uri="{FF2B5EF4-FFF2-40B4-BE49-F238E27FC236}">
                <a16:creationId xmlns:a16="http://schemas.microsoft.com/office/drawing/2014/main" id="{8B97C2B5-F706-414E-A9F8-4FB632262AE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744" y="2045052"/>
            <a:ext cx="5055129" cy="3593748"/>
          </a:xfrm>
          <a:prstGeom prst="rect">
            <a:avLst/>
          </a:prstGeom>
          <a:ln w="34925">
            <a:solidFill>
              <a:schemeClr val="bg1"/>
            </a:solidFill>
          </a:ln>
          <a:effectLst>
            <a:outerShdw blurRad="76200" dist="76200" dir="8100000" algn="tr" rotWithShape="0">
              <a:prstClr val="black">
                <a:alpha val="25000"/>
              </a:prstClr>
            </a:outerShdw>
          </a:effectLst>
        </p:spPr>
      </p:pic>
      <p:sp>
        <p:nvSpPr>
          <p:cNvPr id="9" name="Rectangle 8">
            <a:extLst>
              <a:ext uri="{FF2B5EF4-FFF2-40B4-BE49-F238E27FC236}">
                <a16:creationId xmlns:a16="http://schemas.microsoft.com/office/drawing/2014/main" id="{3D8CCB43-2942-4106-8754-BC83600EF219}"/>
              </a:ext>
            </a:extLst>
          </p:cNvPr>
          <p:cNvSpPr/>
          <p:nvPr/>
        </p:nvSpPr>
        <p:spPr>
          <a:xfrm>
            <a:off x="5248855" y="2045052"/>
            <a:ext cx="3802454" cy="3477875"/>
          </a:xfrm>
          <a:prstGeom prst="rect">
            <a:avLst/>
          </a:prstGeom>
        </p:spPr>
        <p:txBody>
          <a:bodyPr wrap="square">
            <a:spAutoFit/>
          </a:bodyPr>
          <a:lstStyle/>
          <a:p>
            <a:r>
              <a:rPr lang="en-US" sz="2200" dirty="0">
                <a:solidFill>
                  <a:schemeClr val="bg1"/>
                </a:solidFill>
                <a:latin typeface="Arial" charset="0"/>
                <a:ea typeface="Arial" charset="0"/>
                <a:cs typeface="Arial" charset="0"/>
              </a:rPr>
              <a:t>“…stressed-out brains (in students or adults) are physically incapable of establishing and maintaining the requisite neural connections inside the brain that are necessary to support content-related learning as well as long-term </a:t>
            </a:r>
            <a:r>
              <a:rPr lang="en-US" sz="2200" b="1" dirty="0">
                <a:solidFill>
                  <a:schemeClr val="bg1"/>
                </a:solidFill>
                <a:latin typeface="Arial" charset="0"/>
                <a:ea typeface="Arial" charset="0"/>
                <a:cs typeface="Arial" charset="0"/>
              </a:rPr>
              <a:t>memory </a:t>
            </a:r>
            <a:r>
              <a:rPr lang="en-US" sz="2200" dirty="0">
                <a:solidFill>
                  <a:schemeClr val="bg1"/>
                </a:solidFill>
                <a:latin typeface="Arial" charset="0"/>
                <a:ea typeface="Arial" charset="0"/>
                <a:cs typeface="Arial" charset="0"/>
              </a:rPr>
              <a:t>formation.”</a:t>
            </a:r>
          </a:p>
        </p:txBody>
      </p:sp>
      <p:sp>
        <p:nvSpPr>
          <p:cNvPr id="10" name="Title 3">
            <a:extLst>
              <a:ext uri="{FF2B5EF4-FFF2-40B4-BE49-F238E27FC236}">
                <a16:creationId xmlns:a16="http://schemas.microsoft.com/office/drawing/2014/main" id="{27471277-611E-4C74-97E9-B4F84E08CFCC}"/>
              </a:ext>
            </a:extLst>
          </p:cNvPr>
          <p:cNvSpPr txBox="1">
            <a:spLocks/>
          </p:cNvSpPr>
          <p:nvPr/>
        </p:nvSpPr>
        <p:spPr>
          <a:xfrm>
            <a:off x="636298" y="101359"/>
            <a:ext cx="8270162" cy="457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solidFill>
                  <a:srgbClr val="FFFF00"/>
                </a:solidFill>
                <a:latin typeface="Arial" charset="0"/>
                <a:ea typeface="Arial" charset="0"/>
                <a:cs typeface="Arial" charset="0"/>
              </a:rPr>
              <a:t>The Neuroscience Behind Safe, </a:t>
            </a:r>
          </a:p>
          <a:p>
            <a:r>
              <a:rPr lang="en-US" sz="2100" b="1" dirty="0">
                <a:solidFill>
                  <a:srgbClr val="FFFF00"/>
                </a:solidFill>
                <a:latin typeface="Arial" charset="0"/>
                <a:ea typeface="Arial" charset="0"/>
                <a:cs typeface="Arial" charset="0"/>
              </a:rPr>
              <a:t>Secure Learning Environments</a:t>
            </a:r>
          </a:p>
        </p:txBody>
      </p:sp>
      <p:cxnSp>
        <p:nvCxnSpPr>
          <p:cNvPr id="13" name="Straight Connector 12">
            <a:extLst>
              <a:ext uri="{FF2B5EF4-FFF2-40B4-BE49-F238E27FC236}">
                <a16:creationId xmlns:a16="http://schemas.microsoft.com/office/drawing/2014/main" id="{C86071EB-8F28-4D56-A858-DFEA0B6E5922}"/>
              </a:ext>
            </a:extLst>
          </p:cNvPr>
          <p:cNvCxnSpPr/>
          <p:nvPr/>
        </p:nvCxnSpPr>
        <p:spPr>
          <a:xfrm>
            <a:off x="4063464" y="3657600"/>
            <a:ext cx="628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465370-0D76-46B4-BFD3-0E6761D0D242}"/>
              </a:ext>
            </a:extLst>
          </p:cNvPr>
          <p:cNvCxnSpPr>
            <a:cxnSpLocks/>
          </p:cNvCxnSpPr>
          <p:nvPr/>
        </p:nvCxnSpPr>
        <p:spPr>
          <a:xfrm>
            <a:off x="4377789" y="5104390"/>
            <a:ext cx="371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A915AA-8DB6-4D1B-BF3F-8A68BAA888F9}"/>
              </a:ext>
            </a:extLst>
          </p:cNvPr>
          <p:cNvCxnSpPr>
            <a:cxnSpLocks/>
          </p:cNvCxnSpPr>
          <p:nvPr/>
        </p:nvCxnSpPr>
        <p:spPr>
          <a:xfrm>
            <a:off x="257039" y="4724400"/>
            <a:ext cx="5414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DB6F07-EB4B-44D3-8ED6-AF32C5EF598E}"/>
              </a:ext>
            </a:extLst>
          </p:cNvPr>
          <p:cNvCxnSpPr>
            <a:cxnSpLocks/>
          </p:cNvCxnSpPr>
          <p:nvPr/>
        </p:nvCxnSpPr>
        <p:spPr>
          <a:xfrm>
            <a:off x="797395" y="4800600"/>
            <a:ext cx="392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D0762CB-3241-463C-8DE2-1FC6C6D7B79D}"/>
              </a:ext>
            </a:extLst>
          </p:cNvPr>
          <p:cNvSpPr/>
          <p:nvPr/>
        </p:nvSpPr>
        <p:spPr>
          <a:xfrm>
            <a:off x="3215270" y="5876989"/>
            <a:ext cx="2325038" cy="738664"/>
          </a:xfrm>
          <a:prstGeom prst="rect">
            <a:avLst/>
          </a:prstGeom>
        </p:spPr>
        <p:txBody>
          <a:bodyPr wrap="square">
            <a:spAutoFit/>
          </a:bodyPr>
          <a:lstStyle/>
          <a:p>
            <a:pPr algn="ctr"/>
            <a:r>
              <a:rPr lang="en-US" b="1" dirty="0">
                <a:solidFill>
                  <a:schemeClr val="bg1"/>
                </a:solidFill>
                <a:latin typeface="Arial" charset="0"/>
                <a:ea typeface="Arial" charset="0"/>
                <a:cs typeface="Arial" charset="0"/>
              </a:rPr>
              <a:t>Safety is an</a:t>
            </a:r>
          </a:p>
          <a:p>
            <a:pPr algn="ctr"/>
            <a:r>
              <a:rPr lang="en-US" sz="2400" b="1" dirty="0">
                <a:solidFill>
                  <a:srgbClr val="FFFF00"/>
                </a:solidFill>
                <a:latin typeface="Arial" charset="0"/>
                <a:ea typeface="Arial" charset="0"/>
                <a:cs typeface="Arial" charset="0"/>
              </a:rPr>
              <a:t>Equity Issue</a:t>
            </a:r>
            <a:endParaRPr lang="en-US" sz="2400" b="1" i="1" u="sng" dirty="0">
              <a:solidFill>
                <a:srgbClr val="FFFF00"/>
              </a:solidFill>
              <a:latin typeface="Arial" charset="0"/>
              <a:ea typeface="Arial" charset="0"/>
              <a:cs typeface="Arial" charset="0"/>
            </a:endParaRPr>
          </a:p>
        </p:txBody>
      </p:sp>
    </p:spTree>
    <p:extLst>
      <p:ext uri="{BB962C8B-B14F-4D97-AF65-F5344CB8AC3E}">
        <p14:creationId xmlns:p14="http://schemas.microsoft.com/office/powerpoint/2010/main" val="293392570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itle 1">
            <a:extLst>
              <a:ext uri="{FF2B5EF4-FFF2-40B4-BE49-F238E27FC236}">
                <a16:creationId xmlns:a16="http://schemas.microsoft.com/office/drawing/2014/main" id="{1F4F5F51-98E6-414A-94A4-FB4D01BE0408}"/>
              </a:ext>
            </a:extLst>
          </p:cNvPr>
          <p:cNvSpPr>
            <a:spLocks noGrp="1"/>
          </p:cNvSpPr>
          <p:nvPr>
            <p:ph type="title"/>
          </p:nvPr>
        </p:nvSpPr>
        <p:spPr/>
        <p:txBody>
          <a:bodyPr/>
          <a:lstStyle/>
          <a:p>
            <a:endParaRPr lang="en-US" altLang="en-US"/>
          </a:p>
        </p:txBody>
      </p:sp>
      <p:sp>
        <p:nvSpPr>
          <p:cNvPr id="412675" name="Content Placeholder 2">
            <a:extLst>
              <a:ext uri="{FF2B5EF4-FFF2-40B4-BE49-F238E27FC236}">
                <a16:creationId xmlns:a16="http://schemas.microsoft.com/office/drawing/2014/main" id="{69C00121-42EF-40BA-A53A-57D22F6341DF}"/>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793413E1-7ED8-4CCE-BF9D-08CF80F23F1E}"/>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pic>
        <p:nvPicPr>
          <p:cNvPr id="412677" name="Picture 3" descr="497056">
            <a:extLst>
              <a:ext uri="{FF2B5EF4-FFF2-40B4-BE49-F238E27FC236}">
                <a16:creationId xmlns:a16="http://schemas.microsoft.com/office/drawing/2014/main" id="{EAB2E8D7-805E-4C0F-8A2A-EF95BC744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82B40CB9-E2A2-4628-94A2-DDCB04747C84}"/>
              </a:ext>
            </a:extLst>
          </p:cNvPr>
          <p:cNvSpPr>
            <a:spLocks noChangeArrowheads="1"/>
          </p:cNvSpPr>
          <p:nvPr/>
        </p:nvSpPr>
        <p:spPr bwMode="auto">
          <a:xfrm>
            <a:off x="228600" y="558800"/>
            <a:ext cx="8585200" cy="6832600"/>
          </a:xfrm>
          <a:prstGeom prst="rect">
            <a:avLst/>
          </a:prstGeom>
          <a:noFill/>
          <a:ln w="9525">
            <a:noFill/>
            <a:miter lim="800000"/>
            <a:headEnd/>
            <a:tailEnd/>
          </a:ln>
          <a:effectLst/>
        </p:spPr>
        <p:txBody>
          <a:bodyPr>
            <a:spAutoFit/>
          </a:bodyPr>
          <a:lstStyle/>
          <a:p>
            <a:pPr algn="just" fontAlgn="auto">
              <a:lnSpc>
                <a:spcPct val="150000"/>
              </a:lnSpc>
              <a:spcBef>
                <a:spcPts val="0"/>
              </a:spcBef>
              <a:spcAft>
                <a:spcPts val="0"/>
              </a:spcAft>
              <a:buFont typeface="Wingdings" pitchFamily="2" charset="2"/>
              <a:buNone/>
              <a:defRPr/>
            </a:pPr>
            <a:r>
              <a:rPr lang="en-US" sz="2400" b="1" dirty="0">
                <a:solidFill>
                  <a:schemeClr val="bg1">
                    <a:lumMod val="95000"/>
                  </a:schemeClr>
                </a:solidFill>
                <a:latin typeface="Arial" pitchFamily="34" charset="0"/>
                <a:cs typeface="Times New Roman" pitchFamily="18" charset="0"/>
              </a:rPr>
              <a:t> </a:t>
            </a:r>
          </a:p>
          <a:p>
            <a:pPr fontAlgn="auto">
              <a:lnSpc>
                <a:spcPct val="150000"/>
              </a:lnSpc>
              <a:spcBef>
                <a:spcPts val="0"/>
              </a:spcBef>
              <a:spcAft>
                <a:spcPts val="0"/>
              </a:spcAft>
              <a:defRPr/>
            </a:pPr>
            <a:r>
              <a:rPr lang="en-US" sz="2800" b="1" dirty="0">
                <a:solidFill>
                  <a:srgbClr val="FFFF00"/>
                </a:solidFill>
                <a:latin typeface="Arial" pitchFamily="34" charset="0"/>
              </a:rPr>
              <a:t>Chronic stress </a:t>
            </a:r>
            <a:r>
              <a:rPr lang="en-US" sz="2800" b="1" dirty="0">
                <a:solidFill>
                  <a:schemeClr val="bg1"/>
                </a:solidFill>
                <a:latin typeface="Arial" pitchFamily="34" charset="0"/>
              </a:rPr>
              <a:t>or</a:t>
            </a:r>
            <a:r>
              <a:rPr lang="en-US" sz="2800" b="1" dirty="0">
                <a:solidFill>
                  <a:srgbClr val="FFFF00"/>
                </a:solidFill>
                <a:latin typeface="Arial" pitchFamily="34" charset="0"/>
              </a:rPr>
              <a:t> “toxic stress” </a:t>
            </a:r>
            <a:r>
              <a:rPr lang="en-US" sz="2800" b="1" dirty="0">
                <a:solidFill>
                  <a:schemeClr val="bg1"/>
                </a:solidFill>
                <a:latin typeface="Arial" pitchFamily="34" charset="0"/>
              </a:rPr>
              <a:t>can</a:t>
            </a:r>
          </a:p>
          <a:p>
            <a:pPr fontAlgn="auto">
              <a:lnSpc>
                <a:spcPct val="150000"/>
              </a:lnSpc>
              <a:spcBef>
                <a:spcPts val="0"/>
              </a:spcBef>
              <a:spcAft>
                <a:spcPts val="0"/>
              </a:spcAft>
              <a:defRPr/>
            </a:pPr>
            <a:r>
              <a:rPr lang="en-US" sz="2400" b="1" dirty="0">
                <a:solidFill>
                  <a:schemeClr val="bg1">
                    <a:lumMod val="95000"/>
                  </a:schemeClr>
                </a:solidFill>
                <a:latin typeface="Arial" pitchFamily="34" charset="0"/>
              </a:rPr>
              <a:t>	1. lead to the </a:t>
            </a:r>
            <a:r>
              <a:rPr lang="en-US" sz="2400" b="1" dirty="0">
                <a:solidFill>
                  <a:srgbClr val="00B0F0"/>
                </a:solidFill>
                <a:latin typeface="Arial" pitchFamily="34" charset="0"/>
              </a:rPr>
              <a:t>physical destruction </a:t>
            </a:r>
            <a:r>
              <a:rPr lang="en-US" sz="2400" b="1" dirty="0">
                <a:solidFill>
                  <a:schemeClr val="bg1">
                    <a:lumMod val="95000"/>
                  </a:schemeClr>
                </a:solidFill>
                <a:latin typeface="Arial" pitchFamily="34" charset="0"/>
              </a:rPr>
              <a:t>of neurons in the 		</a:t>
            </a:r>
            <a:r>
              <a:rPr lang="en-US" sz="2400" b="1" dirty="0">
                <a:solidFill>
                  <a:srgbClr val="00B0F0"/>
                </a:solidFill>
                <a:latin typeface="Arial" pitchFamily="34" charset="0"/>
              </a:rPr>
              <a:t>hippocampus</a:t>
            </a:r>
            <a:r>
              <a:rPr lang="en-US" sz="2400" b="1" dirty="0">
                <a:solidFill>
                  <a:schemeClr val="bg1">
                    <a:lumMod val="95000"/>
                  </a:schemeClr>
                </a:solidFill>
                <a:latin typeface="Arial" pitchFamily="34" charset="0"/>
              </a:rPr>
              <a:t> (an area in the brain 				associated with </a:t>
            </a:r>
            <a:r>
              <a:rPr lang="en-US" sz="2400" b="1" dirty="0">
                <a:solidFill>
                  <a:srgbClr val="FFFF00"/>
                </a:solidFill>
                <a:latin typeface="Arial" pitchFamily="34" charset="0"/>
              </a:rPr>
              <a:t>learning/memory storage.)</a:t>
            </a:r>
          </a:p>
          <a:p>
            <a:pPr fontAlgn="auto">
              <a:lnSpc>
                <a:spcPct val="150000"/>
              </a:lnSpc>
              <a:spcBef>
                <a:spcPts val="0"/>
              </a:spcBef>
              <a:spcAft>
                <a:spcPts val="0"/>
              </a:spcAft>
              <a:defRPr/>
            </a:pPr>
            <a:r>
              <a:rPr lang="en-US" sz="2400" b="1" dirty="0">
                <a:solidFill>
                  <a:schemeClr val="bg1"/>
                </a:solidFill>
                <a:latin typeface="Arial" panose="020B0604020202020204" pitchFamily="34" charset="0"/>
                <a:cs typeface="Arial" panose="020B0604020202020204" pitchFamily="34" charset="0"/>
              </a:rPr>
              <a:t>	2. modifies the hippocampus, reducing a child’s 			learning capacity (</a:t>
            </a:r>
            <a:r>
              <a:rPr lang="en-US" sz="2400" b="1" dirty="0" err="1">
                <a:solidFill>
                  <a:schemeClr val="bg1"/>
                </a:solidFill>
                <a:latin typeface="Arial" panose="020B0604020202020204" pitchFamily="34" charset="0"/>
                <a:cs typeface="Arial" panose="020B0604020202020204" pitchFamily="34" charset="0"/>
              </a:rPr>
              <a:t>Vythilingam</a:t>
            </a:r>
            <a:r>
              <a:rPr lang="en-US" sz="2400" b="1" dirty="0">
                <a:solidFill>
                  <a:schemeClr val="bg1"/>
                </a:solidFill>
                <a:latin typeface="Arial" panose="020B0604020202020204" pitchFamily="34" charset="0"/>
                <a:cs typeface="Arial" panose="020B0604020202020204" pitchFamily="34" charset="0"/>
              </a:rPr>
              <a:t>, 2002)</a:t>
            </a:r>
          </a:p>
          <a:p>
            <a:pPr fontAlgn="auto">
              <a:lnSpc>
                <a:spcPct val="150000"/>
              </a:lnSpc>
              <a:spcBef>
                <a:spcPts val="0"/>
              </a:spcBef>
              <a:spcAft>
                <a:spcPts val="0"/>
              </a:spcAft>
              <a:defRPr/>
            </a:pPr>
            <a:r>
              <a:rPr lang="en-US" sz="2400" b="1" dirty="0">
                <a:solidFill>
                  <a:srgbClr val="00B0F0"/>
                </a:solidFill>
                <a:latin typeface="Arial" panose="020B0604020202020204" pitchFamily="34" charset="0"/>
                <a:cs typeface="Arial" panose="020B0604020202020204" pitchFamily="34" charset="0"/>
              </a:rPr>
              <a:t>	3. shrinks neurons </a:t>
            </a:r>
            <a:r>
              <a:rPr lang="en-US" sz="2400" b="1" dirty="0">
                <a:solidFill>
                  <a:schemeClr val="bg1"/>
                </a:solidFill>
                <a:latin typeface="Arial" panose="020B0604020202020204" pitchFamily="34" charset="0"/>
                <a:cs typeface="Arial" panose="020B0604020202020204" pitchFamily="34" charset="0"/>
              </a:rPr>
              <a:t>in the frontal lobes decreasing 			one’s </a:t>
            </a:r>
            <a:r>
              <a:rPr lang="en-US" sz="2400" b="1" dirty="0">
                <a:solidFill>
                  <a:srgbClr val="00B0F0"/>
                </a:solidFill>
                <a:latin typeface="Arial" panose="020B0604020202020204" pitchFamily="34" charset="0"/>
                <a:cs typeface="Arial" panose="020B0604020202020204" pitchFamily="34" charset="0"/>
              </a:rPr>
              <a:t>executive functions </a:t>
            </a:r>
            <a:r>
              <a:rPr lang="en-US" sz="2400" b="1" dirty="0">
                <a:solidFill>
                  <a:schemeClr val="bg1"/>
                </a:solidFill>
                <a:latin typeface="Arial" panose="020B0604020202020204" pitchFamily="34" charset="0"/>
                <a:cs typeface="Arial" panose="020B0604020202020204" pitchFamily="34" charset="0"/>
              </a:rPr>
              <a:t>-</a:t>
            </a:r>
            <a:r>
              <a:rPr lang="en-US" sz="2400" b="1" dirty="0">
                <a:solidFill>
                  <a:srgbClr val="00B0F0"/>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planning, 				judgment, </a:t>
            </a:r>
            <a:r>
              <a:rPr lang="en-US" sz="2400" b="1" dirty="0">
                <a:solidFill>
                  <a:srgbClr val="00B0F0"/>
                </a:solidFill>
                <a:latin typeface="Arial" panose="020B0604020202020204" pitchFamily="34" charset="0"/>
                <a:cs typeface="Arial" panose="020B0604020202020204" pitchFamily="34" charset="0"/>
              </a:rPr>
              <a:t>controlling impulsivity </a:t>
            </a:r>
            <a:r>
              <a:rPr lang="en-US" sz="2400" b="1" dirty="0">
                <a:solidFill>
                  <a:schemeClr val="bg1"/>
                </a:solidFill>
                <a:latin typeface="Arial" panose="020B0604020202020204" pitchFamily="34" charset="0"/>
                <a:cs typeface="Arial" panose="020B0604020202020204" pitchFamily="34" charset="0"/>
              </a:rPr>
              <a:t>(Cook 			&amp; Wellman, 2004). </a:t>
            </a:r>
          </a:p>
          <a:p>
            <a:pPr fontAlgn="auto">
              <a:spcBef>
                <a:spcPts val="0"/>
              </a:spcBef>
              <a:spcAft>
                <a:spcPts val="0"/>
              </a:spcAft>
              <a:defRPr/>
            </a:pPr>
            <a:endParaRPr lang="en-US" sz="2400" b="1" u="sng" dirty="0">
              <a:solidFill>
                <a:srgbClr val="FFFF00"/>
              </a:solidFill>
              <a:latin typeface="Arial" pitchFamily="34" charset="0"/>
            </a:endParaRPr>
          </a:p>
          <a:p>
            <a:pPr fontAlgn="auto">
              <a:spcBef>
                <a:spcPts val="0"/>
              </a:spcBef>
              <a:spcAft>
                <a:spcPts val="0"/>
              </a:spcAft>
              <a:defRPr/>
            </a:pPr>
            <a:endParaRPr lang="en-US" sz="1200" b="1" u="sng" dirty="0">
              <a:solidFill>
                <a:srgbClr val="FFFF00"/>
              </a:solidFill>
              <a:latin typeface="Arial" pitchFamily="34" charset="0"/>
            </a:endParaRPr>
          </a:p>
        </p:txBody>
      </p:sp>
      <p:sp>
        <p:nvSpPr>
          <p:cNvPr id="412679" name="Rectangle 1">
            <a:extLst>
              <a:ext uri="{FF2B5EF4-FFF2-40B4-BE49-F238E27FC236}">
                <a16:creationId xmlns:a16="http://schemas.microsoft.com/office/drawing/2014/main" id="{0D39B878-E870-40F3-ABCB-BE491EAF9F9C}"/>
              </a:ext>
            </a:extLst>
          </p:cNvPr>
          <p:cNvSpPr>
            <a:spLocks noChangeArrowheads="1"/>
          </p:cNvSpPr>
          <p:nvPr/>
        </p:nvSpPr>
        <p:spPr bwMode="auto">
          <a:xfrm>
            <a:off x="3352800" y="263525"/>
            <a:ext cx="2297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rgbClr val="00B0F0"/>
                </a:solidFill>
                <a:latin typeface="Arial" panose="020B0604020202020204" pitchFamily="34" charset="0"/>
              </a:rPr>
              <a:t>Toxic Stress</a:t>
            </a:r>
            <a:endParaRPr lang="en-US" altLang="en-US" sz="2800">
              <a:solidFill>
                <a:srgbClr val="00B0F0"/>
              </a:solidFill>
            </a:endParaRPr>
          </a:p>
        </p:txBody>
      </p:sp>
    </p:spTree>
    <p:extLst>
      <p:ext uri="{BB962C8B-B14F-4D97-AF65-F5344CB8AC3E}">
        <p14:creationId xmlns:p14="http://schemas.microsoft.com/office/powerpoint/2010/main" val="92319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DB901B09-26D5-4AA5-A2AD-86ABA0C8F2CC}"/>
              </a:ext>
            </a:extLst>
          </p:cNvPr>
          <p:cNvSpPr>
            <a:spLocks noGrp="1"/>
          </p:cNvSpPr>
          <p:nvPr>
            <p:ph type="title"/>
          </p:nvPr>
        </p:nvSpPr>
        <p:spPr/>
        <p:txBody>
          <a:bodyPr/>
          <a:lstStyle/>
          <a:p>
            <a:endParaRPr lang="en-US" altLang="en-US" dirty="0"/>
          </a:p>
        </p:txBody>
      </p:sp>
      <p:sp>
        <p:nvSpPr>
          <p:cNvPr id="4" name="Rectangle 3">
            <a:extLst>
              <a:ext uri="{FF2B5EF4-FFF2-40B4-BE49-F238E27FC236}">
                <a16:creationId xmlns:a16="http://schemas.microsoft.com/office/drawing/2014/main" id="{FE001780-8F92-4FC1-BBE2-0C70EC51587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8F10DAE1-A94F-410C-839C-86CBBDC07E15}"/>
              </a:ext>
            </a:extLst>
          </p:cNvPr>
          <p:cNvSpPr/>
          <p:nvPr/>
        </p:nvSpPr>
        <p:spPr>
          <a:xfrm>
            <a:off x="133350" y="3294378"/>
            <a:ext cx="8629650" cy="1569660"/>
          </a:xfrm>
          <a:prstGeom prst="rect">
            <a:avLst/>
          </a:prstGeom>
        </p:spPr>
        <p:txBody>
          <a:bodyPr wrap="square">
            <a:spAutoFit/>
          </a:bodyPr>
          <a:lstStyle/>
          <a:p>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“What formal education for one child for 	one year 	depends on what his/her 	teacher </a:t>
            </a:r>
            <a:r>
              <a:rPr lang="en-US" sz="3200" b="1" i="1" dirty="0">
                <a:solidFill>
                  <a:srgbClr val="00B0F0"/>
                </a:solidFill>
                <a:latin typeface="Arial" panose="020B0604020202020204" pitchFamily="34" charset="0"/>
                <a:ea typeface="Calibri" panose="020F0502020204030204" pitchFamily="34" charset="0"/>
                <a:cs typeface="Arial" panose="020B0604020202020204" pitchFamily="34" charset="0"/>
              </a:rPr>
              <a:t>believes, knows, and does </a:t>
            </a:r>
            <a:r>
              <a:rPr lang="en-US" sz="3200" b="1" dirty="0">
                <a:solidFill>
                  <a:srgbClr val="00B0F0"/>
                </a:solidFill>
                <a:latin typeface="Arial" panose="020B0604020202020204" pitchFamily="34" charset="0"/>
                <a:ea typeface="Calibri" panose="020F0502020204030204" pitchFamily="34" charset="0"/>
                <a:cs typeface="Arial" panose="020B0604020202020204" pitchFamily="34" charset="0"/>
              </a:rPr>
              <a:t>– 	</a:t>
            </a:r>
            <a:endParaRPr lang="en-US" sz="3200" b="1"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BD3704-F8A0-4EB8-8505-74BF83B7BB34}"/>
              </a:ext>
            </a:extLst>
          </p:cNvPr>
          <p:cNvSpPr/>
          <p:nvPr/>
        </p:nvSpPr>
        <p:spPr>
          <a:xfrm>
            <a:off x="1052690" y="4723287"/>
            <a:ext cx="7466124" cy="1490152"/>
          </a:xfrm>
          <a:prstGeom prst="rect">
            <a:avLst/>
          </a:prstGeom>
        </p:spPr>
        <p:txBody>
          <a:bodyPr wrap="square">
            <a:spAutoFit/>
          </a:bodyPr>
          <a:lstStyle/>
          <a:p>
            <a:pPr>
              <a:lnSpc>
                <a:spcPct val="150000"/>
              </a:lnSpc>
            </a:pPr>
            <a:r>
              <a:rPr lang="en-US" sz="3200" b="1" dirty="0">
                <a:solidFill>
                  <a:schemeClr val="bg1"/>
                </a:solidFill>
                <a:latin typeface="Arial" panose="020B0604020202020204" pitchFamily="34" charset="0"/>
                <a:ea typeface="Calibri" panose="020F0502020204030204" pitchFamily="34" charset="0"/>
                <a:cs typeface="Arial" panose="020B0604020202020204" pitchFamily="34" charset="0"/>
              </a:rPr>
              <a:t>and </a:t>
            </a:r>
            <a:r>
              <a:rPr lang="en-US" sz="3200" b="1" i="1" dirty="0">
                <a:solidFill>
                  <a:srgbClr val="FFFF00"/>
                </a:solidFill>
                <a:latin typeface="Arial" panose="020B0604020202020204" pitchFamily="34" charset="0"/>
                <a:ea typeface="Calibri" panose="020F0502020204030204" pitchFamily="34" charset="0"/>
                <a:cs typeface="Arial" panose="020B0604020202020204" pitchFamily="34" charset="0"/>
              </a:rPr>
              <a:t>doesn't believe, doesn't know, </a:t>
            </a:r>
            <a:r>
              <a:rPr lang="en-US" sz="3200" b="1" i="1" dirty="0">
                <a:solidFill>
                  <a:schemeClr val="bg1"/>
                </a:solidFill>
                <a:latin typeface="Arial" panose="020B0604020202020204" pitchFamily="34" charset="0"/>
                <a:ea typeface="Calibri" panose="020F0502020204030204" pitchFamily="34" charset="0"/>
                <a:cs typeface="Arial" panose="020B0604020202020204" pitchFamily="34" charset="0"/>
              </a:rPr>
              <a:t>	and </a:t>
            </a:r>
            <a:r>
              <a:rPr lang="en-US" sz="3200" b="1" i="1" dirty="0">
                <a:solidFill>
                  <a:srgbClr val="FFFF00"/>
                </a:solidFill>
                <a:latin typeface="Arial" panose="020B0604020202020204" pitchFamily="34" charset="0"/>
                <a:ea typeface="Calibri" panose="020F0502020204030204" pitchFamily="34" charset="0"/>
                <a:cs typeface="Arial" panose="020B0604020202020204" pitchFamily="34" charset="0"/>
              </a:rPr>
              <a:t>doesn’t do".</a:t>
            </a:r>
            <a:endParaRPr lang="en-US" sz="3200" dirty="0">
              <a:solidFill>
                <a:srgbClr val="FFFF00"/>
              </a:solidFill>
            </a:endParaRPr>
          </a:p>
        </p:txBody>
      </p:sp>
      <p:pic>
        <p:nvPicPr>
          <p:cNvPr id="8" name="Picture 2" descr="http://l.yimg.com/bt/api/res/1.2/NWBCisBYsPxwihYMYQxjtA--/YXBwaWQ9eW5ld3NfbGVnbztxPTg1O3c9NjMw/http:/media.zenfs.com/en/blogs/technews/mw-630-ibm-brain-chip-istock.jpg">
            <a:extLst>
              <a:ext uri="{FF2B5EF4-FFF2-40B4-BE49-F238E27FC236}">
                <a16:creationId xmlns:a16="http://schemas.microsoft.com/office/drawing/2014/main" id="{A4830DB5-CF66-4DF1-910D-93A69B5139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27290" cy="627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38D8F61-6B15-48BC-9AE5-286077F72743}"/>
              </a:ext>
            </a:extLst>
          </p:cNvPr>
          <p:cNvSpPr/>
          <p:nvPr/>
        </p:nvSpPr>
        <p:spPr>
          <a:xfrm>
            <a:off x="302749" y="180983"/>
            <a:ext cx="8991600" cy="523220"/>
          </a:xfrm>
          <a:prstGeom prst="rect">
            <a:avLst/>
          </a:prstGeom>
        </p:spPr>
        <p:txBody>
          <a:bodyPr wrap="square">
            <a:spAutoFit/>
          </a:bodyPr>
          <a:lstStyle/>
          <a:p>
            <a:pPr algn="ctr"/>
            <a:r>
              <a:rPr lang="en-US" sz="2800" b="1" i="1" dirty="0">
                <a:solidFill>
                  <a:srgbClr val="FFFF00"/>
                </a:solidFill>
                <a:latin typeface="Arial" pitchFamily="34" charset="0"/>
                <a:cs typeface="Arial" pitchFamily="34" charset="0"/>
              </a:rPr>
              <a:t>A Teacher’s Mindset</a:t>
            </a:r>
            <a:endParaRPr lang="en-US" sz="2800" b="1" dirty="0">
              <a:solidFill>
                <a:schemeClr val="bg1">
                  <a:lumMod val="95000"/>
                </a:schemeClr>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C6309571-0FBE-40E3-8B3E-73538C97B826}"/>
              </a:ext>
            </a:extLst>
          </p:cNvPr>
          <p:cNvSpPr/>
          <p:nvPr/>
        </p:nvSpPr>
        <p:spPr>
          <a:xfrm>
            <a:off x="0" y="905232"/>
            <a:ext cx="8763000" cy="2215991"/>
          </a:xfrm>
          <a:prstGeom prst="rect">
            <a:avLst/>
          </a:prstGeom>
        </p:spPr>
        <p:txBody>
          <a:bodyPr wrap="square">
            <a:spAutoFit/>
          </a:bodyPr>
          <a:lstStyle/>
          <a:p>
            <a:r>
              <a:rPr lang="en-US" sz="3400" b="1" dirty="0">
                <a:solidFill>
                  <a:srgbClr val="00B0F0"/>
                </a:solidFill>
                <a:latin typeface="Arial" panose="020B0604020202020204" pitchFamily="34" charset="0"/>
                <a:ea typeface="Calibri" panose="020F0502020204030204" pitchFamily="34" charset="0"/>
                <a:cs typeface="Arial" panose="020B0604020202020204" pitchFamily="34" charset="0"/>
              </a:rPr>
              <a:t>“Learning </a:t>
            </a:r>
            <a:r>
              <a:rPr lang="en-US" sz="3400" b="1" dirty="0">
                <a:solidFill>
                  <a:schemeClr val="bg1"/>
                </a:solidFill>
                <a:latin typeface="Arial" panose="020B0604020202020204" pitchFamily="34" charset="0"/>
                <a:ea typeface="Calibri" panose="020F0502020204030204" pitchFamily="34" charset="0"/>
                <a:cs typeface="Arial" panose="020B0604020202020204" pitchFamily="34" charset="0"/>
              </a:rPr>
              <a:t>is a fundamental human </a:t>
            </a:r>
            <a:r>
              <a:rPr lang="en-US" sz="3400" b="1" dirty="0">
                <a:solidFill>
                  <a:srgbClr val="00B0F0"/>
                </a:solidFill>
                <a:latin typeface="Arial" panose="020B0604020202020204" pitchFamily="34" charset="0"/>
                <a:ea typeface="Calibri" panose="020F0502020204030204" pitchFamily="34" charset="0"/>
                <a:cs typeface="Arial" panose="020B0604020202020204" pitchFamily="34" charset="0"/>
              </a:rPr>
              <a:t>need;</a:t>
            </a:r>
            <a:r>
              <a:rPr lang="en-US" sz="3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400" b="1" dirty="0">
                <a:solidFill>
                  <a:srgbClr val="00B0F0"/>
                </a:solidFill>
                <a:latin typeface="Arial" panose="020B0604020202020204" pitchFamily="34" charset="0"/>
                <a:ea typeface="Calibri" panose="020F0502020204030204" pitchFamily="34" charset="0"/>
                <a:cs typeface="Arial" panose="020B0604020202020204" pitchFamily="34" charset="0"/>
              </a:rPr>
              <a:t>education</a:t>
            </a:r>
            <a:r>
              <a:rPr lang="en-US" sz="3400" b="1" dirty="0">
                <a:solidFill>
                  <a:schemeClr val="bg1"/>
                </a:solidFill>
                <a:latin typeface="Arial" panose="020B0604020202020204" pitchFamily="34" charset="0"/>
                <a:ea typeface="Calibri" panose="020F0502020204030204" pitchFamily="34" charset="0"/>
                <a:cs typeface="Arial" panose="020B0604020202020204" pitchFamily="34" charset="0"/>
              </a:rPr>
              <a:t> is a basic </a:t>
            </a:r>
            <a:r>
              <a:rPr lang="en-US" sz="3400" b="1" dirty="0">
                <a:solidFill>
                  <a:srgbClr val="00B0F0"/>
                </a:solidFill>
                <a:latin typeface="Arial" panose="020B0604020202020204" pitchFamily="34" charset="0"/>
                <a:ea typeface="Calibri" panose="020F0502020204030204" pitchFamily="34" charset="0"/>
                <a:cs typeface="Arial" panose="020B0604020202020204" pitchFamily="34" charset="0"/>
              </a:rPr>
              <a:t>human right </a:t>
            </a:r>
            <a:r>
              <a:rPr lang="en-US" sz="3400" b="1" dirty="0">
                <a:solidFill>
                  <a:schemeClr val="bg1"/>
                </a:solidFill>
                <a:latin typeface="Arial" panose="020B0604020202020204" pitchFamily="34" charset="0"/>
                <a:ea typeface="Calibri" panose="020F0502020204030204" pitchFamily="34" charset="0"/>
                <a:cs typeface="Arial" panose="020B0604020202020204" pitchFamily="34" charset="0"/>
              </a:rPr>
              <a:t>that 	we must extend to every child."</a:t>
            </a:r>
          </a:p>
          <a:p>
            <a:pPr algn="r"/>
            <a:r>
              <a:rPr lang="en-US" sz="3600" dirty="0">
                <a:solidFill>
                  <a:schemeClr val="bg1"/>
                </a:solidFill>
                <a:latin typeface="Times New Roman" panose="02020603050405020304" pitchFamily="18" charset="0"/>
                <a:ea typeface="Calibri" panose="020F0502020204030204" pitchFamily="34" charset="0"/>
              </a:rPr>
              <a:t> </a:t>
            </a:r>
            <a:r>
              <a:rPr lang="en-US" sz="2000" dirty="0">
                <a:solidFill>
                  <a:schemeClr val="bg1"/>
                </a:solidFill>
                <a:latin typeface="Times New Roman" panose="02020603050405020304" pitchFamily="18" charset="0"/>
                <a:ea typeface="Calibri" panose="020F0502020204030204" pitchFamily="34" charset="0"/>
              </a:rPr>
              <a:t>-- Daniel Schwarz, Stanford University</a:t>
            </a:r>
          </a:p>
        </p:txBody>
      </p:sp>
    </p:spTree>
    <p:extLst>
      <p:ext uri="{BB962C8B-B14F-4D97-AF65-F5344CB8AC3E}">
        <p14:creationId xmlns:p14="http://schemas.microsoft.com/office/powerpoint/2010/main" val="35923553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1">
            <a:extLst>
              <a:ext uri="{FF2B5EF4-FFF2-40B4-BE49-F238E27FC236}">
                <a16:creationId xmlns:a16="http://schemas.microsoft.com/office/drawing/2014/main" id="{DB901B09-26D5-4AA5-A2AD-86ABA0C8F2CC}"/>
              </a:ext>
            </a:extLst>
          </p:cNvPr>
          <p:cNvSpPr>
            <a:spLocks noGrp="1"/>
          </p:cNvSpPr>
          <p:nvPr>
            <p:ph type="title"/>
          </p:nvPr>
        </p:nvSpPr>
        <p:spPr/>
        <p:txBody>
          <a:bodyPr/>
          <a:lstStyle/>
          <a:p>
            <a:endParaRPr lang="en-US" altLang="en-US" dirty="0"/>
          </a:p>
        </p:txBody>
      </p:sp>
      <p:sp>
        <p:nvSpPr>
          <p:cNvPr id="451587" name="Content Placeholder 2">
            <a:extLst>
              <a:ext uri="{FF2B5EF4-FFF2-40B4-BE49-F238E27FC236}">
                <a16:creationId xmlns:a16="http://schemas.microsoft.com/office/drawing/2014/main" id="{93C11630-5C37-42E1-B106-1D0422BA2BD7}"/>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FE001780-8F92-4FC1-BBE2-0C70EC51587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451589" name="Picture 2" descr="http://l.yimg.com/bt/api/res/1.2/NWBCisBYsPxwihYMYQxjtA--/YXBwaWQ9eW5ld3NfbGVnbztxPTg1O3c9NjMw/http:/media.zenfs.com/en/blogs/technews/mw-630-ibm-brain-chip-istock.jpg">
            <a:extLst>
              <a:ext uri="{FF2B5EF4-FFF2-40B4-BE49-F238E27FC236}">
                <a16:creationId xmlns:a16="http://schemas.microsoft.com/office/drawing/2014/main" id="{B72E600D-AF61-4EBB-A97D-9941A68AA5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11" y="92076"/>
            <a:ext cx="87504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90" name="Rectangle 1">
            <a:extLst>
              <a:ext uri="{FF2B5EF4-FFF2-40B4-BE49-F238E27FC236}">
                <a16:creationId xmlns:a16="http://schemas.microsoft.com/office/drawing/2014/main" id="{9AA3034F-A215-422C-AC31-37872314F1CB}"/>
              </a:ext>
            </a:extLst>
          </p:cNvPr>
          <p:cNvSpPr>
            <a:spLocks noChangeArrowheads="1"/>
          </p:cNvSpPr>
          <p:nvPr/>
        </p:nvSpPr>
        <p:spPr bwMode="auto">
          <a:xfrm>
            <a:off x="448491" y="1066800"/>
            <a:ext cx="8505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Children who have </a:t>
            </a:r>
            <a:r>
              <a:rPr lang="en-US" altLang="en-US" sz="3600" b="1" dirty="0">
                <a:solidFill>
                  <a:srgbClr val="00B0F0"/>
                </a:solidFill>
                <a:latin typeface="Arial" panose="020B0604020202020204" pitchFamily="34" charset="0"/>
                <a:cs typeface="Arial" panose="020B0604020202020204" pitchFamily="34" charset="0"/>
              </a:rPr>
              <a:t>chronic safety </a:t>
            </a:r>
            <a:r>
              <a:rPr lang="en-US" altLang="en-US" sz="3600" b="1" dirty="0">
                <a:solidFill>
                  <a:schemeClr val="bg1"/>
                </a:solidFill>
                <a:latin typeface="Arial" panose="020B0604020202020204" pitchFamily="34" charset="0"/>
                <a:cs typeface="Arial" panose="020B0604020202020204" pitchFamily="34" charset="0"/>
              </a:rPr>
              <a:t>	concerns also tend to 	</a:t>
            </a:r>
            <a:r>
              <a:rPr lang="en-US" altLang="en-US" sz="3600" b="1" i="1" dirty="0">
                <a:solidFill>
                  <a:srgbClr val="00B0F0"/>
                </a:solidFill>
                <a:latin typeface="Arial" panose="020B0604020202020204" pitchFamily="34" charset="0"/>
                <a:cs typeface="Arial" panose="020B0604020202020204" pitchFamily="34" charset="0"/>
              </a:rPr>
              <a:t>underperform</a:t>
            </a:r>
            <a:r>
              <a:rPr lang="en-US" altLang="en-US" sz="3600" b="1" dirty="0">
                <a:solidFill>
                  <a:srgbClr val="00B0F0"/>
                </a:solidFill>
                <a:latin typeface="Arial" panose="020B0604020202020204" pitchFamily="34" charset="0"/>
                <a:cs typeface="Arial" panose="020B0604020202020204" pitchFamily="34" charset="0"/>
              </a:rPr>
              <a:t> academically </a:t>
            </a:r>
            <a:r>
              <a:rPr lang="en-US" altLang="en-US" sz="3600" dirty="0">
                <a:solidFill>
                  <a:schemeClr val="bg1"/>
                </a:solidFill>
                <a:latin typeface="Arial" panose="020B0604020202020204" pitchFamily="34" charset="0"/>
                <a:cs typeface="Arial" panose="020B0604020202020204" pitchFamily="34" charset="0"/>
              </a:rPr>
              <a:t>(Pratt, 	</a:t>
            </a:r>
            <a:r>
              <a:rPr lang="en-US" altLang="en-US" sz="3600" dirty="0" err="1">
                <a:solidFill>
                  <a:schemeClr val="bg1"/>
                </a:solidFill>
                <a:latin typeface="Arial" panose="020B0604020202020204" pitchFamily="34" charset="0"/>
                <a:cs typeface="Arial" panose="020B0604020202020204" pitchFamily="34" charset="0"/>
              </a:rPr>
              <a:t>Tallis</a:t>
            </a:r>
            <a:r>
              <a:rPr lang="en-US" altLang="en-US" sz="3600" dirty="0">
                <a:solidFill>
                  <a:schemeClr val="bg1"/>
                </a:solidFill>
                <a:latin typeface="Arial" panose="020B0604020202020204" pitchFamily="34" charset="0"/>
                <a:cs typeface="Arial" panose="020B0604020202020204" pitchFamily="34" charset="0"/>
              </a:rPr>
              <a:t>, &amp; Eysenck, 1997)</a:t>
            </a:r>
          </a:p>
        </p:txBody>
      </p:sp>
      <p:pic>
        <p:nvPicPr>
          <p:cNvPr id="14" name="Picture 13">
            <a:extLst>
              <a:ext uri="{FF2B5EF4-FFF2-40B4-BE49-F238E27FC236}">
                <a16:creationId xmlns:a16="http://schemas.microsoft.com/office/drawing/2014/main" id="{832B1A15-8BFB-4440-8B41-221196EEF6C7}"/>
              </a:ext>
            </a:extLst>
          </p:cNvPr>
          <p:cNvPicPr>
            <a:picLocks noChangeAspect="1"/>
          </p:cNvPicPr>
          <p:nvPr/>
        </p:nvPicPr>
        <p:blipFill>
          <a:blip r:embed="rId4"/>
          <a:stretch>
            <a:fillRect/>
          </a:stretch>
        </p:blipFill>
        <p:spPr>
          <a:xfrm>
            <a:off x="3657600" y="3612393"/>
            <a:ext cx="2409825" cy="3008238"/>
          </a:xfrm>
          <a:prstGeom prst="rect">
            <a:avLst/>
          </a:prstGeom>
        </p:spPr>
      </p:pic>
    </p:spTree>
    <p:extLst>
      <p:ext uri="{BB962C8B-B14F-4D97-AF65-F5344CB8AC3E}">
        <p14:creationId xmlns:p14="http://schemas.microsoft.com/office/powerpoint/2010/main" val="115254153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a:extLst>
              <a:ext uri="{FF2B5EF4-FFF2-40B4-BE49-F238E27FC236}">
                <a16:creationId xmlns:a16="http://schemas.microsoft.com/office/drawing/2014/main" id="{B31E2580-3AC8-49D7-9DF6-CC7500B3F03A}"/>
              </a:ext>
            </a:extLst>
          </p:cNvPr>
          <p:cNvSpPr>
            <a:spLocks noGrp="1"/>
          </p:cNvSpPr>
          <p:nvPr>
            <p:ph type="title"/>
          </p:nvPr>
        </p:nvSpPr>
        <p:spPr/>
        <p:txBody>
          <a:bodyPr/>
          <a:lstStyle/>
          <a:p>
            <a:endParaRPr lang="en-US" altLang="en-US" b="1">
              <a:solidFill>
                <a:srgbClr val="002060"/>
              </a:solidFill>
              <a:latin typeface="Arial" panose="020B0604020202020204" pitchFamily="34" charset="0"/>
              <a:cs typeface="Arial" panose="020B0604020202020204" pitchFamily="34" charset="0"/>
            </a:endParaRPr>
          </a:p>
        </p:txBody>
      </p:sp>
      <p:sp>
        <p:nvSpPr>
          <p:cNvPr id="369667" name="Content Placeholder 2">
            <a:extLst>
              <a:ext uri="{FF2B5EF4-FFF2-40B4-BE49-F238E27FC236}">
                <a16:creationId xmlns:a16="http://schemas.microsoft.com/office/drawing/2014/main" id="{5DD54F40-6C1C-41DE-B6DF-5E45C71ACEA6}"/>
              </a:ext>
            </a:extLst>
          </p:cNvPr>
          <p:cNvSpPr>
            <a:spLocks noGrp="1"/>
          </p:cNvSpPr>
          <p:nvPr>
            <p:ph idx="1"/>
          </p:nvPr>
        </p:nvSpPr>
        <p:spPr/>
        <p:txBody>
          <a:bodyPr/>
          <a:lstStyle/>
          <a:p>
            <a:endParaRPr lang="en-US" altLang="en-US" b="1">
              <a:solidFill>
                <a:srgbClr val="00206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889002F-B810-485F-841D-174AA8472BDC}"/>
              </a:ext>
            </a:extLst>
          </p:cNvPr>
          <p:cNvSpPr/>
          <p:nvPr/>
        </p:nvSpPr>
        <p:spPr>
          <a:xfrm>
            <a:off x="0" y="-76200"/>
            <a:ext cx="9144000" cy="693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rgbClr val="002060"/>
              </a:solidFill>
              <a:latin typeface="Arial" panose="020B0604020202020204" pitchFamily="34" charset="0"/>
              <a:cs typeface="Arial" panose="020B0604020202020204" pitchFamily="34" charset="0"/>
            </a:endParaRPr>
          </a:p>
        </p:txBody>
      </p:sp>
      <p:sp>
        <p:nvSpPr>
          <p:cNvPr id="369669" name="Rectangle 1">
            <a:extLst>
              <a:ext uri="{FF2B5EF4-FFF2-40B4-BE49-F238E27FC236}">
                <a16:creationId xmlns:a16="http://schemas.microsoft.com/office/drawing/2014/main" id="{065C0088-6AAD-4C13-8AB9-EF850CD168D7}"/>
              </a:ext>
            </a:extLst>
          </p:cNvPr>
          <p:cNvSpPr>
            <a:spLocks noChangeArrowheads="1"/>
          </p:cNvSpPr>
          <p:nvPr/>
        </p:nvSpPr>
        <p:spPr bwMode="auto">
          <a:xfrm>
            <a:off x="1817688" y="750888"/>
            <a:ext cx="58674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a:solidFill>
                  <a:srgbClr val="FFFF00"/>
                </a:solidFill>
                <a:latin typeface="Arial" panose="020B0604020202020204" pitchFamily="34" charset="0"/>
                <a:cs typeface="Arial" panose="020B0604020202020204" pitchFamily="34" charset="0"/>
              </a:rPr>
              <a:t>Dimensions of Brain Health</a:t>
            </a:r>
          </a:p>
          <a:p>
            <a:pPr algn="ctr">
              <a:spcBef>
                <a:spcPct val="0"/>
              </a:spcBef>
              <a:buFont typeface="Wingdings" panose="05000000000000000000" pitchFamily="2" charset="2"/>
              <a:buNone/>
            </a:pPr>
            <a:endParaRPr lang="en-US" altLang="en-US" sz="1800" b="1">
              <a:solidFill>
                <a:srgbClr val="002060"/>
              </a:solidFill>
              <a:latin typeface="Arial" panose="020B0604020202020204" pitchFamily="34" charset="0"/>
              <a:cs typeface="Arial" panose="020B0604020202020204" pitchFamily="34" charset="0"/>
            </a:endParaRPr>
          </a:p>
        </p:txBody>
      </p:sp>
      <p:sp>
        <p:nvSpPr>
          <p:cNvPr id="369670" name="Puzzle1">
            <a:extLst>
              <a:ext uri="{FF2B5EF4-FFF2-40B4-BE49-F238E27FC236}">
                <a16:creationId xmlns:a16="http://schemas.microsoft.com/office/drawing/2014/main" id="{9C508311-FE3D-4555-9783-9E3595D92A76}"/>
              </a:ext>
            </a:extLst>
          </p:cNvPr>
          <p:cNvSpPr>
            <a:spLocks noEditPoints="1" noChangeArrowheads="1"/>
          </p:cNvSpPr>
          <p:nvPr/>
        </p:nvSpPr>
        <p:spPr bwMode="auto">
          <a:xfrm>
            <a:off x="1444625" y="2325688"/>
            <a:ext cx="2673350" cy="15478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6086 w 21600"/>
              <a:gd name="T25" fmla="*/ 2569 h 21600"/>
              <a:gd name="T26" fmla="*/ 16132 w 21600"/>
              <a:gd name="T27" fmla="*/ 195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sp>
        <p:nvSpPr>
          <p:cNvPr id="369671" name="Puzzle3">
            <a:extLst>
              <a:ext uri="{FF2B5EF4-FFF2-40B4-BE49-F238E27FC236}">
                <a16:creationId xmlns:a16="http://schemas.microsoft.com/office/drawing/2014/main" id="{4C62D767-AA6C-400E-8C66-51C4745867A2}"/>
              </a:ext>
            </a:extLst>
          </p:cNvPr>
          <p:cNvSpPr>
            <a:spLocks noEditPoints="1" noChangeArrowheads="1"/>
          </p:cNvSpPr>
          <p:nvPr/>
        </p:nvSpPr>
        <p:spPr bwMode="auto">
          <a:xfrm>
            <a:off x="3519488" y="1677988"/>
            <a:ext cx="1619250" cy="21542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9 h 21600"/>
              <a:gd name="T26" fmla="*/ 19149 w 21600"/>
              <a:gd name="T27" fmla="*/ 202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US"/>
          </a:p>
        </p:txBody>
      </p:sp>
      <p:sp>
        <p:nvSpPr>
          <p:cNvPr id="369672" name="Puzzle4">
            <a:extLst>
              <a:ext uri="{FF2B5EF4-FFF2-40B4-BE49-F238E27FC236}">
                <a16:creationId xmlns:a16="http://schemas.microsoft.com/office/drawing/2014/main" id="{38A39B94-537D-453D-9DD7-1BA5F3F7B9EA}"/>
              </a:ext>
            </a:extLst>
          </p:cNvPr>
          <p:cNvSpPr>
            <a:spLocks noEditPoints="1" noChangeArrowheads="1"/>
          </p:cNvSpPr>
          <p:nvPr/>
        </p:nvSpPr>
        <p:spPr bwMode="auto">
          <a:xfrm>
            <a:off x="1987550" y="3224213"/>
            <a:ext cx="1574800" cy="25114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369673" name="Puzzle2">
            <a:extLst>
              <a:ext uri="{FF2B5EF4-FFF2-40B4-BE49-F238E27FC236}">
                <a16:creationId xmlns:a16="http://schemas.microsoft.com/office/drawing/2014/main" id="{158A547F-FD8C-4E47-989A-D193ADA46EE6}"/>
              </a:ext>
            </a:extLst>
          </p:cNvPr>
          <p:cNvSpPr>
            <a:spLocks noEditPoints="1" noChangeArrowheads="1"/>
          </p:cNvSpPr>
          <p:nvPr/>
        </p:nvSpPr>
        <p:spPr bwMode="auto">
          <a:xfrm>
            <a:off x="3006725" y="3238500"/>
            <a:ext cx="2613025" cy="19637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5388 w 21600"/>
              <a:gd name="T25" fmla="*/ 6742 h 21600"/>
              <a:gd name="T26" fmla="*/ 16177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US"/>
          </a:p>
        </p:txBody>
      </p:sp>
      <p:sp>
        <p:nvSpPr>
          <p:cNvPr id="369674" name="Puzzle4">
            <a:extLst>
              <a:ext uri="{FF2B5EF4-FFF2-40B4-BE49-F238E27FC236}">
                <a16:creationId xmlns:a16="http://schemas.microsoft.com/office/drawing/2014/main" id="{F91E4E0F-9228-4E8D-BD2C-45CAD01EF5B9}"/>
              </a:ext>
            </a:extLst>
          </p:cNvPr>
          <p:cNvSpPr>
            <a:spLocks noEditPoints="1" noChangeArrowheads="1"/>
          </p:cNvSpPr>
          <p:nvPr/>
        </p:nvSpPr>
        <p:spPr bwMode="auto">
          <a:xfrm>
            <a:off x="5014913" y="3201988"/>
            <a:ext cx="1574800" cy="25114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US"/>
          </a:p>
        </p:txBody>
      </p:sp>
      <p:sp>
        <p:nvSpPr>
          <p:cNvPr id="369675" name="Puzzle1">
            <a:extLst>
              <a:ext uri="{FF2B5EF4-FFF2-40B4-BE49-F238E27FC236}">
                <a16:creationId xmlns:a16="http://schemas.microsoft.com/office/drawing/2014/main" id="{67FC2A98-A988-410B-9A88-E66E8BC0084A}"/>
              </a:ext>
            </a:extLst>
          </p:cNvPr>
          <p:cNvSpPr>
            <a:spLocks noEditPoints="1" noChangeArrowheads="1"/>
          </p:cNvSpPr>
          <p:nvPr/>
        </p:nvSpPr>
        <p:spPr bwMode="auto">
          <a:xfrm>
            <a:off x="4465638" y="2284413"/>
            <a:ext cx="2673350" cy="15478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6086 w 21600"/>
              <a:gd name="T25" fmla="*/ 2569 h 21600"/>
              <a:gd name="T26" fmla="*/ 16132 w 21600"/>
              <a:gd name="T27" fmla="*/ 195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US"/>
          </a:p>
        </p:txBody>
      </p:sp>
      <p:sp>
        <p:nvSpPr>
          <p:cNvPr id="369676" name="Text Box 1038">
            <a:extLst>
              <a:ext uri="{FF2B5EF4-FFF2-40B4-BE49-F238E27FC236}">
                <a16:creationId xmlns:a16="http://schemas.microsoft.com/office/drawing/2014/main" id="{B0108B13-05CB-4EBA-94EF-E8979101A38E}"/>
              </a:ext>
            </a:extLst>
          </p:cNvPr>
          <p:cNvSpPr txBox="1">
            <a:spLocks noChangeArrowheads="1"/>
          </p:cNvSpPr>
          <p:nvPr/>
        </p:nvSpPr>
        <p:spPr bwMode="auto">
          <a:xfrm>
            <a:off x="3711575" y="2492375"/>
            <a:ext cx="1358900" cy="215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Physical Health</a:t>
            </a:r>
          </a:p>
        </p:txBody>
      </p:sp>
      <p:sp>
        <p:nvSpPr>
          <p:cNvPr id="369677" name="Text Box 1035">
            <a:extLst>
              <a:ext uri="{FF2B5EF4-FFF2-40B4-BE49-F238E27FC236}">
                <a16:creationId xmlns:a16="http://schemas.microsoft.com/office/drawing/2014/main" id="{A87D772C-D877-430A-942E-08A1BBC3D918}"/>
              </a:ext>
            </a:extLst>
          </p:cNvPr>
          <p:cNvSpPr txBox="1">
            <a:spLocks noChangeArrowheads="1"/>
          </p:cNvSpPr>
          <p:nvPr/>
        </p:nvSpPr>
        <p:spPr bwMode="auto">
          <a:xfrm>
            <a:off x="2066925" y="2960688"/>
            <a:ext cx="1423988" cy="215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Cognitive Health</a:t>
            </a:r>
          </a:p>
        </p:txBody>
      </p:sp>
      <p:sp>
        <p:nvSpPr>
          <p:cNvPr id="369678" name="Text Box 1034">
            <a:extLst>
              <a:ext uri="{FF2B5EF4-FFF2-40B4-BE49-F238E27FC236}">
                <a16:creationId xmlns:a16="http://schemas.microsoft.com/office/drawing/2014/main" id="{D4C25941-10B0-4818-8A13-7BC086B4099F}"/>
              </a:ext>
            </a:extLst>
          </p:cNvPr>
          <p:cNvSpPr txBox="1">
            <a:spLocks noChangeArrowheads="1"/>
          </p:cNvSpPr>
          <p:nvPr/>
        </p:nvSpPr>
        <p:spPr bwMode="auto">
          <a:xfrm>
            <a:off x="2227263" y="4003675"/>
            <a:ext cx="1358900" cy="215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Social Health</a:t>
            </a:r>
          </a:p>
        </p:txBody>
      </p:sp>
      <p:sp>
        <p:nvSpPr>
          <p:cNvPr id="369679" name="Text Box 1033">
            <a:extLst>
              <a:ext uri="{FF2B5EF4-FFF2-40B4-BE49-F238E27FC236}">
                <a16:creationId xmlns:a16="http://schemas.microsoft.com/office/drawing/2014/main" id="{E31202E5-9BDF-486A-BA08-CF6C72DC5C9D}"/>
              </a:ext>
            </a:extLst>
          </p:cNvPr>
          <p:cNvSpPr txBox="1">
            <a:spLocks noChangeArrowheads="1"/>
          </p:cNvSpPr>
          <p:nvPr/>
        </p:nvSpPr>
        <p:spPr bwMode="auto">
          <a:xfrm>
            <a:off x="3609975" y="3976688"/>
            <a:ext cx="1358900" cy="4302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Nutritional Health</a:t>
            </a:r>
          </a:p>
        </p:txBody>
      </p:sp>
      <p:sp>
        <p:nvSpPr>
          <p:cNvPr id="369680" name="Text Box 1036">
            <a:extLst>
              <a:ext uri="{FF2B5EF4-FFF2-40B4-BE49-F238E27FC236}">
                <a16:creationId xmlns:a16="http://schemas.microsoft.com/office/drawing/2014/main" id="{D9594425-6CA9-4A91-AD4C-CCB25CE373C5}"/>
              </a:ext>
            </a:extLst>
          </p:cNvPr>
          <p:cNvSpPr txBox="1">
            <a:spLocks noChangeArrowheads="1"/>
          </p:cNvSpPr>
          <p:nvPr/>
        </p:nvSpPr>
        <p:spPr bwMode="auto">
          <a:xfrm>
            <a:off x="5157788" y="3954463"/>
            <a:ext cx="1358900" cy="431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Emotional Health</a:t>
            </a:r>
          </a:p>
        </p:txBody>
      </p:sp>
      <p:sp>
        <p:nvSpPr>
          <p:cNvPr id="369681" name="Text Box 1034">
            <a:extLst>
              <a:ext uri="{FF2B5EF4-FFF2-40B4-BE49-F238E27FC236}">
                <a16:creationId xmlns:a16="http://schemas.microsoft.com/office/drawing/2014/main" id="{BBB533EC-2102-405B-BC24-2D41A69BD02D}"/>
              </a:ext>
            </a:extLst>
          </p:cNvPr>
          <p:cNvSpPr txBox="1">
            <a:spLocks noChangeArrowheads="1"/>
          </p:cNvSpPr>
          <p:nvPr/>
        </p:nvSpPr>
        <p:spPr bwMode="auto">
          <a:xfrm>
            <a:off x="5329238" y="2963863"/>
            <a:ext cx="1358900" cy="215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002060"/>
                </a:solidFill>
                <a:latin typeface="Arial" panose="020B0604020202020204" pitchFamily="34" charset="0"/>
                <a:cs typeface="Arial" panose="020B0604020202020204" pitchFamily="34" charset="0"/>
              </a:rPr>
              <a:t>Mental Health</a:t>
            </a:r>
          </a:p>
        </p:txBody>
      </p:sp>
      <p:sp>
        <p:nvSpPr>
          <p:cNvPr id="3" name="Oval 2">
            <a:extLst>
              <a:ext uri="{FF2B5EF4-FFF2-40B4-BE49-F238E27FC236}">
                <a16:creationId xmlns:a16="http://schemas.microsoft.com/office/drawing/2014/main" id="{F7BE0A1D-B37D-4CA3-A0F8-16B4312AB09C}"/>
              </a:ext>
            </a:extLst>
          </p:cNvPr>
          <p:cNvSpPr/>
          <p:nvPr/>
        </p:nvSpPr>
        <p:spPr>
          <a:xfrm>
            <a:off x="4852988" y="3836988"/>
            <a:ext cx="1766887" cy="666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9683" name="Picture 2" descr="http://l.yimg.com/bt/api/res/1.2/NWBCisBYsPxwihYMYQxjtA--/YXBwaWQ9eW5ld3NfbGVnbztxPTg1O3c9NjMw/http:/media.zenfs.com/en/blogs/technews/mw-630-ibm-brain-chip-istock.jpg">
            <a:extLst>
              <a:ext uri="{FF2B5EF4-FFF2-40B4-BE49-F238E27FC236}">
                <a16:creationId xmlns:a16="http://schemas.microsoft.com/office/drawing/2014/main" id="{040C96C9-8427-412A-AEFA-6733E4E14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0488"/>
            <a:ext cx="8286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
            <a:extLst>
              <a:ext uri="{FF2B5EF4-FFF2-40B4-BE49-F238E27FC236}">
                <a16:creationId xmlns:a16="http://schemas.microsoft.com/office/drawing/2014/main" id="{8A23406D-8C68-4072-8DA0-7A44F1A47B58}"/>
              </a:ext>
            </a:extLst>
          </p:cNvPr>
          <p:cNvSpPr txBox="1">
            <a:spLocks noChangeArrowheads="1"/>
          </p:cNvSpPr>
          <p:nvPr/>
        </p:nvSpPr>
        <p:spPr bwMode="auto">
          <a:xfrm>
            <a:off x="598488" y="-165100"/>
            <a:ext cx="8305800" cy="958850"/>
          </a:xfrm>
          <a:prstGeom prst="rect">
            <a:avLst/>
          </a:prstGeom>
          <a:noFill/>
          <a:ln w="9525">
            <a:noFill/>
            <a:miter lim="800000"/>
            <a:headEnd/>
            <a:tailEnd/>
          </a:ln>
        </p:spPr>
        <p:txBody>
          <a:bodyPr>
            <a:spAutoFit/>
          </a:bodyPr>
          <a:lstStyle/>
          <a:p>
            <a:pPr marL="514350" indent="-514350" algn="ctr">
              <a:lnSpc>
                <a:spcPct val="150000"/>
              </a:lnSpc>
              <a:defRPr/>
            </a:pPr>
            <a:r>
              <a:rPr lang="en-US" sz="2000" b="1" dirty="0">
                <a:solidFill>
                  <a:schemeClr val="bg1">
                    <a:lumMod val="85000"/>
                  </a:schemeClr>
                </a:solidFill>
                <a:latin typeface="Arial" panose="020B0604020202020204" pitchFamily="34" charset="0"/>
                <a:cs typeface="Arial" panose="020B0604020202020204" pitchFamily="34" charset="0"/>
              </a:rPr>
              <a:t>A </a:t>
            </a:r>
            <a:r>
              <a:rPr lang="en-US" sz="2000" b="1" dirty="0">
                <a:solidFill>
                  <a:srgbClr val="00B0F0"/>
                </a:solidFill>
                <a:latin typeface="Arial" panose="020B0604020202020204" pitchFamily="34" charset="0"/>
                <a:cs typeface="Arial" panose="020B0604020202020204" pitchFamily="34" charset="0"/>
              </a:rPr>
              <a:t>biological</a:t>
            </a:r>
            <a:r>
              <a:rPr lang="en-US" sz="2000" b="1" dirty="0">
                <a:solidFill>
                  <a:schemeClr val="bg1">
                    <a:lumMod val="85000"/>
                  </a:schemeClr>
                </a:solidFill>
                <a:latin typeface="Arial" panose="020B0604020202020204" pitchFamily="34" charset="0"/>
                <a:cs typeface="Arial" panose="020B0604020202020204" pitchFamily="34" charset="0"/>
              </a:rPr>
              <a:t> brain</a:t>
            </a:r>
          </a:p>
          <a:p>
            <a:pPr marL="514350" indent="-514350" algn="ctr">
              <a:lnSpc>
                <a:spcPct val="150000"/>
              </a:lnSpc>
              <a:defRPr/>
            </a:pPr>
            <a:r>
              <a:rPr lang="en-US" sz="2000" b="1" i="1" dirty="0">
                <a:solidFill>
                  <a:schemeClr val="bg1">
                    <a:lumMod val="85000"/>
                  </a:schemeClr>
                </a:solidFill>
                <a:latin typeface="Arial" panose="020B0604020202020204" pitchFamily="34" charset="0"/>
                <a:cs typeface="Arial" panose="020B0604020202020204" pitchFamily="34" charset="0"/>
              </a:rPr>
              <a:t>and a</a:t>
            </a:r>
            <a:r>
              <a:rPr lang="en-US" sz="2000" b="1" dirty="0">
                <a:solidFill>
                  <a:schemeClr val="bg1">
                    <a:lumMod val="85000"/>
                  </a:schemeClr>
                </a:solidFill>
                <a:latin typeface="Arial" panose="020B0604020202020204" pitchFamily="34" charset="0"/>
                <a:cs typeface="Arial" panose="020B0604020202020204" pitchFamily="34" charset="0"/>
              </a:rPr>
              <a:t>n </a:t>
            </a:r>
            <a:r>
              <a:rPr lang="en-US" sz="2000" b="1" dirty="0">
                <a:solidFill>
                  <a:srgbClr val="00B0F0"/>
                </a:solidFill>
                <a:latin typeface="Arial" panose="020B0604020202020204" pitchFamily="34" charset="0"/>
                <a:cs typeface="Arial" panose="020B0604020202020204" pitchFamily="34" charset="0"/>
              </a:rPr>
              <a:t>emotional</a:t>
            </a:r>
            <a:r>
              <a:rPr lang="en-US" sz="2000" b="1" dirty="0">
                <a:solidFill>
                  <a:schemeClr val="bg1">
                    <a:lumMod val="85000"/>
                  </a:schemeClr>
                </a:solidFill>
                <a:latin typeface="Arial" panose="020B0604020202020204" pitchFamily="34" charset="0"/>
                <a:cs typeface="Arial" panose="020B0604020202020204" pitchFamily="34" charset="0"/>
              </a:rPr>
              <a:t> brain </a:t>
            </a:r>
          </a:p>
        </p:txBody>
      </p:sp>
    </p:spTree>
    <p:extLst>
      <p:ext uri="{BB962C8B-B14F-4D97-AF65-F5344CB8AC3E}">
        <p14:creationId xmlns:p14="http://schemas.microsoft.com/office/powerpoint/2010/main" val="723910109"/>
      </p:ext>
    </p:extLst>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65B053A-7AFC-4A8C-A890-940E79013D6D}"/>
              </a:ext>
            </a:extLst>
          </p:cNvPr>
          <p:cNvPicPr>
            <a:picLocks noChangeAspect="1"/>
          </p:cNvPicPr>
          <p:nvPr/>
        </p:nvPicPr>
        <p:blipFill>
          <a:blip r:embed="rId2"/>
          <a:stretch>
            <a:fillRect/>
          </a:stretch>
        </p:blipFill>
        <p:spPr>
          <a:xfrm>
            <a:off x="46448" y="61965"/>
            <a:ext cx="595356" cy="471436"/>
          </a:xfrm>
          <a:prstGeom prst="rect">
            <a:avLst/>
          </a:prstGeom>
        </p:spPr>
      </p:pic>
      <p:pic>
        <p:nvPicPr>
          <p:cNvPr id="5" name="Picture 4">
            <a:extLst>
              <a:ext uri="{FF2B5EF4-FFF2-40B4-BE49-F238E27FC236}">
                <a16:creationId xmlns:a16="http://schemas.microsoft.com/office/drawing/2014/main" id="{77CA1C45-5E6F-4827-9C6F-21F072799F92}"/>
              </a:ext>
            </a:extLst>
          </p:cNvPr>
          <p:cNvPicPr>
            <a:picLocks noChangeAspect="1"/>
          </p:cNvPicPr>
          <p:nvPr/>
        </p:nvPicPr>
        <p:blipFill>
          <a:blip r:embed="rId3"/>
          <a:stretch>
            <a:fillRect/>
          </a:stretch>
        </p:blipFill>
        <p:spPr>
          <a:xfrm>
            <a:off x="0" y="1971220"/>
            <a:ext cx="9154345" cy="4034118"/>
          </a:xfrm>
          <a:prstGeom prst="rect">
            <a:avLst/>
          </a:prstGeom>
        </p:spPr>
      </p:pic>
      <p:sp>
        <p:nvSpPr>
          <p:cNvPr id="7" name="Speech Bubble: Rectangle with Corners Rounded 6">
            <a:extLst>
              <a:ext uri="{FF2B5EF4-FFF2-40B4-BE49-F238E27FC236}">
                <a16:creationId xmlns:a16="http://schemas.microsoft.com/office/drawing/2014/main" id="{B363BA73-34CE-4E20-A717-472563D4720E}"/>
              </a:ext>
            </a:extLst>
          </p:cNvPr>
          <p:cNvSpPr/>
          <p:nvPr/>
        </p:nvSpPr>
        <p:spPr>
          <a:xfrm>
            <a:off x="2176796" y="2228850"/>
            <a:ext cx="1627464" cy="1385316"/>
          </a:xfrm>
          <a:prstGeom prst="wedgeRoundRectCallout">
            <a:avLst>
              <a:gd name="adj1" fmla="val 2263"/>
              <a:gd name="adj2" fmla="val 65652"/>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83%:</a:t>
            </a:r>
          </a:p>
          <a:p>
            <a:pPr algn="ctr"/>
            <a:r>
              <a:rPr lang="en-US" sz="1050" dirty="0">
                <a:solidFill>
                  <a:schemeClr val="bg1"/>
                </a:solidFill>
                <a:latin typeface="Arial" panose="020B0604020202020204" pitchFamily="34" charset="0"/>
                <a:cs typeface="Arial" panose="020B0604020202020204" pitchFamily="34" charset="0"/>
              </a:rPr>
              <a:t>Students make gains when participating in an SEL program with an academic component</a:t>
            </a:r>
          </a:p>
        </p:txBody>
      </p:sp>
      <p:sp>
        <p:nvSpPr>
          <p:cNvPr id="8" name="Speech Bubble: Rectangle with Corners Rounded 7">
            <a:extLst>
              <a:ext uri="{FF2B5EF4-FFF2-40B4-BE49-F238E27FC236}">
                <a16:creationId xmlns:a16="http://schemas.microsoft.com/office/drawing/2014/main" id="{DC062380-EBE5-4217-BAE9-1A5F619B8979}"/>
              </a:ext>
            </a:extLst>
          </p:cNvPr>
          <p:cNvSpPr/>
          <p:nvPr/>
        </p:nvSpPr>
        <p:spPr>
          <a:xfrm>
            <a:off x="112597" y="1861544"/>
            <a:ext cx="1830503" cy="1200957"/>
          </a:xfrm>
          <a:prstGeom prst="wedgeRoundRectCallout">
            <a:avLst>
              <a:gd name="adj1" fmla="val -19032"/>
              <a:gd name="adj2" fmla="val 7293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29%:</a:t>
            </a:r>
          </a:p>
          <a:p>
            <a:pPr algn="ctr"/>
            <a:r>
              <a:rPr lang="en-US" sz="1050" dirty="0">
                <a:solidFill>
                  <a:schemeClr val="bg1"/>
                </a:solidFill>
                <a:latin typeface="Arial" panose="020B0604020202020204" pitchFamily="34" charset="0"/>
                <a:cs typeface="Arial" panose="020B0604020202020204" pitchFamily="34" charset="0"/>
              </a:rPr>
              <a:t>Students feel like their school provides a supportive, encouraging environment</a:t>
            </a:r>
          </a:p>
        </p:txBody>
      </p:sp>
      <p:sp>
        <p:nvSpPr>
          <p:cNvPr id="9" name="Speech Bubble: Rectangle with Corners Rounded 8">
            <a:extLst>
              <a:ext uri="{FF2B5EF4-FFF2-40B4-BE49-F238E27FC236}">
                <a16:creationId xmlns:a16="http://schemas.microsoft.com/office/drawing/2014/main" id="{D9BA0775-EE6A-4BFF-82B0-39967DFAA9C1}"/>
              </a:ext>
            </a:extLst>
          </p:cNvPr>
          <p:cNvSpPr/>
          <p:nvPr/>
        </p:nvSpPr>
        <p:spPr>
          <a:xfrm>
            <a:off x="7505539" y="1885950"/>
            <a:ext cx="1454658" cy="1152144"/>
          </a:xfrm>
          <a:prstGeom prst="wedgeRoundRectCallout">
            <a:avLst>
              <a:gd name="adj1" fmla="val -12673"/>
              <a:gd name="adj2" fmla="val 76809"/>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11%:</a:t>
            </a:r>
          </a:p>
          <a:p>
            <a:pPr algn="ctr"/>
            <a:r>
              <a:rPr lang="en-US" sz="1050" dirty="0">
                <a:solidFill>
                  <a:schemeClr val="bg1"/>
                </a:solidFill>
                <a:latin typeface="Arial" panose="020B0604020202020204" pitchFamily="34" charset="0"/>
                <a:cs typeface="Arial" panose="020B0604020202020204" pitchFamily="34" charset="0"/>
              </a:rPr>
              <a:t>Average increase in GPA for participants in one SEL program</a:t>
            </a:r>
          </a:p>
        </p:txBody>
      </p:sp>
      <p:sp>
        <p:nvSpPr>
          <p:cNvPr id="10" name="Speech Bubble: Rectangle with Corners Rounded 9">
            <a:extLst>
              <a:ext uri="{FF2B5EF4-FFF2-40B4-BE49-F238E27FC236}">
                <a16:creationId xmlns:a16="http://schemas.microsoft.com/office/drawing/2014/main" id="{F4DC5C56-AC61-431E-AD40-F10A48744685}"/>
              </a:ext>
            </a:extLst>
          </p:cNvPr>
          <p:cNvSpPr/>
          <p:nvPr/>
        </p:nvSpPr>
        <p:spPr>
          <a:xfrm>
            <a:off x="4031379" y="1885950"/>
            <a:ext cx="1518019" cy="1239716"/>
          </a:xfrm>
          <a:prstGeom prst="wedgeRoundRectCallout">
            <a:avLst>
              <a:gd name="adj1" fmla="val -11711"/>
              <a:gd name="adj2" fmla="val 67287"/>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11%:</a:t>
            </a:r>
          </a:p>
          <a:p>
            <a:pPr algn="ctr"/>
            <a:r>
              <a:rPr lang="en-US" sz="1050" dirty="0">
                <a:solidFill>
                  <a:schemeClr val="bg1"/>
                </a:solidFill>
                <a:latin typeface="Arial" panose="020B0604020202020204" pitchFamily="34" charset="0"/>
                <a:cs typeface="Arial" panose="020B0604020202020204" pitchFamily="34" charset="0"/>
              </a:rPr>
              <a:t>Average gained on standardized testing when participating in an SEL program</a:t>
            </a:r>
          </a:p>
        </p:txBody>
      </p:sp>
      <p:sp>
        <p:nvSpPr>
          <p:cNvPr id="11" name="Speech Bubble: Rectangle with Corners Rounded 10">
            <a:extLst>
              <a:ext uri="{FF2B5EF4-FFF2-40B4-BE49-F238E27FC236}">
                <a16:creationId xmlns:a16="http://schemas.microsoft.com/office/drawing/2014/main" id="{C6D9D634-4D90-45CC-A413-7AD5B1536783}"/>
              </a:ext>
            </a:extLst>
          </p:cNvPr>
          <p:cNvSpPr/>
          <p:nvPr/>
        </p:nvSpPr>
        <p:spPr>
          <a:xfrm>
            <a:off x="5742989" y="2462022"/>
            <a:ext cx="1568958" cy="1152144"/>
          </a:xfrm>
          <a:prstGeom prst="wedgeRoundRectCallout">
            <a:avLst>
              <a:gd name="adj1" fmla="val 10269"/>
              <a:gd name="adj2" fmla="val 7051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Arial" panose="020B0604020202020204" pitchFamily="34" charset="0"/>
                <a:cs typeface="Arial" panose="020B0604020202020204" pitchFamily="34" charset="0"/>
              </a:rPr>
              <a:t>SEL programs improve behavior and attitudes toward school and prevent substance abuse</a:t>
            </a:r>
          </a:p>
        </p:txBody>
      </p:sp>
      <p:sp>
        <p:nvSpPr>
          <p:cNvPr id="12" name="TextBox 11">
            <a:extLst>
              <a:ext uri="{FF2B5EF4-FFF2-40B4-BE49-F238E27FC236}">
                <a16:creationId xmlns:a16="http://schemas.microsoft.com/office/drawing/2014/main" id="{144B432D-472C-4571-B44D-D77112007981}"/>
              </a:ext>
            </a:extLst>
          </p:cNvPr>
          <p:cNvSpPr txBox="1"/>
          <p:nvPr/>
        </p:nvSpPr>
        <p:spPr>
          <a:xfrm>
            <a:off x="1729505" y="5655617"/>
            <a:ext cx="5695334" cy="253916"/>
          </a:xfrm>
          <a:prstGeom prst="rect">
            <a:avLst/>
          </a:prstGeom>
          <a:noFill/>
        </p:spPr>
        <p:txBody>
          <a:bodyPr wrap="square" rtlCol="0">
            <a:spAutoFit/>
          </a:bodyPr>
          <a:lstStyle/>
          <a:p>
            <a:pPr algn="ctr"/>
            <a:r>
              <a:rPr lang="en-US" sz="1050" b="1" dirty="0">
                <a:solidFill>
                  <a:schemeClr val="bg1"/>
                </a:solidFill>
                <a:latin typeface="Arial" panose="020B0604020202020204" pitchFamily="34" charset="0"/>
                <a:cs typeface="Arial" panose="020B0604020202020204" pitchFamily="34" charset="0"/>
              </a:rPr>
              <a:t>Source: Collaborative for Academic, Social and Emotional Learning (</a:t>
            </a:r>
            <a:r>
              <a:rPr lang="en-US" sz="1050" b="1" dirty="0" err="1">
                <a:solidFill>
                  <a:schemeClr val="bg1"/>
                </a:solidFill>
                <a:latin typeface="Arial" panose="020B0604020202020204" pitchFamily="34" charset="0"/>
                <a:cs typeface="Arial" panose="020B0604020202020204" pitchFamily="34" charset="0"/>
              </a:rPr>
              <a:t>casel.org</a:t>
            </a:r>
            <a:r>
              <a:rPr lang="en-US" sz="1050" b="1" dirty="0">
                <a:solidFill>
                  <a:schemeClr val="bg1"/>
                </a:solidFill>
                <a:latin typeface="Arial" panose="020B0604020202020204" pitchFamily="34" charset="0"/>
                <a:cs typeface="Arial" panose="020B0604020202020204" pitchFamily="34" charset="0"/>
              </a:rPr>
              <a:t>)</a:t>
            </a:r>
          </a:p>
        </p:txBody>
      </p:sp>
      <p:sp>
        <p:nvSpPr>
          <p:cNvPr id="13" name="Title 4">
            <a:extLst>
              <a:ext uri="{FF2B5EF4-FFF2-40B4-BE49-F238E27FC236}">
                <a16:creationId xmlns:a16="http://schemas.microsoft.com/office/drawing/2014/main" id="{93C1F423-EBA4-4639-A0A7-8D614ABA4487}"/>
              </a:ext>
            </a:extLst>
          </p:cNvPr>
          <p:cNvSpPr txBox="1">
            <a:spLocks/>
          </p:cNvSpPr>
          <p:nvPr/>
        </p:nvSpPr>
        <p:spPr>
          <a:xfrm>
            <a:off x="495300" y="546872"/>
            <a:ext cx="8153400" cy="609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FF00"/>
                </a:solidFill>
                <a:latin typeface="Arial" panose="020B0604020202020204" pitchFamily="34" charset="0"/>
                <a:cs typeface="Arial" panose="020B0604020202020204" pitchFamily="34" charset="0"/>
              </a:rPr>
              <a:t>Why Social-emotional Learning Matters</a:t>
            </a:r>
          </a:p>
        </p:txBody>
      </p:sp>
    </p:spTree>
    <p:extLst>
      <p:ext uri="{BB962C8B-B14F-4D97-AF65-F5344CB8AC3E}">
        <p14:creationId xmlns:p14="http://schemas.microsoft.com/office/powerpoint/2010/main" val="231111998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1">
            <a:extLst>
              <a:ext uri="{FF2B5EF4-FFF2-40B4-BE49-F238E27FC236}">
                <a16:creationId xmlns:a16="http://schemas.microsoft.com/office/drawing/2014/main" id="{A03CAC31-3247-4104-8DEB-FE35434C96EE}"/>
              </a:ext>
            </a:extLst>
          </p:cNvPr>
          <p:cNvSpPr>
            <a:spLocks noGrp="1"/>
          </p:cNvSpPr>
          <p:nvPr>
            <p:ph type="title"/>
          </p:nvPr>
        </p:nvSpPr>
        <p:spPr/>
        <p:txBody>
          <a:bodyPr/>
          <a:lstStyle/>
          <a:p>
            <a:endParaRPr lang="en-US" altLang="en-US"/>
          </a:p>
        </p:txBody>
      </p:sp>
      <p:sp>
        <p:nvSpPr>
          <p:cNvPr id="399363" name="Content Placeholder 2">
            <a:extLst>
              <a:ext uri="{FF2B5EF4-FFF2-40B4-BE49-F238E27FC236}">
                <a16:creationId xmlns:a16="http://schemas.microsoft.com/office/drawing/2014/main" id="{1500522A-A48E-4824-B581-302C342FD7CA}"/>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1E0EA9EF-2D65-438E-B64F-D631187DD5B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399365" name="Picture 3" descr="497056">
            <a:extLst>
              <a:ext uri="{FF2B5EF4-FFF2-40B4-BE49-F238E27FC236}">
                <a16:creationId xmlns:a16="http://schemas.microsoft.com/office/drawing/2014/main" id="{88073596-7F03-4AB4-83EA-472BE066D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D65E08AE-25D1-4F4E-BE40-A8DB8717A8A6}"/>
              </a:ext>
            </a:extLst>
          </p:cNvPr>
          <p:cNvSpPr txBox="1">
            <a:spLocks noChangeArrowheads="1"/>
          </p:cNvSpPr>
          <p:nvPr/>
        </p:nvSpPr>
        <p:spPr bwMode="auto">
          <a:xfrm>
            <a:off x="304800" y="1047369"/>
            <a:ext cx="8763000" cy="830997"/>
          </a:xfrm>
          <a:prstGeom prst="rect">
            <a:avLst/>
          </a:prstGeom>
          <a:noFill/>
          <a:ln w="12700">
            <a:noFill/>
            <a:miter lim="800000"/>
            <a:headEnd/>
            <a:tailEnd/>
          </a:ln>
        </p:spPr>
        <p:txBody>
          <a:bodyPr wrap="square">
            <a:spAutoFit/>
          </a:bodyPr>
          <a:lstStyle/>
          <a:p>
            <a:pPr>
              <a:spcBef>
                <a:spcPct val="50000"/>
              </a:spcBef>
              <a:defRPr/>
            </a:pPr>
            <a:r>
              <a:rPr lang="en-US" sz="2400" b="1" dirty="0">
                <a:solidFill>
                  <a:schemeClr val="bg1">
                    <a:lumMod val="95000"/>
                  </a:schemeClr>
                </a:solidFill>
                <a:latin typeface="Arial" panose="020B0604020202020204" pitchFamily="34" charset="0"/>
                <a:cs typeface="Arial" panose="020B0604020202020204" pitchFamily="34" charset="0"/>
              </a:rPr>
              <a:t>1. Students find that what they </a:t>
            </a:r>
            <a:r>
              <a:rPr lang="en-US" sz="2400" b="1" dirty="0">
                <a:solidFill>
                  <a:srgbClr val="00B0F0"/>
                </a:solidFill>
                <a:latin typeface="Arial" panose="020B0604020202020204" pitchFamily="34" charset="0"/>
                <a:cs typeface="Arial" panose="020B0604020202020204" pitchFamily="34" charset="0"/>
              </a:rPr>
              <a:t>care</a:t>
            </a:r>
            <a:r>
              <a:rPr lang="en-US" sz="2400" b="1" dirty="0">
                <a:solidFill>
                  <a:schemeClr val="bg1">
                    <a:lumMod val="95000"/>
                  </a:schemeClr>
                </a:solidFill>
                <a:latin typeface="Arial" panose="020B0604020202020204" pitchFamily="34" charset="0"/>
                <a:cs typeface="Arial" panose="020B0604020202020204" pitchFamily="34" charset="0"/>
              </a:rPr>
              <a:t> about becomes </a:t>
            </a:r>
            <a:r>
              <a:rPr lang="en-US" sz="2400" b="1" i="1" dirty="0">
                <a:solidFill>
                  <a:srgbClr val="00B0F0"/>
                </a:solidFill>
                <a:latin typeface="Arial" panose="020B0604020202020204" pitchFamily="34" charset="0"/>
                <a:cs typeface="Arial" panose="020B0604020202020204" pitchFamily="34" charset="0"/>
              </a:rPr>
              <a:t>easiest</a:t>
            </a:r>
            <a:r>
              <a:rPr lang="en-US" sz="2400" b="1" dirty="0">
                <a:solidFill>
                  <a:schemeClr val="bg1">
                    <a:lumMod val="95000"/>
                  </a:schemeClr>
                </a:solidFill>
                <a:latin typeface="Arial" panose="020B0604020202020204" pitchFamily="34" charset="0"/>
                <a:cs typeface="Arial" panose="020B0604020202020204" pitchFamily="34" charset="0"/>
              </a:rPr>
              <a:t> 	to </a:t>
            </a:r>
            <a:r>
              <a:rPr lang="en-US" sz="2400" b="1" dirty="0">
                <a:solidFill>
                  <a:srgbClr val="00B0F0"/>
                </a:solidFill>
                <a:latin typeface="Arial" panose="020B0604020202020204" pitchFamily="34" charset="0"/>
                <a:cs typeface="Arial" panose="020B0604020202020204" pitchFamily="34" charset="0"/>
              </a:rPr>
              <a:t>learn; </a:t>
            </a:r>
            <a:r>
              <a:rPr lang="en-US" sz="2400" b="1" dirty="0">
                <a:solidFill>
                  <a:schemeClr val="bg1">
                    <a:lumMod val="95000"/>
                  </a:schemeClr>
                </a:solidFill>
                <a:latin typeface="Arial" panose="020B0604020202020204" pitchFamily="34" charset="0"/>
                <a:cs typeface="Arial" panose="020B0604020202020204" pitchFamily="34" charset="0"/>
              </a:rPr>
              <a:t>they </a:t>
            </a:r>
            <a:r>
              <a:rPr lang="en-US" sz="2400" b="1" dirty="0">
                <a:solidFill>
                  <a:srgbClr val="00B0F0"/>
                </a:solidFill>
                <a:latin typeface="Arial" panose="020B0604020202020204" pitchFamily="34" charset="0"/>
                <a:cs typeface="Arial" panose="020B0604020202020204" pitchFamily="34" charset="0"/>
              </a:rPr>
              <a:t>remember</a:t>
            </a:r>
            <a:r>
              <a:rPr lang="en-US" sz="2400" b="1" dirty="0">
                <a:solidFill>
                  <a:schemeClr val="bg1">
                    <a:lumMod val="95000"/>
                  </a:schemeClr>
                </a:solidFill>
                <a:latin typeface="Arial" panose="020B0604020202020204" pitchFamily="34" charset="0"/>
                <a:cs typeface="Arial" panose="020B0604020202020204" pitchFamily="34" charset="0"/>
              </a:rPr>
              <a:t> </a:t>
            </a:r>
            <a:r>
              <a:rPr lang="en-US" sz="2400" b="1" i="1" dirty="0">
                <a:solidFill>
                  <a:schemeClr val="bg1">
                    <a:lumMod val="95000"/>
                  </a:schemeClr>
                </a:solidFill>
                <a:latin typeface="Arial" panose="020B0604020202020204" pitchFamily="34" charset="0"/>
                <a:cs typeface="Arial" panose="020B0604020202020204" pitchFamily="34" charset="0"/>
              </a:rPr>
              <a:t>best </a:t>
            </a:r>
            <a:r>
              <a:rPr lang="en-US" sz="2400" b="1" dirty="0">
                <a:solidFill>
                  <a:schemeClr val="bg1">
                    <a:lumMod val="95000"/>
                  </a:schemeClr>
                </a:solidFill>
                <a:latin typeface="Arial" panose="020B0604020202020204" pitchFamily="34" charset="0"/>
                <a:cs typeface="Arial" panose="020B0604020202020204" pitchFamily="34" charset="0"/>
              </a:rPr>
              <a:t>what they </a:t>
            </a:r>
            <a:r>
              <a:rPr lang="en-US" sz="2400" b="1" dirty="0">
                <a:solidFill>
                  <a:srgbClr val="00B0F0"/>
                </a:solidFill>
                <a:latin typeface="Arial" panose="020B0604020202020204" pitchFamily="34" charset="0"/>
                <a:cs typeface="Arial" panose="020B0604020202020204" pitchFamily="34" charset="0"/>
              </a:rPr>
              <a:t>understand.</a:t>
            </a:r>
            <a:r>
              <a:rPr lang="en-US" sz="2400" dirty="0">
                <a:solidFill>
                  <a:srgbClr val="00B0F0"/>
                </a:solidFill>
                <a:latin typeface="Arial" panose="020B0604020202020204" pitchFamily="34" charset="0"/>
                <a:cs typeface="Arial" panose="020B0604020202020204" pitchFamily="34" charset="0"/>
              </a:rPr>
              <a:t> </a:t>
            </a:r>
          </a:p>
        </p:txBody>
      </p:sp>
      <p:sp>
        <p:nvSpPr>
          <p:cNvPr id="399367" name="Text Box 3">
            <a:extLst>
              <a:ext uri="{FF2B5EF4-FFF2-40B4-BE49-F238E27FC236}">
                <a16:creationId xmlns:a16="http://schemas.microsoft.com/office/drawing/2014/main" id="{F277010D-5F87-4F46-8AA6-0E857125BA00}"/>
              </a:ext>
            </a:extLst>
          </p:cNvPr>
          <p:cNvSpPr txBox="1">
            <a:spLocks noChangeArrowheads="1"/>
          </p:cNvSpPr>
          <p:nvPr/>
        </p:nvSpPr>
        <p:spPr bwMode="auto">
          <a:xfrm>
            <a:off x="2019300" y="77787"/>
            <a:ext cx="563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dirty="0">
                <a:solidFill>
                  <a:srgbClr val="FFFF00"/>
                </a:solidFill>
                <a:latin typeface="Arial" panose="020B0604020202020204" pitchFamily="34" charset="0"/>
                <a:cs typeface="Arial" panose="020B0604020202020204" pitchFamily="34" charset="0"/>
              </a:rPr>
              <a:t>Emotions and Engagement  </a:t>
            </a:r>
          </a:p>
        </p:txBody>
      </p:sp>
      <p:sp>
        <p:nvSpPr>
          <p:cNvPr id="8" name="Text Box 2">
            <a:extLst>
              <a:ext uri="{FF2B5EF4-FFF2-40B4-BE49-F238E27FC236}">
                <a16:creationId xmlns:a16="http://schemas.microsoft.com/office/drawing/2014/main" id="{8FDC8CC5-EE4E-4120-AEF8-5A100EC971E8}"/>
              </a:ext>
            </a:extLst>
          </p:cNvPr>
          <p:cNvSpPr txBox="1">
            <a:spLocks noChangeArrowheads="1"/>
          </p:cNvSpPr>
          <p:nvPr/>
        </p:nvSpPr>
        <p:spPr bwMode="auto">
          <a:xfrm>
            <a:off x="304800" y="2136950"/>
            <a:ext cx="8458200" cy="830997"/>
          </a:xfrm>
          <a:prstGeom prst="rect">
            <a:avLst/>
          </a:prstGeom>
          <a:noFill/>
          <a:ln w="12700">
            <a:noFill/>
            <a:miter lim="800000"/>
            <a:headEnd/>
            <a:tailEnd/>
          </a:ln>
        </p:spPr>
        <p:txBody>
          <a:bodyPr>
            <a:spAutoFit/>
          </a:bodyPr>
          <a:lstStyle/>
          <a:p>
            <a:pPr marL="514350" indent="-514350">
              <a:spcBef>
                <a:spcPct val="50000"/>
              </a:spcBef>
              <a:defRPr/>
            </a:pPr>
            <a:r>
              <a:rPr lang="en-US" sz="2400" b="1" dirty="0">
                <a:solidFill>
                  <a:schemeClr val="bg1">
                    <a:lumMod val="95000"/>
                  </a:schemeClr>
                </a:solidFill>
                <a:latin typeface="Arial" panose="020B0604020202020204" pitchFamily="34" charset="0"/>
                <a:cs typeface="Arial" panose="020B0604020202020204" pitchFamily="34" charset="0"/>
              </a:rPr>
              <a:t> 2. Students don’t care what </a:t>
            </a:r>
            <a:r>
              <a:rPr lang="en-US" sz="2400" b="1" i="1" dirty="0">
                <a:solidFill>
                  <a:schemeClr val="bg1">
                    <a:lumMod val="95000"/>
                  </a:schemeClr>
                </a:solidFill>
                <a:latin typeface="Arial" panose="020B0604020202020204" pitchFamily="34" charset="0"/>
                <a:cs typeface="Arial" panose="020B0604020202020204" pitchFamily="34" charset="0"/>
              </a:rPr>
              <a:t>you know,</a:t>
            </a:r>
            <a:r>
              <a:rPr lang="en-US" sz="2400" b="1" dirty="0">
                <a:solidFill>
                  <a:schemeClr val="bg1">
                    <a:lumMod val="95000"/>
                  </a:schemeClr>
                </a:solidFill>
                <a:latin typeface="Arial" panose="020B0604020202020204" pitchFamily="34" charset="0"/>
                <a:cs typeface="Arial" panose="020B0604020202020204" pitchFamily="34" charset="0"/>
              </a:rPr>
              <a:t> until they know that </a:t>
            </a:r>
            <a:r>
              <a:rPr lang="en-US" sz="2400" b="1" dirty="0">
                <a:solidFill>
                  <a:srgbClr val="00B0F0"/>
                </a:solidFill>
                <a:latin typeface="Arial" panose="020B0604020202020204" pitchFamily="34" charset="0"/>
                <a:cs typeface="Arial" panose="020B0604020202020204" pitchFamily="34" charset="0"/>
              </a:rPr>
              <a:t>you care. </a:t>
            </a:r>
            <a:r>
              <a:rPr lang="en-US" sz="2400" b="1" dirty="0">
                <a:solidFill>
                  <a:schemeClr val="bg1"/>
                </a:solidFill>
                <a:latin typeface="Arial" panose="020B0604020202020204" pitchFamily="34" charset="0"/>
                <a:cs typeface="Arial" panose="020B0604020202020204" pitchFamily="34" charset="0"/>
              </a:rPr>
              <a:t>You can pay people to teach…</a:t>
            </a:r>
            <a:endParaRPr lang="en-US" sz="2400" dirty="0">
              <a:solidFill>
                <a:schemeClr val="bg1"/>
              </a:solidFill>
              <a:latin typeface="Arial" panose="020B0604020202020204" pitchFamily="34" charset="0"/>
              <a:cs typeface="Arial" panose="020B0604020202020204" pitchFamily="34" charset="0"/>
            </a:endParaRPr>
          </a:p>
        </p:txBody>
      </p:sp>
      <p:sp>
        <p:nvSpPr>
          <p:cNvPr id="9" name="Text Box 2">
            <a:extLst>
              <a:ext uri="{FF2B5EF4-FFF2-40B4-BE49-F238E27FC236}">
                <a16:creationId xmlns:a16="http://schemas.microsoft.com/office/drawing/2014/main" id="{B8B9928B-EEAD-42BE-82BF-C20A8396336F}"/>
              </a:ext>
            </a:extLst>
          </p:cNvPr>
          <p:cNvSpPr txBox="1">
            <a:spLocks noChangeArrowheads="1"/>
          </p:cNvSpPr>
          <p:nvPr/>
        </p:nvSpPr>
        <p:spPr bwMode="auto">
          <a:xfrm>
            <a:off x="457200" y="5616846"/>
            <a:ext cx="8458200" cy="1121846"/>
          </a:xfrm>
          <a:prstGeom prst="rect">
            <a:avLst/>
          </a:prstGeom>
          <a:noFill/>
          <a:ln w="12700">
            <a:noFill/>
            <a:miter lim="800000"/>
            <a:headEnd/>
            <a:tailEnd/>
          </a:ln>
        </p:spPr>
        <p:txBody>
          <a:bodyPr>
            <a:spAutoFit/>
          </a:bodyPr>
          <a:lstStyle/>
          <a:p>
            <a:pPr>
              <a:spcBef>
                <a:spcPct val="50000"/>
              </a:spcBef>
              <a:defRPr/>
            </a:pPr>
            <a:r>
              <a:rPr lang="en-US" sz="2400" b="1" dirty="0">
                <a:solidFill>
                  <a:schemeClr val="bg1">
                    <a:lumMod val="95000"/>
                  </a:schemeClr>
                </a:solidFill>
                <a:latin typeface="Arial" panose="020B0604020202020204" pitchFamily="34" charset="0"/>
                <a:cs typeface="Arial" panose="020B0604020202020204" pitchFamily="34" charset="0"/>
              </a:rPr>
              <a:t>3. “Students learn as much </a:t>
            </a:r>
            <a:r>
              <a:rPr lang="en-US" sz="2400" b="1" i="1" dirty="0">
                <a:solidFill>
                  <a:srgbClr val="FFFF00"/>
                </a:solidFill>
                <a:latin typeface="Arial" panose="020B0604020202020204" pitchFamily="34" charset="0"/>
                <a:cs typeface="Arial" panose="020B0604020202020204" pitchFamily="34" charset="0"/>
              </a:rPr>
              <a:t>for</a:t>
            </a:r>
            <a:r>
              <a:rPr lang="en-US" sz="2400" b="1" dirty="0">
                <a:solidFill>
                  <a:schemeClr val="bg1">
                    <a:lumMod val="95000"/>
                  </a:schemeClr>
                </a:solidFill>
                <a:latin typeface="Arial" panose="020B0604020202020204" pitchFamily="34" charset="0"/>
                <a:cs typeface="Arial" panose="020B0604020202020204" pitchFamily="34" charset="0"/>
              </a:rPr>
              <a:t> a teacher as they do </a:t>
            </a:r>
            <a:r>
              <a:rPr lang="en-US" sz="2400" b="1" i="1" dirty="0">
                <a:solidFill>
                  <a:srgbClr val="FFFF00"/>
                </a:solidFill>
                <a:latin typeface="Arial" panose="020B0604020202020204" pitchFamily="34" charset="0"/>
                <a:cs typeface="Arial" panose="020B0604020202020204" pitchFamily="34" charset="0"/>
              </a:rPr>
              <a:t>from</a:t>
            </a:r>
            <a:r>
              <a:rPr lang="en-US" sz="2400" b="1" dirty="0">
                <a:solidFill>
                  <a:schemeClr val="bg1">
                    <a:lumMod val="95000"/>
                  </a:schemeClr>
                </a:solidFill>
                <a:latin typeface="Arial" panose="020B0604020202020204" pitchFamily="34" charset="0"/>
                <a:cs typeface="Arial" panose="020B0604020202020204" pitchFamily="34" charset="0"/>
              </a:rPr>
              <a:t> 	a teacher.”				   </a:t>
            </a:r>
            <a:r>
              <a:rPr lang="en-US" sz="1600" dirty="0">
                <a:solidFill>
                  <a:schemeClr val="bg1">
                    <a:lumMod val="95000"/>
                  </a:schemeClr>
                </a:solidFill>
                <a:latin typeface="Arial" panose="020B0604020202020204" pitchFamily="34" charset="0"/>
                <a:cs typeface="Arial" panose="020B0604020202020204" pitchFamily="34" charset="0"/>
              </a:rPr>
              <a:t>Linda Darling-Hammonds</a:t>
            </a:r>
          </a:p>
          <a:p>
            <a:pPr algn="r">
              <a:spcBef>
                <a:spcPct val="5000"/>
              </a:spcBef>
              <a:defRPr/>
            </a:pPr>
            <a:r>
              <a:rPr lang="en-US" sz="1600" dirty="0">
                <a:solidFill>
                  <a:schemeClr val="bg1">
                    <a:lumMod val="95000"/>
                  </a:schemeClr>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43E24996-AFBE-4965-8553-475EDD424800}"/>
              </a:ext>
            </a:extLst>
          </p:cNvPr>
          <p:cNvPicPr>
            <a:picLocks noChangeAspect="1"/>
          </p:cNvPicPr>
          <p:nvPr/>
        </p:nvPicPr>
        <p:blipFill>
          <a:blip r:embed="rId4"/>
          <a:stretch>
            <a:fillRect/>
          </a:stretch>
        </p:blipFill>
        <p:spPr>
          <a:xfrm>
            <a:off x="3200400" y="3164978"/>
            <a:ext cx="3198018" cy="2360587"/>
          </a:xfrm>
          <a:prstGeom prst="rect">
            <a:avLst/>
          </a:prstGeom>
        </p:spPr>
      </p:pic>
    </p:spTree>
    <p:extLst>
      <p:ext uri="{BB962C8B-B14F-4D97-AF65-F5344CB8AC3E}">
        <p14:creationId xmlns:p14="http://schemas.microsoft.com/office/powerpoint/2010/main" val="197907631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itle 1"/>
          <p:cNvSpPr>
            <a:spLocks noGrp="1"/>
          </p:cNvSpPr>
          <p:nvPr>
            <p:ph type="title"/>
          </p:nvPr>
        </p:nvSpPr>
        <p:spPr/>
        <p:txBody>
          <a:bodyPr/>
          <a:lstStyle/>
          <a:p>
            <a:endParaRPr lang="en-US" altLang="en-US"/>
          </a:p>
        </p:txBody>
      </p:sp>
      <p:sp>
        <p:nvSpPr>
          <p:cNvPr id="459779" name="Content Placeholder 2"/>
          <p:cNvSpPr>
            <a:spLocks noGrp="1"/>
          </p:cNvSpPr>
          <p:nvPr>
            <p:ph idx="1"/>
          </p:nvPr>
        </p:nvSpPr>
        <p:spPr/>
        <p:txBody>
          <a:bodyPr/>
          <a:lstStyle/>
          <a:p>
            <a:endParaRPr lang="en-US" altLang="en-US"/>
          </a:p>
        </p:txBody>
      </p:sp>
      <p:sp>
        <p:nvSpPr>
          <p:cNvPr id="4" name="Rectangle 3"/>
          <p:cNvSpPr/>
          <p:nvPr/>
        </p:nvSpPr>
        <p:spPr>
          <a:xfrm>
            <a:off x="0" y="-1524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459781" name="Picture 3" descr="497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304800" y="1905000"/>
            <a:ext cx="8610600" cy="3600450"/>
          </a:xfrm>
          <a:prstGeom prst="rect">
            <a:avLst/>
          </a:prstGeom>
          <a:noFill/>
          <a:ln w="9525">
            <a:noFill/>
            <a:miter lim="800000"/>
            <a:headEnd/>
            <a:tailEnd/>
          </a:ln>
        </p:spPr>
        <p:txBody>
          <a:bodyPr>
            <a:spAutoFit/>
          </a:bodyPr>
          <a:lstStyle/>
          <a:p>
            <a:pPr fontAlgn="auto">
              <a:spcBef>
                <a:spcPts val="0"/>
              </a:spcBef>
              <a:spcAft>
                <a:spcPts val="0"/>
              </a:spcAft>
              <a:defRPr/>
            </a:pPr>
            <a:r>
              <a:rPr lang="en-US" sz="2400" b="1" dirty="0">
                <a:solidFill>
                  <a:schemeClr val="bg1">
                    <a:lumMod val="95000"/>
                  </a:schemeClr>
                </a:solidFill>
                <a:latin typeface="Arial" panose="020B0604020202020204" pitchFamily="34" charset="0"/>
                <a:cs typeface="Times New Roman" pitchFamily="18" charset="0"/>
              </a:rPr>
              <a:t>Learning requires effort, and one of the </a:t>
            </a:r>
            <a:r>
              <a:rPr lang="en-US" sz="2400" b="1" dirty="0">
                <a:solidFill>
                  <a:srgbClr val="FFFF00"/>
                </a:solidFill>
                <a:latin typeface="Arial" panose="020B0604020202020204" pitchFamily="34" charset="0"/>
                <a:cs typeface="Times New Roman" pitchFamily="18" charset="0"/>
              </a:rPr>
              <a:t>best predictor's </a:t>
            </a:r>
            <a:r>
              <a:rPr lang="en-US" sz="2400" b="1" dirty="0">
                <a:solidFill>
                  <a:schemeClr val="bg1">
                    <a:lumMod val="95000"/>
                  </a:schemeClr>
                </a:solidFill>
                <a:latin typeface="Arial" panose="020B0604020202020204" pitchFamily="34" charset="0"/>
                <a:cs typeface="Times New Roman" pitchFamily="18" charset="0"/>
              </a:rPr>
              <a:t>of 	students’ effort and engagement in school </a:t>
            </a:r>
            <a:r>
              <a:rPr lang="en-US" sz="2400" b="1" dirty="0">
                <a:solidFill>
                  <a:srgbClr val="00B0F0"/>
                </a:solidFill>
                <a:latin typeface="Arial" panose="020B0604020202020204" pitchFamily="34" charset="0"/>
                <a:cs typeface="Times New Roman" pitchFamily="18" charset="0"/>
              </a:rPr>
              <a:t>is the 	</a:t>
            </a:r>
            <a:r>
              <a:rPr lang="en-US" sz="2400" b="1" dirty="0">
                <a:solidFill>
                  <a:srgbClr val="FFFF00"/>
                </a:solidFill>
                <a:latin typeface="Arial" panose="020B0604020202020204" pitchFamily="34" charset="0"/>
                <a:cs typeface="Times New Roman" pitchFamily="18" charset="0"/>
              </a:rPr>
              <a:t>relationships</a:t>
            </a:r>
            <a:r>
              <a:rPr lang="en-US" sz="2400" b="1" dirty="0">
                <a:solidFill>
                  <a:srgbClr val="00B0F0"/>
                </a:solidFill>
                <a:latin typeface="Arial" panose="020B0604020202020204" pitchFamily="34" charset="0"/>
                <a:cs typeface="Times New Roman" pitchFamily="18" charset="0"/>
              </a:rPr>
              <a:t> that they have with their teachers </a:t>
            </a:r>
            <a:r>
              <a:rPr lang="en-US" sz="2400" b="1" dirty="0">
                <a:solidFill>
                  <a:schemeClr val="bg1">
                    <a:lumMod val="95000"/>
                  </a:schemeClr>
                </a:solidFill>
                <a:latin typeface="Arial" panose="020B0604020202020204" pitchFamily="34" charset="0"/>
                <a:cs typeface="Times New Roman" pitchFamily="18" charset="0"/>
              </a:rPr>
              <a:t>	(</a:t>
            </a:r>
            <a:r>
              <a:rPr lang="en-US" sz="2400" b="1" dirty="0" err="1">
                <a:solidFill>
                  <a:schemeClr val="bg1">
                    <a:lumMod val="95000"/>
                  </a:schemeClr>
                </a:solidFill>
                <a:latin typeface="Arial" panose="020B0604020202020204" pitchFamily="34" charset="0"/>
                <a:cs typeface="Times New Roman" pitchFamily="18" charset="0"/>
              </a:rPr>
              <a:t>Osterman</a:t>
            </a:r>
            <a:r>
              <a:rPr lang="en-US" sz="2400" b="1" dirty="0">
                <a:solidFill>
                  <a:schemeClr val="bg1">
                    <a:lumMod val="95000"/>
                  </a:schemeClr>
                </a:solidFill>
                <a:latin typeface="Arial" pitchFamily="34" charset="0"/>
                <a:cs typeface="Times New Roman" pitchFamily="18" charset="0"/>
              </a:rPr>
              <a:t>, 2000.)  </a:t>
            </a:r>
          </a:p>
          <a:p>
            <a:pPr eaLnBrk="0" fontAlgn="auto" hangingPunct="0">
              <a:spcBef>
                <a:spcPts val="0"/>
              </a:spcBef>
              <a:spcAft>
                <a:spcPts val="0"/>
              </a:spcAft>
              <a:defRPr/>
            </a:pPr>
            <a:r>
              <a:rPr lang="en-US" sz="2400" b="1" dirty="0">
                <a:solidFill>
                  <a:schemeClr val="bg1">
                    <a:lumMod val="95000"/>
                  </a:schemeClr>
                </a:solidFill>
                <a:latin typeface="Arial" pitchFamily="34" charset="0"/>
                <a:cs typeface="Times New Roman" pitchFamily="18" charset="0"/>
              </a:rPr>
              <a:t> </a:t>
            </a:r>
          </a:p>
          <a:p>
            <a:pPr eaLnBrk="0" fontAlgn="auto" hangingPunct="0">
              <a:spcBef>
                <a:spcPts val="0"/>
              </a:spcBef>
              <a:spcAft>
                <a:spcPts val="0"/>
              </a:spcAft>
              <a:defRPr/>
            </a:pPr>
            <a:r>
              <a:rPr lang="en-US" sz="2400" b="1" dirty="0">
                <a:solidFill>
                  <a:schemeClr val="bg1">
                    <a:lumMod val="95000"/>
                  </a:schemeClr>
                </a:solidFill>
                <a:latin typeface="Arial" pitchFamily="34" charset="0"/>
                <a:cs typeface="Times New Roman" pitchFamily="18" charset="0"/>
              </a:rPr>
              <a:t>Students function more effectively </a:t>
            </a:r>
            <a:r>
              <a:rPr lang="en-US" sz="2400" b="1" dirty="0">
                <a:solidFill>
                  <a:srgbClr val="00B0F0"/>
                </a:solidFill>
                <a:latin typeface="Arial" panose="020B0604020202020204" pitchFamily="34" charset="0"/>
                <a:cs typeface="Times New Roman" pitchFamily="18" charset="0"/>
              </a:rPr>
              <a:t>when they feel 	respected and valued </a:t>
            </a:r>
            <a:r>
              <a:rPr lang="en-US" sz="2400" b="1" dirty="0">
                <a:solidFill>
                  <a:schemeClr val="bg1">
                    <a:lumMod val="95000"/>
                  </a:schemeClr>
                </a:solidFill>
                <a:latin typeface="Arial" panose="020B0604020202020204" pitchFamily="34" charset="0"/>
                <a:cs typeface="Times New Roman" pitchFamily="18" charset="0"/>
              </a:rPr>
              <a:t>and function poorly when 	they feel disrespected or marginalized (National 	Research Council, 2004)</a:t>
            </a:r>
          </a:p>
          <a:p>
            <a:pPr eaLnBrk="0" fontAlgn="auto" hangingPunct="0">
              <a:spcBef>
                <a:spcPts val="0"/>
              </a:spcBef>
              <a:spcAft>
                <a:spcPts val="0"/>
              </a:spcAft>
              <a:defRPr/>
            </a:pPr>
            <a:r>
              <a:rPr lang="en-US" sz="1200" b="1" dirty="0">
                <a:solidFill>
                  <a:schemeClr val="bg1">
                    <a:lumMod val="95000"/>
                  </a:schemeClr>
                </a:solidFill>
                <a:latin typeface="Arial" panose="020B0604020202020204" pitchFamily="34" charset="0"/>
                <a:cs typeface="Times New Roman" pitchFamily="18" charset="0"/>
              </a:rPr>
              <a:t> </a:t>
            </a:r>
          </a:p>
        </p:txBody>
      </p:sp>
      <p:sp>
        <p:nvSpPr>
          <p:cNvPr id="459783" name="Rectangle 3"/>
          <p:cNvSpPr>
            <a:spLocks noChangeArrowheads="1"/>
          </p:cNvSpPr>
          <p:nvPr/>
        </p:nvSpPr>
        <p:spPr bwMode="auto">
          <a:xfrm>
            <a:off x="7620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u="sng">
                <a:solidFill>
                  <a:srgbClr val="00B0F0"/>
                </a:solidFill>
                <a:latin typeface="Arial" panose="020B0604020202020204" pitchFamily="34" charset="0"/>
              </a:rPr>
              <a:t>Emotional Intelligence in Education</a:t>
            </a:r>
          </a:p>
        </p:txBody>
      </p:sp>
    </p:spTree>
    <p:extLst>
      <p:ext uri="{BB962C8B-B14F-4D97-AF65-F5344CB8AC3E}">
        <p14:creationId xmlns:p14="http://schemas.microsoft.com/office/powerpoint/2010/main" val="11849048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p:txBody>
          <a:bodyPr/>
          <a:lstStyle/>
          <a:p>
            <a:endParaRPr lang="en-US"/>
          </a:p>
        </p:txBody>
      </p:sp>
      <p:sp>
        <p:nvSpPr>
          <p:cNvPr id="314371"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314373" name="Picture 3" descr="497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228600" y="1447800"/>
            <a:ext cx="8763000" cy="3878263"/>
          </a:xfrm>
          <a:prstGeom prst="rect">
            <a:avLst/>
          </a:prstGeom>
          <a:noFill/>
          <a:ln w="9525">
            <a:noFill/>
            <a:miter lim="800000"/>
            <a:headEnd/>
            <a:tailEnd/>
          </a:ln>
        </p:spPr>
        <p:txBody>
          <a:bodyPr wrap="square">
            <a:spAutoFit/>
          </a:bodyPr>
          <a:lstStyle/>
          <a:p>
            <a:pPr>
              <a:lnSpc>
                <a:spcPct val="150000"/>
              </a:lnSpc>
              <a:defRPr/>
            </a:pPr>
            <a:r>
              <a:rPr lang="en-US" sz="4000" b="1" dirty="0">
                <a:solidFill>
                  <a:schemeClr val="bg1"/>
                </a:solidFill>
                <a:latin typeface="Arial" panose="020B0604020202020204" pitchFamily="34" charset="0"/>
              </a:rPr>
              <a:t>Students may forget what you </a:t>
            </a:r>
            <a:r>
              <a:rPr lang="en-US" sz="4000" b="1" dirty="0">
                <a:solidFill>
                  <a:srgbClr val="FFFF00"/>
                </a:solidFill>
                <a:latin typeface="Arial" panose="020B0604020202020204" pitchFamily="34" charset="0"/>
              </a:rPr>
              <a:t>said,</a:t>
            </a:r>
            <a:r>
              <a:rPr lang="en-US" sz="4000" b="1" dirty="0">
                <a:solidFill>
                  <a:schemeClr val="bg1">
                    <a:lumMod val="85000"/>
                  </a:schemeClr>
                </a:solidFill>
                <a:latin typeface="Arial" panose="020B0604020202020204" pitchFamily="34" charset="0"/>
              </a:rPr>
              <a:t> 	</a:t>
            </a:r>
            <a:r>
              <a:rPr lang="en-US" sz="4000" b="1" dirty="0">
                <a:solidFill>
                  <a:schemeClr val="bg1"/>
                </a:solidFill>
                <a:latin typeface="Arial" panose="020B0604020202020204" pitchFamily="34" charset="0"/>
              </a:rPr>
              <a:t>but they will never forget how 	you made them </a:t>
            </a:r>
            <a:r>
              <a:rPr lang="en-US" sz="4000" b="1" i="1" dirty="0">
                <a:solidFill>
                  <a:srgbClr val="FFFF00"/>
                </a:solidFill>
                <a:latin typeface="Arial" panose="020B0604020202020204" pitchFamily="34" charset="0"/>
              </a:rPr>
              <a:t>feel.</a:t>
            </a:r>
            <a:r>
              <a:rPr lang="en-US" sz="4000" i="1" dirty="0">
                <a:solidFill>
                  <a:srgbClr val="FFFF00"/>
                </a:solidFill>
                <a:latin typeface="Arial" panose="020B0604020202020204" pitchFamily="34" charset="0"/>
              </a:rPr>
              <a:t> </a:t>
            </a:r>
            <a:br>
              <a:rPr lang="en-US" dirty="0">
                <a:solidFill>
                  <a:schemeClr val="bg1">
                    <a:lumMod val="85000"/>
                  </a:schemeClr>
                </a:solidFill>
                <a:latin typeface="Arial" panose="020B0604020202020204" pitchFamily="34" charset="0"/>
              </a:rPr>
            </a:br>
            <a:r>
              <a:rPr lang="en-US" sz="2400" dirty="0">
                <a:solidFill>
                  <a:schemeClr val="bg1">
                    <a:lumMod val="85000"/>
                  </a:schemeClr>
                </a:solidFill>
                <a:latin typeface="Times New Roman" pitchFamily="18" charset="0"/>
              </a:rPr>
              <a:t>					              </a:t>
            </a:r>
            <a:r>
              <a:rPr lang="en-US" sz="2000" i="1" dirty="0">
                <a:solidFill>
                  <a:schemeClr val="bg1">
                    <a:lumMod val="85000"/>
                  </a:schemeClr>
                </a:solidFill>
                <a:latin typeface="Times New Roman" pitchFamily="18" charset="0"/>
              </a:rPr>
              <a:t>-- Carl W. </a:t>
            </a:r>
            <a:r>
              <a:rPr lang="en-US" sz="2000" i="1" dirty="0" err="1">
                <a:solidFill>
                  <a:schemeClr val="bg1">
                    <a:lumMod val="85000"/>
                  </a:schemeClr>
                </a:solidFill>
                <a:latin typeface="Times New Roman" pitchFamily="18" charset="0"/>
              </a:rPr>
              <a:t>Buechner</a:t>
            </a:r>
            <a:r>
              <a:rPr lang="en-US" sz="2000" i="1" dirty="0">
                <a:solidFill>
                  <a:schemeClr val="bg1">
                    <a:lumMod val="85000"/>
                  </a:schemeClr>
                </a:solidFill>
                <a:latin typeface="Times New Roman" pitchFamily="18" charset="0"/>
              </a:rPr>
              <a:t> </a:t>
            </a:r>
            <a:br>
              <a:rPr lang="en-US" sz="2000" i="1" dirty="0">
                <a:solidFill>
                  <a:schemeClr val="bg1">
                    <a:lumMod val="85000"/>
                  </a:schemeClr>
                </a:solidFill>
                <a:latin typeface="Times New Roman" pitchFamily="18" charset="0"/>
              </a:rPr>
            </a:br>
            <a:endParaRPr lang="en-US" sz="2000" i="1" dirty="0">
              <a:solidFill>
                <a:schemeClr val="bg1">
                  <a:lumMod val="85000"/>
                </a:schemeClr>
              </a:solidFill>
              <a:latin typeface="Times New Roman" pitchFamily="18" charset="0"/>
            </a:endParaRPr>
          </a:p>
        </p:txBody>
      </p:sp>
    </p:spTree>
    <p:extLst>
      <p:ext uri="{BB962C8B-B14F-4D97-AF65-F5344CB8AC3E}">
        <p14:creationId xmlns:p14="http://schemas.microsoft.com/office/powerpoint/2010/main" val="699211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itle 1"/>
          <p:cNvSpPr>
            <a:spLocks noGrp="1"/>
          </p:cNvSpPr>
          <p:nvPr>
            <p:ph type="title"/>
          </p:nvPr>
        </p:nvSpPr>
        <p:spPr/>
        <p:txBody>
          <a:bodyPr/>
          <a:lstStyle/>
          <a:p>
            <a:endParaRPr lang="en-US" altLang="en-US">
              <a:cs typeface="Arial" panose="020B0604020202020204" pitchFamily="34" charset="0"/>
            </a:endParaRPr>
          </a:p>
        </p:txBody>
      </p:sp>
      <p:sp>
        <p:nvSpPr>
          <p:cNvPr id="392195" name="Content Placeholder 2"/>
          <p:cNvSpPr>
            <a:spLocks noGrp="1"/>
          </p:cNvSpPr>
          <p:nvPr>
            <p:ph idx="1"/>
          </p:nvPr>
        </p:nvSpPr>
        <p:spPr/>
        <p:txBody>
          <a:bodyPr/>
          <a:lstStyle/>
          <a:p>
            <a:pPr marL="0" indent="0"/>
            <a:endParaRPr lang="en-US" altLang="en-US">
              <a:cs typeface="Arial" panose="020B0604020202020204" pitchFamily="34" charset="0"/>
            </a:endParaRPr>
          </a:p>
        </p:txBody>
      </p:sp>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Arial" panose="020B0604020202020204" pitchFamily="34" charset="0"/>
              <a:cs typeface="Arial" panose="020B0604020202020204" pitchFamily="34" charset="0"/>
            </a:endParaRPr>
          </a:p>
        </p:txBody>
      </p:sp>
      <p:pic>
        <p:nvPicPr>
          <p:cNvPr id="392197" name="Picture 3" descr="497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6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2" descr="Go to: NAIS Hom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23622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9" name="Text Box 3"/>
          <p:cNvSpPr txBox="1">
            <a:spLocks noChangeArrowheads="1"/>
          </p:cNvSpPr>
          <p:nvPr/>
        </p:nvSpPr>
        <p:spPr bwMode="auto">
          <a:xfrm>
            <a:off x="990600" y="5595938"/>
            <a:ext cx="7772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fontAlgn="t" hangingPunct="1"/>
            <a:r>
              <a:rPr lang="en-US" altLang="en-US" sz="2800" b="1">
                <a:solidFill>
                  <a:srgbClr val="F2F2F2"/>
                </a:solidFill>
                <a:latin typeface="Arial" panose="020B0604020202020204" pitchFamily="34" charset="0"/>
                <a:cs typeface="Arial" panose="020B0604020202020204" pitchFamily="34" charset="0"/>
              </a:rPr>
              <a:t>Forecasting Independent Education to 2025</a:t>
            </a:r>
          </a:p>
          <a:p>
            <a:pPr algn="r" eaLnBrk="1" fontAlgn="t" hangingPunct="1"/>
            <a:r>
              <a:rPr lang="en-US" altLang="en-US" b="1" i="1">
                <a:solidFill>
                  <a:srgbClr val="F2F2F2"/>
                </a:solidFill>
                <a:latin typeface="Arial" panose="020B0604020202020204" pitchFamily="34" charset="0"/>
                <a:cs typeface="Arial" panose="020B0604020202020204" pitchFamily="34" charset="0"/>
              </a:rPr>
              <a:t>-- NAIS </a:t>
            </a:r>
            <a:r>
              <a:rPr lang="en-US" altLang="en-US" b="1">
                <a:solidFill>
                  <a:srgbClr val="F2F2F2"/>
                </a:solidFill>
                <a:latin typeface="Arial" panose="020B0604020202020204" pitchFamily="34" charset="0"/>
                <a:cs typeface="Arial" panose="020B0604020202020204" pitchFamily="34" charset="0"/>
              </a:rPr>
              <a:t> </a:t>
            </a:r>
          </a:p>
          <a:p>
            <a:pPr algn="r" eaLnBrk="1" fontAlgn="t" hangingPunct="1"/>
            <a:endParaRPr lang="en-US" altLang="en-US">
              <a:solidFill>
                <a:srgbClr val="333399"/>
              </a:solidFill>
              <a:latin typeface="Arial" panose="020B0604020202020204" pitchFamily="34" charset="0"/>
              <a:cs typeface="Arial" panose="020B0604020202020204" pitchFamily="34" charset="0"/>
            </a:endParaRPr>
          </a:p>
        </p:txBody>
      </p:sp>
      <p:pic>
        <p:nvPicPr>
          <p:cNvPr id="3922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71600"/>
            <a:ext cx="26050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01" name="Rectangle 5"/>
          <p:cNvSpPr>
            <a:spLocks noChangeArrowheads="1"/>
          </p:cNvSpPr>
          <p:nvPr/>
        </p:nvSpPr>
        <p:spPr bwMode="auto">
          <a:xfrm>
            <a:off x="342900" y="6270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rgbClr val="000000"/>
              </a:solidFill>
              <a:latin typeface="Arial" panose="020B0604020202020204" pitchFamily="34" charset="0"/>
              <a:cs typeface="Arial" panose="020B0604020202020204" pitchFamily="34" charset="0"/>
            </a:endParaRPr>
          </a:p>
        </p:txBody>
      </p:sp>
      <p:sp>
        <p:nvSpPr>
          <p:cNvPr id="392202" name="Rectangle 6"/>
          <p:cNvSpPr>
            <a:spLocks noChangeArrowheads="1"/>
          </p:cNvSpPr>
          <p:nvPr/>
        </p:nvSpPr>
        <p:spPr bwMode="auto">
          <a:xfrm>
            <a:off x="2819400" y="457200"/>
            <a:ext cx="6096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solidFill>
                  <a:srgbClr val="F2F2F2"/>
                </a:solidFill>
                <a:latin typeface="Arial" panose="020B0604020202020204" pitchFamily="34" charset="0"/>
                <a:cs typeface="Arial" panose="020B0604020202020204" pitchFamily="34" charset="0"/>
              </a:rPr>
              <a:t>Each year, new findings in cognitive psychology and neuroscience will be infused into teacher preparation, curriculum, instruction, student assessment, and the classroom environment. The works of </a:t>
            </a:r>
            <a:r>
              <a:rPr lang="en-US" altLang="en-US" sz="2200" b="1">
                <a:solidFill>
                  <a:srgbClr val="00B0F0"/>
                </a:solidFill>
                <a:latin typeface="Arial" panose="020B0604020202020204" pitchFamily="34" charset="0"/>
                <a:cs typeface="Arial" panose="020B0604020202020204" pitchFamily="34" charset="0"/>
              </a:rPr>
              <a:t>Howard Gardner </a:t>
            </a:r>
            <a:r>
              <a:rPr lang="en-US" altLang="en-US" sz="2200" i="1">
                <a:solidFill>
                  <a:srgbClr val="F2F2F2"/>
                </a:solidFill>
                <a:latin typeface="Arial" panose="020B0604020202020204" pitchFamily="34" charset="0"/>
                <a:cs typeface="Arial" panose="020B0604020202020204" pitchFamily="34" charset="0"/>
              </a:rPr>
              <a:t>(“Multiple Intelligences”),</a:t>
            </a:r>
            <a:r>
              <a:rPr lang="en-US" altLang="en-US" sz="2200">
                <a:solidFill>
                  <a:srgbClr val="F2F2F2"/>
                </a:solidFill>
                <a:latin typeface="Arial" panose="020B0604020202020204" pitchFamily="34" charset="0"/>
                <a:cs typeface="Arial" panose="020B0604020202020204" pitchFamily="34" charset="0"/>
              </a:rPr>
              <a:t> </a:t>
            </a:r>
            <a:r>
              <a:rPr lang="en-US" altLang="en-US" sz="2200" b="1">
                <a:solidFill>
                  <a:srgbClr val="00B0F0"/>
                </a:solidFill>
                <a:latin typeface="Arial" panose="020B0604020202020204" pitchFamily="34" charset="0"/>
                <a:cs typeface="Arial" panose="020B0604020202020204" pitchFamily="34" charset="0"/>
              </a:rPr>
              <a:t>Daniel Goleman </a:t>
            </a:r>
            <a:r>
              <a:rPr lang="en-US" altLang="en-US" sz="2200" i="1">
                <a:solidFill>
                  <a:srgbClr val="F2F2F2"/>
                </a:solidFill>
                <a:latin typeface="Arial" panose="020B0604020202020204" pitchFamily="34" charset="0"/>
                <a:cs typeface="Arial" panose="020B0604020202020204" pitchFamily="34" charset="0"/>
              </a:rPr>
              <a:t>(“Emotional Intelligence”),</a:t>
            </a:r>
            <a:r>
              <a:rPr lang="en-US" altLang="en-US" sz="2200">
                <a:solidFill>
                  <a:srgbClr val="F2F2F2"/>
                </a:solidFill>
                <a:latin typeface="Arial" panose="020B0604020202020204" pitchFamily="34" charset="0"/>
                <a:cs typeface="Arial" panose="020B0604020202020204" pitchFamily="34" charset="0"/>
              </a:rPr>
              <a:t> </a:t>
            </a:r>
            <a:r>
              <a:rPr lang="en-US" altLang="en-US" sz="2200" b="1">
                <a:solidFill>
                  <a:srgbClr val="00B0F0"/>
                </a:solidFill>
                <a:latin typeface="Arial" panose="020B0604020202020204" pitchFamily="34" charset="0"/>
                <a:cs typeface="Arial" panose="020B0604020202020204" pitchFamily="34" charset="0"/>
              </a:rPr>
              <a:t>Kenneth Wesson </a:t>
            </a:r>
            <a:r>
              <a:rPr lang="en-US" altLang="en-US" sz="2200" i="1">
                <a:solidFill>
                  <a:srgbClr val="F2F2F2"/>
                </a:solidFill>
                <a:latin typeface="Arial" panose="020B0604020202020204" pitchFamily="34" charset="0"/>
                <a:cs typeface="Arial" panose="020B0604020202020204" pitchFamily="34" charset="0"/>
              </a:rPr>
              <a:t>(“Brain-considerate Learning”),</a:t>
            </a:r>
            <a:r>
              <a:rPr lang="en-US" altLang="en-US" sz="2200">
                <a:solidFill>
                  <a:srgbClr val="F2F2F2"/>
                </a:solidFill>
                <a:latin typeface="Arial" panose="020B0604020202020204" pitchFamily="34" charset="0"/>
                <a:cs typeface="Arial" panose="020B0604020202020204" pitchFamily="34" charset="0"/>
              </a:rPr>
              <a:t> and others have already been influential in </a:t>
            </a:r>
            <a:r>
              <a:rPr lang="en-US" altLang="en-US" sz="2200">
                <a:solidFill>
                  <a:srgbClr val="FFFF00"/>
                </a:solidFill>
                <a:latin typeface="Arial" panose="020B0604020202020204" pitchFamily="34" charset="0"/>
                <a:cs typeface="Arial" panose="020B0604020202020204" pitchFamily="34" charset="0"/>
              </a:rPr>
              <a:t>reshaping the independent school classroom, </a:t>
            </a:r>
            <a:r>
              <a:rPr lang="en-US" altLang="en-US" sz="2200">
                <a:solidFill>
                  <a:srgbClr val="F2F2F2"/>
                </a:solidFill>
                <a:latin typeface="Arial" panose="020B0604020202020204" pitchFamily="34" charset="0"/>
                <a:cs typeface="Arial" panose="020B0604020202020204" pitchFamily="34" charset="0"/>
              </a:rPr>
              <a:t>while programs like </a:t>
            </a:r>
            <a:r>
              <a:rPr lang="en-US" altLang="en-US" sz="2200" b="1">
                <a:solidFill>
                  <a:srgbClr val="00B0F0"/>
                </a:solidFill>
                <a:latin typeface="Arial" panose="020B0604020202020204" pitchFamily="34" charset="0"/>
                <a:cs typeface="Arial" panose="020B0604020202020204" pitchFamily="34" charset="0"/>
              </a:rPr>
              <a:t>Mel Levine’s </a:t>
            </a:r>
            <a:r>
              <a:rPr lang="en-US" altLang="en-US" sz="2200" i="1">
                <a:solidFill>
                  <a:srgbClr val="F2F2F2"/>
                </a:solidFill>
                <a:latin typeface="Arial" panose="020B0604020202020204" pitchFamily="34" charset="0"/>
                <a:cs typeface="Arial" panose="020B0604020202020204" pitchFamily="34" charset="0"/>
              </a:rPr>
              <a:t>Schools Attuned</a:t>
            </a:r>
            <a:r>
              <a:rPr lang="en-US" altLang="en-US" sz="2200">
                <a:solidFill>
                  <a:srgbClr val="F2F2F2"/>
                </a:solidFill>
                <a:latin typeface="Arial" panose="020B0604020202020204" pitchFamily="34" charset="0"/>
                <a:cs typeface="Arial" panose="020B0604020202020204" pitchFamily="34" charset="0"/>
              </a:rPr>
              <a:t> are assisting educators in using neurodevelopmental content in their classrooms to create success at learning and to provide hope and satisfaction for all students.</a:t>
            </a:r>
          </a:p>
        </p:txBody>
      </p:sp>
    </p:spTree>
    <p:extLst>
      <p:ext uri="{BB962C8B-B14F-4D97-AF65-F5344CB8AC3E}">
        <p14:creationId xmlns:p14="http://schemas.microsoft.com/office/powerpoint/2010/main" val="638981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itle 1">
            <a:extLst>
              <a:ext uri="{FF2B5EF4-FFF2-40B4-BE49-F238E27FC236}">
                <a16:creationId xmlns:a16="http://schemas.microsoft.com/office/drawing/2014/main" id="{749309D8-E3CD-481B-8BC4-015D0771B18B}"/>
              </a:ext>
            </a:extLst>
          </p:cNvPr>
          <p:cNvSpPr>
            <a:spLocks noGrp="1"/>
          </p:cNvSpPr>
          <p:nvPr>
            <p:ph type="title"/>
          </p:nvPr>
        </p:nvSpPr>
        <p:spPr/>
        <p:txBody>
          <a:bodyPr/>
          <a:lstStyle/>
          <a:p>
            <a:endParaRPr lang="en-US" altLang="en-US"/>
          </a:p>
        </p:txBody>
      </p:sp>
      <p:sp>
        <p:nvSpPr>
          <p:cNvPr id="592899" name="Content Placeholder 2">
            <a:extLst>
              <a:ext uri="{FF2B5EF4-FFF2-40B4-BE49-F238E27FC236}">
                <a16:creationId xmlns:a16="http://schemas.microsoft.com/office/drawing/2014/main" id="{5CCC6880-2F34-47C9-9128-685C4956CFE2}"/>
              </a:ext>
            </a:extLst>
          </p:cNvPr>
          <p:cNvSpPr>
            <a:spLocks noGrp="1"/>
          </p:cNvSpPr>
          <p:nvPr>
            <p:ph idx="1"/>
          </p:nvPr>
        </p:nvSpPr>
        <p:spPr/>
        <p:txBody>
          <a:bodyPr/>
          <a:lstStyle/>
          <a:p>
            <a:endParaRPr lang="en-US" altLang="en-US"/>
          </a:p>
        </p:txBody>
      </p:sp>
      <p:sp>
        <p:nvSpPr>
          <p:cNvPr id="4" name="Rectangle 3">
            <a:extLst>
              <a:ext uri="{FF2B5EF4-FFF2-40B4-BE49-F238E27FC236}">
                <a16:creationId xmlns:a16="http://schemas.microsoft.com/office/drawing/2014/main" id="{8C50C6C5-F43D-49C1-A7C2-C0A580FDF20B}"/>
              </a:ext>
            </a:extLst>
          </p:cNvPr>
          <p:cNvSpPr/>
          <p:nvPr/>
        </p:nvSpPr>
        <p:spPr>
          <a:xfrm>
            <a:off x="-29308" y="0"/>
            <a:ext cx="9297134"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itchFamily="34" charset="0"/>
            </a:endParaRPr>
          </a:p>
        </p:txBody>
      </p:sp>
      <p:sp>
        <p:nvSpPr>
          <p:cNvPr id="592901" name="Rectangle 8">
            <a:extLst>
              <a:ext uri="{FF2B5EF4-FFF2-40B4-BE49-F238E27FC236}">
                <a16:creationId xmlns:a16="http://schemas.microsoft.com/office/drawing/2014/main" id="{68954EBD-5293-4485-B838-0D0387A07C4B}"/>
              </a:ext>
            </a:extLst>
          </p:cNvPr>
          <p:cNvSpPr>
            <a:spLocks noChangeArrowheads="1"/>
          </p:cNvSpPr>
          <p:nvPr/>
        </p:nvSpPr>
        <p:spPr bwMode="auto">
          <a:xfrm>
            <a:off x="557213" y="2286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FF00"/>
                </a:solidFill>
                <a:latin typeface="Arial" panose="020B0604020202020204" pitchFamily="34" charset="0"/>
              </a:rPr>
              <a:t>“Reflect and Connect”</a:t>
            </a:r>
            <a:endParaRPr lang="en-US" altLang="en-US" b="1">
              <a:solidFill>
                <a:srgbClr val="FFFF00"/>
              </a:solidFill>
              <a:latin typeface="Arial" panose="020B0604020202020204" pitchFamily="34" charset="0"/>
              <a:cs typeface="Times New Roman" panose="02020603050405020304" pitchFamily="18" charset="0"/>
            </a:endParaRPr>
          </a:p>
          <a:p>
            <a:pPr eaLnBrk="1" hangingPunct="1">
              <a:spcBef>
                <a:spcPct val="0"/>
              </a:spcBef>
              <a:buFontTx/>
              <a:buNone/>
            </a:pPr>
            <a:endParaRPr lang="en-US" altLang="en-US" sz="2400" b="1">
              <a:latin typeface="Arial" panose="020B06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4307BDC-F03A-4AC1-99C8-1E5C2A1537F5}"/>
              </a:ext>
            </a:extLst>
          </p:cNvPr>
          <p:cNvSpPr/>
          <p:nvPr/>
        </p:nvSpPr>
        <p:spPr>
          <a:xfrm>
            <a:off x="228600" y="2272129"/>
            <a:ext cx="8686800" cy="4585871"/>
          </a:xfrm>
          <a:prstGeom prst="rect">
            <a:avLst/>
          </a:prstGeom>
        </p:spPr>
        <p:txBody>
          <a:bodyPr>
            <a:spAutoFit/>
          </a:bodyPr>
          <a:lstStyle/>
          <a:p>
            <a:pPr algn="ctr" eaLnBrk="1" fontAlgn="auto" hangingPunct="1">
              <a:spcBef>
                <a:spcPts val="0"/>
              </a:spcBef>
              <a:spcAft>
                <a:spcPts val="0"/>
              </a:spcAft>
              <a:defRPr/>
            </a:pPr>
            <a:endParaRPr lang="en-US" sz="3200" b="1" dirty="0">
              <a:solidFill>
                <a:schemeClr val="bg1"/>
              </a:solidFill>
              <a:latin typeface="Arial" pitchFamily="34" charset="0"/>
              <a:cs typeface="Arial" pitchFamily="34" charset="0"/>
            </a:endParaRPr>
          </a:p>
          <a:p>
            <a:pPr eaLnBrk="1" fontAlgn="auto" hangingPunct="1">
              <a:spcBef>
                <a:spcPts val="0"/>
              </a:spcBef>
              <a:spcAft>
                <a:spcPts val="0"/>
              </a:spcAft>
              <a:defRPr/>
            </a:pPr>
            <a:r>
              <a:rPr lang="en-US" sz="3200" dirty="0">
                <a:solidFill>
                  <a:schemeClr val="bg1"/>
                </a:solidFill>
                <a:latin typeface="Arial" pitchFamily="34" charset="0"/>
                <a:cs typeface="Arial" pitchFamily="34" charset="0"/>
              </a:rPr>
              <a:t>• </a:t>
            </a:r>
            <a:r>
              <a:rPr lang="en-US" sz="3200" b="1" dirty="0">
                <a:solidFill>
                  <a:schemeClr val="bg1"/>
                </a:solidFill>
                <a:latin typeface="Arial" pitchFamily="34" charset="0"/>
                <a:cs typeface="Arial" pitchFamily="34" charset="0"/>
              </a:rPr>
              <a:t>What was the </a:t>
            </a:r>
            <a:r>
              <a:rPr lang="en-US" sz="3200" b="1" dirty="0">
                <a:solidFill>
                  <a:srgbClr val="00B0F0"/>
                </a:solidFill>
                <a:latin typeface="Arial" pitchFamily="34" charset="0"/>
                <a:cs typeface="Arial" pitchFamily="34" charset="0"/>
              </a:rPr>
              <a:t>most valuable </a:t>
            </a:r>
            <a:r>
              <a:rPr lang="en-US" sz="3200" b="1" dirty="0">
                <a:solidFill>
                  <a:schemeClr val="bg1"/>
                </a:solidFill>
                <a:latin typeface="Arial" pitchFamily="34" charset="0"/>
                <a:cs typeface="Arial" pitchFamily="34" charset="0"/>
              </a:rPr>
              <a:t>idea that 	</a:t>
            </a:r>
            <a:r>
              <a:rPr lang="en-US" sz="3200" b="1" i="1" dirty="0">
                <a:solidFill>
                  <a:schemeClr val="bg1"/>
                </a:solidFill>
                <a:latin typeface="Arial" pitchFamily="34" charset="0"/>
                <a:cs typeface="Arial" pitchFamily="34" charset="0"/>
              </a:rPr>
              <a:t>you learned </a:t>
            </a:r>
            <a:r>
              <a:rPr lang="en-US" sz="3200" b="1" dirty="0">
                <a:solidFill>
                  <a:schemeClr val="bg1"/>
                </a:solidFill>
                <a:latin typeface="Arial" pitchFamily="34" charset="0"/>
                <a:cs typeface="Arial" pitchFamily="34" charset="0"/>
              </a:rPr>
              <a:t>this afternoon? </a:t>
            </a:r>
          </a:p>
          <a:p>
            <a:pPr eaLnBrk="1" fontAlgn="auto" hangingPunct="1">
              <a:spcBef>
                <a:spcPts val="0"/>
              </a:spcBef>
              <a:spcAft>
                <a:spcPts val="0"/>
              </a:spcAft>
              <a:defRPr/>
            </a:pPr>
            <a:endParaRPr lang="en-US" sz="3200" b="1" dirty="0">
              <a:solidFill>
                <a:schemeClr val="bg1"/>
              </a:solidFill>
              <a:latin typeface="Arial" pitchFamily="34" charset="0"/>
              <a:cs typeface="Arial" pitchFamily="34" charset="0"/>
            </a:endParaRPr>
          </a:p>
          <a:p>
            <a:pPr fontAlgn="auto">
              <a:spcBef>
                <a:spcPts val="0"/>
              </a:spcBef>
              <a:spcAft>
                <a:spcPts val="0"/>
              </a:spcAft>
              <a:buFontTx/>
              <a:buChar char="•"/>
              <a:defRPr/>
            </a:pPr>
            <a:r>
              <a:rPr lang="en-US" sz="3200" b="1" dirty="0">
                <a:solidFill>
                  <a:schemeClr val="bg1"/>
                </a:solidFill>
                <a:latin typeface="Arial" pitchFamily="34" charset="0"/>
                <a:cs typeface="Arial" pitchFamily="34" charset="0"/>
              </a:rPr>
              <a:t> Please write down 2 “I will” statements: 	</a:t>
            </a:r>
            <a:r>
              <a:rPr lang="en-US" sz="3200" b="1" dirty="0">
                <a:solidFill>
                  <a:schemeClr val="bg1"/>
                </a:solidFill>
                <a:latin typeface="Arial" pitchFamily="34" charset="0"/>
              </a:rPr>
              <a:t>How will you </a:t>
            </a:r>
            <a:r>
              <a:rPr lang="en-US" sz="3200" b="1" u="sng" dirty="0">
                <a:solidFill>
                  <a:srgbClr val="00B0F0"/>
                </a:solidFill>
                <a:latin typeface="Arial" pitchFamily="34" charset="0"/>
              </a:rPr>
              <a:t>use</a:t>
            </a:r>
            <a:r>
              <a:rPr lang="en-US" sz="3200" b="1" dirty="0">
                <a:solidFill>
                  <a:schemeClr val="bg1"/>
                </a:solidFill>
                <a:latin typeface="Arial" pitchFamily="34" charset="0"/>
              </a:rPr>
              <a:t> the information 	shared today, when you return to your 	school district?  </a:t>
            </a:r>
            <a:endParaRPr lang="en-US" sz="3200" b="1" dirty="0">
              <a:solidFill>
                <a:schemeClr val="bg1"/>
              </a:solidFill>
              <a:latin typeface="Arial" pitchFamily="34" charset="0"/>
              <a:cs typeface="Arial" pitchFamily="34" charset="0"/>
            </a:endParaRPr>
          </a:p>
          <a:p>
            <a:pPr eaLnBrk="1" fontAlgn="auto" hangingPunct="1">
              <a:lnSpc>
                <a:spcPct val="150000"/>
              </a:lnSpc>
              <a:spcBef>
                <a:spcPts val="0"/>
              </a:spcBef>
              <a:spcAft>
                <a:spcPts val="0"/>
              </a:spcAft>
              <a:defRPr/>
            </a:pPr>
            <a:endParaRPr lang="en-US" sz="2400" dirty="0">
              <a:solidFill>
                <a:schemeClr val="bg1">
                  <a:lumMod val="95000"/>
                </a:schemeClr>
              </a:solidFill>
              <a:latin typeface="Arial" pitchFamily="34" charset="0"/>
              <a:cs typeface="Arial" pitchFamily="34" charset="0"/>
            </a:endParaRPr>
          </a:p>
        </p:txBody>
      </p:sp>
      <p:pic>
        <p:nvPicPr>
          <p:cNvPr id="592903" name="Picture 2" descr="http://us.123rf.com/400wm/400/400/lightwise/lightwise1206/lightwise120600070/14119586-human-brain-medical-symbol-represented-by-a-close-up-of-neurons-and-organ-cell-activity-showing-inte.jpg">
            <a:extLst>
              <a:ext uri="{FF2B5EF4-FFF2-40B4-BE49-F238E27FC236}">
                <a16:creationId xmlns:a16="http://schemas.microsoft.com/office/drawing/2014/main" id="{FDDE6C2F-8DFA-40E8-B85D-F081BBB02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813"/>
            <a:ext cx="10064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04ECF838-8103-4DFB-B031-6A56B0D6BE4F}"/>
              </a:ext>
            </a:extLst>
          </p:cNvPr>
          <p:cNvSpPr>
            <a:spLocks/>
          </p:cNvSpPr>
          <p:nvPr/>
        </p:nvSpPr>
        <p:spPr bwMode="auto">
          <a:xfrm>
            <a:off x="152400" y="330506"/>
            <a:ext cx="8534400" cy="3124200"/>
          </a:xfrm>
          <a:prstGeom prst="rect">
            <a:avLst/>
          </a:prstGeom>
          <a:noFill/>
          <a:ln w="12700">
            <a:noFill/>
            <a:miter lim="800000"/>
            <a:headEnd/>
            <a:tailEnd/>
          </a:ln>
        </p:spPr>
        <p:txBody>
          <a:bodyPr lIns="0" tIns="0" rIns="457200" bIns="0" anchor="ctr"/>
          <a:lstStyle/>
          <a:p>
            <a:pPr indent="304800" fontAlgn="auto">
              <a:spcBef>
                <a:spcPts val="0"/>
              </a:spcBef>
              <a:spcAft>
                <a:spcPts val="0"/>
              </a:spcAft>
              <a:defRPr/>
            </a:pPr>
            <a:r>
              <a:rPr lang="en-US" sz="3200" b="1" dirty="0">
                <a:solidFill>
                  <a:schemeClr val="bg1">
                    <a:lumMod val="95000"/>
                  </a:schemeClr>
                </a:solidFill>
                <a:latin typeface="Arial" panose="020B0604020202020204" pitchFamily="34" charset="0"/>
                <a:sym typeface="Times New Roman" pitchFamily="18" charset="0"/>
              </a:rPr>
              <a:t>“We don’t </a:t>
            </a:r>
            <a:r>
              <a:rPr lang="en-US" sz="3200" b="1" i="1" dirty="0">
                <a:solidFill>
                  <a:srgbClr val="00B0F0"/>
                </a:solidFill>
                <a:latin typeface="Arial" panose="020B0604020202020204" pitchFamily="34" charset="0"/>
                <a:sym typeface="Times New Roman" pitchFamily="18" charset="0"/>
              </a:rPr>
              <a:t>learn</a:t>
            </a:r>
            <a:r>
              <a:rPr lang="en-US" sz="3200" b="1" dirty="0">
                <a:solidFill>
                  <a:schemeClr val="bg1">
                    <a:lumMod val="95000"/>
                  </a:schemeClr>
                </a:solidFill>
                <a:latin typeface="Arial" panose="020B0604020202020204" pitchFamily="34" charset="0"/>
                <a:sym typeface="Times New Roman" pitchFamily="18" charset="0"/>
              </a:rPr>
              <a:t> </a:t>
            </a:r>
            <a:r>
              <a:rPr lang="en-US" sz="3200" b="1" dirty="0">
                <a:solidFill>
                  <a:schemeClr val="bg1"/>
                </a:solidFill>
                <a:latin typeface="Arial" panose="020B0604020202020204" pitchFamily="34" charset="0"/>
                <a:sym typeface="Times New Roman" pitchFamily="18" charset="0"/>
              </a:rPr>
              <a:t>from</a:t>
            </a:r>
            <a:r>
              <a:rPr lang="en-US" sz="3200" b="1" dirty="0">
                <a:solidFill>
                  <a:srgbClr val="99CCFF"/>
                </a:solidFill>
                <a:latin typeface="Arial" panose="020B0604020202020204" pitchFamily="34" charset="0"/>
                <a:sym typeface="Times New Roman" pitchFamily="18" charset="0"/>
              </a:rPr>
              <a:t> </a:t>
            </a:r>
            <a:r>
              <a:rPr lang="en-US" sz="3200" b="1" dirty="0">
                <a:solidFill>
                  <a:schemeClr val="bg1">
                    <a:lumMod val="95000"/>
                  </a:schemeClr>
                </a:solidFill>
                <a:latin typeface="Arial" panose="020B0604020202020204" pitchFamily="34" charset="0"/>
                <a:sym typeface="Times New Roman" pitchFamily="18" charset="0"/>
              </a:rPr>
              <a:t>experience, we 	learn by </a:t>
            </a:r>
            <a:r>
              <a:rPr lang="en-US" sz="3200" b="1" i="1" dirty="0">
                <a:solidFill>
                  <a:srgbClr val="00B0F0"/>
                </a:solidFill>
                <a:latin typeface="Arial" panose="020B0604020202020204" pitchFamily="34" charset="0"/>
                <a:sym typeface="Times New Roman" pitchFamily="18" charset="0"/>
              </a:rPr>
              <a:t>reflecting</a:t>
            </a:r>
            <a:r>
              <a:rPr lang="en-US" sz="3200" b="1" dirty="0">
                <a:solidFill>
                  <a:schemeClr val="bg1">
                    <a:lumMod val="95000"/>
                  </a:schemeClr>
                </a:solidFill>
                <a:latin typeface="Arial" panose="020B0604020202020204" pitchFamily="34" charset="0"/>
                <a:sym typeface="Times New Roman" pitchFamily="18" charset="0"/>
              </a:rPr>
              <a:t> on it.”  </a:t>
            </a:r>
          </a:p>
          <a:p>
            <a:pPr marL="2146300" lvl="4" algn="r" fontAlgn="auto">
              <a:spcBef>
                <a:spcPts val="0"/>
              </a:spcBef>
              <a:spcAft>
                <a:spcPts val="0"/>
              </a:spcAft>
              <a:defRPr/>
            </a:pPr>
            <a:r>
              <a:rPr lang="en-US" sz="2400" i="1" dirty="0">
                <a:solidFill>
                  <a:schemeClr val="bg1">
                    <a:lumMod val="95000"/>
                  </a:schemeClr>
                </a:solidFill>
                <a:latin typeface="Arial" panose="020B0604020202020204" pitchFamily="34" charset="0"/>
                <a:sym typeface="Times New Roman" pitchFamily="18" charset="0"/>
              </a:rPr>
              <a:t>-- John Dewey</a:t>
            </a:r>
            <a:endParaRPr lang="en-US" dirty="0">
              <a:solidFill>
                <a:schemeClr val="bg1">
                  <a:lumMod val="95000"/>
                </a:schemeClr>
              </a:solidFill>
              <a:latin typeface="Gill Sans"/>
              <a:sym typeface="Gill Sans"/>
            </a:endParaRPr>
          </a:p>
        </p:txBody>
      </p:sp>
    </p:spTree>
    <p:extLst>
      <p:ext uri="{BB962C8B-B14F-4D97-AF65-F5344CB8AC3E}">
        <p14:creationId xmlns:p14="http://schemas.microsoft.com/office/powerpoint/2010/main" val="81048923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210" y="381000"/>
            <a:ext cx="8763000" cy="3767185"/>
          </a:xfrm>
          <a:prstGeom prst="rect">
            <a:avLst/>
          </a:prstGeom>
        </p:spPr>
        <p:txBody>
          <a:bodyPr wrap="square">
            <a:spAutoFit/>
          </a:bodyPr>
          <a:lstStyle/>
          <a:p>
            <a:pPr algn="ctr">
              <a:spcBef>
                <a:spcPts val="600"/>
              </a:spcBef>
              <a:spcAft>
                <a:spcPts val="600"/>
              </a:spcAft>
            </a:pPr>
            <a:r>
              <a:rPr lang="en-US" sz="4000" b="1" dirty="0">
                <a:solidFill>
                  <a:srgbClr val="002060"/>
                </a:solidFill>
                <a:latin typeface="Arial" pitchFamily="34" charset="0"/>
                <a:cs typeface="Arial" pitchFamily="34" charset="0"/>
              </a:rPr>
              <a:t>Special thanks to School Specialty and</a:t>
            </a:r>
          </a:p>
          <a:p>
            <a:pPr algn="ctr">
              <a:spcBef>
                <a:spcPts val="600"/>
              </a:spcBef>
              <a:spcAft>
                <a:spcPts val="600"/>
              </a:spcAft>
            </a:pPr>
            <a:r>
              <a:rPr lang="en-US" sz="4000" b="1" dirty="0">
                <a:solidFill>
                  <a:srgbClr val="002060"/>
                </a:solidFill>
                <a:latin typeface="Arial" pitchFamily="34" charset="0"/>
                <a:cs typeface="Arial" pitchFamily="34" charset="0"/>
              </a:rPr>
              <a:t>Michael Yorio, President</a:t>
            </a:r>
          </a:p>
          <a:p>
            <a:pPr algn="ctr">
              <a:spcBef>
                <a:spcPts val="600"/>
              </a:spcBef>
              <a:spcAft>
                <a:spcPts val="600"/>
              </a:spcAft>
            </a:pPr>
            <a:r>
              <a:rPr lang="en-US" sz="4000" b="1" dirty="0">
                <a:solidFill>
                  <a:srgbClr val="002060"/>
                </a:solidFill>
                <a:latin typeface="Arial" pitchFamily="34" charset="0"/>
                <a:cs typeface="Arial" pitchFamily="34" charset="0"/>
              </a:rPr>
              <a:t>SSI Guardian</a:t>
            </a:r>
          </a:p>
          <a:p>
            <a:pPr algn="ctr">
              <a:lnSpc>
                <a:spcPct val="150000"/>
              </a:lnSpc>
            </a:pPr>
            <a:endParaRPr lang="en-US" sz="4000" dirty="0"/>
          </a:p>
        </p:txBody>
      </p:sp>
      <p:sp>
        <p:nvSpPr>
          <p:cNvPr id="4" name="Rectangle 3">
            <a:extLst>
              <a:ext uri="{FF2B5EF4-FFF2-40B4-BE49-F238E27FC236}">
                <a16:creationId xmlns:a16="http://schemas.microsoft.com/office/drawing/2014/main" id="{DBC5168C-552A-4CA9-8C3C-DD55FC5D3F9E}"/>
              </a:ext>
            </a:extLst>
          </p:cNvPr>
          <p:cNvSpPr/>
          <p:nvPr/>
        </p:nvSpPr>
        <p:spPr>
          <a:xfrm>
            <a:off x="6858000" y="5867400"/>
            <a:ext cx="304800" cy="1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D0AAEB-F2FF-47C2-AE84-C235A9D44C0B}"/>
              </a:ext>
            </a:extLst>
          </p:cNvPr>
          <p:cNvPicPr>
            <a:picLocks noChangeAspect="1"/>
          </p:cNvPicPr>
          <p:nvPr/>
        </p:nvPicPr>
        <p:blipFill>
          <a:blip r:embed="rId2"/>
          <a:stretch>
            <a:fillRect/>
          </a:stretch>
        </p:blipFill>
        <p:spPr>
          <a:xfrm>
            <a:off x="1904998" y="4422153"/>
            <a:ext cx="5495423" cy="2355182"/>
          </a:xfrm>
          <a:prstGeom prst="rect">
            <a:avLst/>
          </a:prstGeom>
        </p:spPr>
      </p:pic>
      <p:pic>
        <p:nvPicPr>
          <p:cNvPr id="26626" name="Picture 2" descr="https://store.schoolspecialty.com/OA_HTML/xxssi_ibeGetWCCImage.jsp?docName=F4514381">
            <a:extLst>
              <a:ext uri="{FF2B5EF4-FFF2-40B4-BE49-F238E27FC236}">
                <a16:creationId xmlns:a16="http://schemas.microsoft.com/office/drawing/2014/main" id="{CEB098B7-B049-4C4C-B459-79A4DF28B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82526"/>
            <a:ext cx="2381709" cy="110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60912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5">
            <a:extLst>
              <a:ext uri="{FF2B5EF4-FFF2-40B4-BE49-F238E27FC236}">
                <a16:creationId xmlns:a16="http://schemas.microsoft.com/office/drawing/2014/main" id="{96F727B6-8880-4651-B50A-950420704E28}"/>
              </a:ext>
            </a:extLst>
          </p:cNvPr>
          <p:cNvSpPr>
            <a:spLocks noChangeArrowheads="1"/>
          </p:cNvSpPr>
          <p:nvPr/>
        </p:nvSpPr>
        <p:spPr bwMode="auto">
          <a:xfrm>
            <a:off x="406400" y="3686175"/>
            <a:ext cx="45339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solidFill>
                  <a:srgbClr val="002060"/>
                </a:solidFill>
                <a:latin typeface="Arial" panose="020B0604020202020204" pitchFamily="34" charset="0"/>
              </a:rPr>
              <a:t>Contact Information:</a:t>
            </a:r>
            <a:endParaRPr lang="en-US" altLang="en-US" sz="2400" b="1" i="1">
              <a:solidFill>
                <a:srgbClr val="002060"/>
              </a:solidFill>
              <a:latin typeface="Arial" panose="020B0604020202020204" pitchFamily="34" charset="0"/>
            </a:endParaRPr>
          </a:p>
          <a:p>
            <a:pPr algn="ctr" eaLnBrk="1" hangingPunct="1">
              <a:spcBef>
                <a:spcPct val="0"/>
              </a:spcBef>
              <a:buFontTx/>
              <a:buNone/>
            </a:pPr>
            <a:r>
              <a:rPr lang="en-US" altLang="en-US" sz="2400" i="1">
                <a:solidFill>
                  <a:srgbClr val="002060"/>
                </a:solidFill>
                <a:latin typeface="Arial" panose="020B0604020202020204" pitchFamily="34" charset="0"/>
              </a:rPr>
              <a:t>Kenneth Wesson</a:t>
            </a:r>
          </a:p>
          <a:p>
            <a:pPr algn="ctr" eaLnBrk="1" hangingPunct="1">
              <a:spcBef>
                <a:spcPct val="0"/>
              </a:spcBef>
              <a:buFontTx/>
              <a:buNone/>
            </a:pPr>
            <a:r>
              <a:rPr lang="en-US" altLang="en-US" sz="2000" i="1">
                <a:solidFill>
                  <a:srgbClr val="002060"/>
                </a:solidFill>
                <a:latin typeface="Arial" panose="020B0604020202020204" pitchFamily="34" charset="0"/>
              </a:rPr>
              <a:t>Educational Consultant: Neuroscience</a:t>
            </a:r>
          </a:p>
          <a:p>
            <a:pPr algn="ctr" eaLnBrk="1" hangingPunct="1">
              <a:spcBef>
                <a:spcPct val="0"/>
              </a:spcBef>
              <a:buFontTx/>
              <a:buNone/>
            </a:pPr>
            <a:r>
              <a:rPr lang="en-US" altLang="en-US" sz="2000" i="1">
                <a:solidFill>
                  <a:srgbClr val="002060"/>
                </a:solidFill>
                <a:latin typeface="Arial" panose="020B0604020202020204" pitchFamily="34" charset="0"/>
              </a:rPr>
              <a:t>(408) 323-1498 (office)</a:t>
            </a:r>
          </a:p>
          <a:p>
            <a:pPr algn="ctr" eaLnBrk="1" hangingPunct="1">
              <a:spcBef>
                <a:spcPct val="0"/>
              </a:spcBef>
              <a:buFontTx/>
              <a:buNone/>
            </a:pPr>
            <a:r>
              <a:rPr lang="en-US" altLang="en-US" sz="2000" i="1">
                <a:solidFill>
                  <a:srgbClr val="002060"/>
                </a:solidFill>
                <a:latin typeface="Arial" panose="020B0604020202020204" pitchFamily="34" charset="0"/>
              </a:rPr>
              <a:t>(408) 826-9595 (cell)</a:t>
            </a:r>
            <a:br>
              <a:rPr lang="en-US" altLang="en-US" sz="2000" i="1">
                <a:solidFill>
                  <a:srgbClr val="002060"/>
                </a:solidFill>
                <a:latin typeface="Arial" panose="020B0604020202020204" pitchFamily="34" charset="0"/>
              </a:rPr>
            </a:br>
            <a:r>
              <a:rPr lang="en-US" altLang="en-US" sz="2000">
                <a:solidFill>
                  <a:srgbClr val="002060"/>
                </a:solidFill>
                <a:latin typeface="Arial" panose="020B0604020202020204" pitchFamily="34" charset="0"/>
              </a:rPr>
              <a:t>San Jose, CA </a:t>
            </a:r>
          </a:p>
          <a:p>
            <a:pPr algn="ctr" eaLnBrk="1" hangingPunct="1">
              <a:spcBef>
                <a:spcPct val="0"/>
              </a:spcBef>
              <a:buFontTx/>
              <a:buNone/>
            </a:pPr>
            <a:r>
              <a:rPr lang="en-US" altLang="en-US" sz="2000">
                <a:solidFill>
                  <a:srgbClr val="002060"/>
                </a:solidFill>
                <a:latin typeface="Arial" panose="020B0604020202020204" pitchFamily="34" charset="0"/>
              </a:rPr>
              <a:t>Ken.wesson@schoolspecialty.com</a:t>
            </a:r>
          </a:p>
        </p:txBody>
      </p:sp>
      <p:cxnSp>
        <p:nvCxnSpPr>
          <p:cNvPr id="3" name="Straight Arrow Connector 2">
            <a:extLst>
              <a:ext uri="{FF2B5EF4-FFF2-40B4-BE49-F238E27FC236}">
                <a16:creationId xmlns:a16="http://schemas.microsoft.com/office/drawing/2014/main" id="{50A5949D-0E57-4F31-B6F1-351EC723E802}"/>
              </a:ext>
            </a:extLst>
          </p:cNvPr>
          <p:cNvCxnSpPr/>
          <p:nvPr/>
        </p:nvCxnSpPr>
        <p:spPr>
          <a:xfrm>
            <a:off x="5210175" y="3092450"/>
            <a:ext cx="381000" cy="8731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B255A47-69E7-4330-BA31-C62264ED799A}"/>
              </a:ext>
            </a:extLst>
          </p:cNvPr>
          <p:cNvCxnSpPr/>
          <p:nvPr/>
        </p:nvCxnSpPr>
        <p:spPr>
          <a:xfrm flipV="1">
            <a:off x="5400675" y="3179763"/>
            <a:ext cx="542925" cy="14128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848901" name="Picture 2" descr="C:\Users\kwesson\AppData\Local\Microsoft\Windows\Temporary Internet Files\Content.IE5\ALLN2KOG\qrcode.20227694[1].png">
            <a:extLst>
              <a:ext uri="{FF2B5EF4-FFF2-40B4-BE49-F238E27FC236}">
                <a16:creationId xmlns:a16="http://schemas.microsoft.com/office/drawing/2014/main" id="{7768FBC2-8394-40EB-93D8-2562CFB4A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1524000"/>
            <a:ext cx="21621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8902" name="Picture 3" descr="C:\Users\kwesson\AppData\Local\Microsoft\Windows\Temporary Internet Files\Content.IE5\Z32X6WV4\qrcode.20227843[1].png">
            <a:extLst>
              <a:ext uri="{FF2B5EF4-FFF2-40B4-BE49-F238E27FC236}">
                <a16:creationId xmlns:a16="http://schemas.microsoft.com/office/drawing/2014/main" id="{CF2E8B45-60D7-471E-85F1-38E7632BB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76400"/>
            <a:ext cx="2009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8903" name="Rectangle 1">
            <a:extLst>
              <a:ext uri="{FF2B5EF4-FFF2-40B4-BE49-F238E27FC236}">
                <a16:creationId xmlns:a16="http://schemas.microsoft.com/office/drawing/2014/main" id="{406DA461-A317-4559-9971-E3D0DFD3A84A}"/>
              </a:ext>
            </a:extLst>
          </p:cNvPr>
          <p:cNvSpPr>
            <a:spLocks noChangeArrowheads="1"/>
          </p:cNvSpPr>
          <p:nvPr/>
        </p:nvSpPr>
        <p:spPr bwMode="auto">
          <a:xfrm>
            <a:off x="5046663" y="3609975"/>
            <a:ext cx="32623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solidFill>
                  <a:srgbClr val="002060"/>
                </a:solidFill>
                <a:latin typeface="Arial" panose="020B0604020202020204" pitchFamily="34" charset="0"/>
              </a:rPr>
              <a:t>sciencemaster.com</a:t>
            </a:r>
          </a:p>
          <a:p>
            <a:pPr algn="ctr" eaLnBrk="1" hangingPunct="1">
              <a:spcBef>
                <a:spcPct val="0"/>
              </a:spcBef>
              <a:buFontTx/>
              <a:buNone/>
            </a:pPr>
            <a:endParaRPr lang="en-US" altLang="en-US" sz="2400">
              <a:solidFill>
                <a:srgbClr val="002060"/>
              </a:solidFill>
              <a:latin typeface="Arial" panose="020B0604020202020204" pitchFamily="34" charset="0"/>
            </a:endParaRPr>
          </a:p>
        </p:txBody>
      </p:sp>
    </p:spTree>
    <p:extLst>
      <p:ext uri="{BB962C8B-B14F-4D97-AF65-F5344CB8AC3E}">
        <p14:creationId xmlns:p14="http://schemas.microsoft.com/office/powerpoint/2010/main" val="381485681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ABD9C111-35B2-4B62-8A00-61F7FFFE90C2}"/>
              </a:ext>
            </a:extLst>
          </p:cNvPr>
          <p:cNvSpPr>
            <a:spLocks noGrp="1"/>
          </p:cNvSpPr>
          <p:nvPr>
            <p:ph type="title"/>
          </p:nvPr>
        </p:nvSpPr>
        <p:spPr/>
        <p:txBody>
          <a:bodyPr/>
          <a:lstStyle/>
          <a:p>
            <a:endParaRPr lang="en-US" altLang="en-US" dirty="0"/>
          </a:p>
        </p:txBody>
      </p:sp>
      <p:pic>
        <p:nvPicPr>
          <p:cNvPr id="3" name="Content Placeholder 2">
            <a:extLst>
              <a:ext uri="{FF2B5EF4-FFF2-40B4-BE49-F238E27FC236}">
                <a16:creationId xmlns:a16="http://schemas.microsoft.com/office/drawing/2014/main" id="{17169CC4-8D59-46DF-96F4-266C175B027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22782" y="1600200"/>
            <a:ext cx="5698436" cy="4525963"/>
          </a:xfrm>
        </p:spPr>
      </p:pic>
      <p:sp>
        <p:nvSpPr>
          <p:cNvPr id="4" name="Rectangle 3">
            <a:extLst>
              <a:ext uri="{FF2B5EF4-FFF2-40B4-BE49-F238E27FC236}">
                <a16:creationId xmlns:a16="http://schemas.microsoft.com/office/drawing/2014/main" id="{277120AE-ABB2-4882-AB4A-819941648600}"/>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2AF73EF2-C8B0-4445-96EC-D07C84FB07AD}"/>
              </a:ext>
            </a:extLst>
          </p:cNvPr>
          <p:cNvSpPr/>
          <p:nvPr/>
        </p:nvSpPr>
        <p:spPr>
          <a:xfrm>
            <a:off x="260412" y="1409162"/>
            <a:ext cx="8458200" cy="5552546"/>
          </a:xfrm>
          <a:prstGeom prst="rect">
            <a:avLst/>
          </a:prstGeom>
        </p:spPr>
        <p:txBody>
          <a:bodyPr wrap="square">
            <a:spAutoFit/>
          </a:bodyPr>
          <a:lstStyle/>
          <a:p>
            <a:pPr>
              <a:lnSpc>
                <a:spcPct val="107000"/>
              </a:lnSpc>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Children/students (young brains)…</a:t>
            </a:r>
            <a:endParaRPr lang="en-US" sz="24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spcAft>
                <a:spcPts val="800"/>
              </a:spcAft>
              <a:buFont typeface="Arial" panose="020B0604020202020204" pitchFamily="34" charset="0"/>
              <a:buChar char="•"/>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grow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different rates</a:t>
            </a:r>
          </a:p>
          <a:p>
            <a:pPr marL="800100" lvl="1" indent="-342900">
              <a:lnSpc>
                <a:spcPct val="107000"/>
              </a:lnSpc>
              <a:spcAft>
                <a:spcPts val="800"/>
              </a:spcAft>
              <a:buFont typeface="Arial" panose="020B0604020202020204" pitchFamily="34" charset="0"/>
              <a:buChar char="•"/>
            </a:pP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learn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different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rates</a:t>
            </a:r>
          </a:p>
          <a:p>
            <a:pPr marL="800100" lvl="1" indent="-342900">
              <a:lnSpc>
                <a:spcPct val="107000"/>
              </a:lnSpc>
              <a:spcAft>
                <a:spcPts val="800"/>
              </a:spcAft>
              <a:buFont typeface="Arial" panose="020B0604020202020204" pitchFamily="34" charset="0"/>
              <a:buChar char="•"/>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learn in different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ways</a:t>
            </a:r>
          </a:p>
          <a:p>
            <a:pPr marL="800100" lvl="1" indent="-342900">
              <a:lnSpc>
                <a:spcPct val="107000"/>
              </a:lnSpc>
              <a:spcAft>
                <a:spcPts val="800"/>
              </a:spcAft>
              <a:buFont typeface="Arial" panose="020B0604020202020204" pitchFamily="34" charset="0"/>
              <a:buChar char="•"/>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reach competence in skills more effectively through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different strategies/means</a:t>
            </a:r>
          </a:p>
          <a:p>
            <a:pPr marL="800100" lvl="1" indent="-342900">
              <a:lnSpc>
                <a:spcPct val="107000"/>
              </a:lnSpc>
              <a:spcAft>
                <a:spcPts val="800"/>
              </a:spcAft>
              <a:buFont typeface="Arial" panose="020B0604020202020204" pitchFamily="34" charset="0"/>
              <a:buChar char="•"/>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learn some content information more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slowly,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and other types of information/skills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quicker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and more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deeply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(with different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strengths</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and </a:t>
            </a:r>
            <a:r>
              <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rPr>
              <a:t>capabilities)</a:t>
            </a:r>
          </a:p>
          <a:p>
            <a:pPr marL="800100" lvl="1" indent="-342900">
              <a:lnSpc>
                <a:spcPct val="107000"/>
              </a:lnSpc>
              <a:spcAft>
                <a:spcPts val="800"/>
              </a:spcAft>
              <a:buFont typeface="Arial" panose="020B0604020202020204" pitchFamily="34" charset="0"/>
              <a:buChar char="•"/>
            </a:pP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Cannot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teach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all</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students at the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same pace </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in the </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same way</a:t>
            </a:r>
          </a:p>
          <a:p>
            <a:pPr>
              <a:lnSpc>
                <a:spcPct val="107000"/>
              </a:lnSpc>
              <a:spcAft>
                <a:spcPts val="800"/>
              </a:spcAf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77C8F015-9FB1-43FF-8F6B-AD9828129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0885"/>
            <a:ext cx="602949" cy="575733"/>
          </a:xfrm>
          <a:prstGeom prst="rect">
            <a:avLst/>
          </a:prstGeom>
        </p:spPr>
      </p:pic>
      <p:sp>
        <p:nvSpPr>
          <p:cNvPr id="5" name="Rectangle 4">
            <a:extLst>
              <a:ext uri="{FF2B5EF4-FFF2-40B4-BE49-F238E27FC236}">
                <a16:creationId xmlns:a16="http://schemas.microsoft.com/office/drawing/2014/main" id="{08B600DD-2287-461F-96F3-D1CD7354EB82}"/>
              </a:ext>
            </a:extLst>
          </p:cNvPr>
          <p:cNvSpPr/>
          <p:nvPr/>
        </p:nvSpPr>
        <p:spPr>
          <a:xfrm>
            <a:off x="2647434" y="126266"/>
            <a:ext cx="3849131" cy="584775"/>
          </a:xfrm>
          <a:prstGeom prst="rect">
            <a:avLst/>
          </a:prstGeom>
        </p:spPr>
        <p:txBody>
          <a:bodyPr wrap="none">
            <a:spAutoFit/>
          </a:bodyPr>
          <a:lstStyle/>
          <a:p>
            <a:r>
              <a:rPr lang="en-US" sz="3200" b="1" dirty="0">
                <a:solidFill>
                  <a:srgbClr val="FFFF00"/>
                </a:solidFill>
                <a:latin typeface="Arial" panose="020B0604020202020204" pitchFamily="34" charset="0"/>
                <a:ea typeface="Calibri" panose="020F0502020204030204" pitchFamily="34" charset="0"/>
                <a:cs typeface="Arial" panose="020B0604020202020204" pitchFamily="34" charset="0"/>
              </a:rPr>
              <a:t>Cognitive Science</a:t>
            </a:r>
            <a:endParaRPr lang="en-US" sz="3200" dirty="0">
              <a:solidFill>
                <a:srgbClr val="FFFF00"/>
              </a:solidFill>
            </a:endParaRPr>
          </a:p>
        </p:txBody>
      </p:sp>
      <p:pic>
        <p:nvPicPr>
          <p:cNvPr id="8" name="Picture 2" descr="http://media.salon.com/2012/08/ravenous_brain_rect.jpg">
            <a:extLst>
              <a:ext uri="{FF2B5EF4-FFF2-40B4-BE49-F238E27FC236}">
                <a16:creationId xmlns:a16="http://schemas.microsoft.com/office/drawing/2014/main" id="{5F34F49E-F9D7-44F6-BB57-E89B7379D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747" y="718564"/>
            <a:ext cx="3477065" cy="231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16068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3EB7E89B-2C41-4720-9898-C060083004C6}"/>
              </a:ext>
            </a:extLst>
          </p:cNvPr>
          <p:cNvSpPr/>
          <p:nvPr/>
        </p:nvSpPr>
        <p:spPr>
          <a:xfrm>
            <a:off x="161476" y="949642"/>
            <a:ext cx="8830124" cy="1692771"/>
          </a:xfrm>
          <a:prstGeom prst="rect">
            <a:avLst/>
          </a:prstGeom>
        </p:spPr>
        <p:txBody>
          <a:bodyPr wrap="square">
            <a:spAutoFit/>
          </a:bodyPr>
          <a:lstStyle/>
          <a:p>
            <a:pPr marL="457200" indent="-457200">
              <a:buFont typeface="Arial" panose="020B0604020202020204" pitchFamily="34" charset="0"/>
              <a:buChar char="•"/>
            </a:pPr>
            <a:r>
              <a:rPr lang="en-US" sz="2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Knowing </a:t>
            </a:r>
            <a:r>
              <a:rPr lang="en-US" sz="2600" b="1" i="1" u="sng" dirty="0">
                <a:solidFill>
                  <a:srgbClr val="00B0F0"/>
                </a:solidFill>
                <a:latin typeface="Arial" panose="020B0604020202020204" pitchFamily="34" charset="0"/>
                <a:ea typeface="Calibri" panose="020F0502020204030204" pitchFamily="34" charset="0"/>
                <a:cs typeface="Times New Roman" panose="02020603050405020304" pitchFamily="18" charset="0"/>
              </a:rPr>
              <a:t>who</a:t>
            </a:r>
            <a:r>
              <a:rPr lang="en-US" sz="2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you teach (a child with 100B neurons 	capable of making an infinite number of learning 	</a:t>
            </a:r>
            <a:r>
              <a:rPr lang="en-US" sz="26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connections </a:t>
            </a:r>
            <a:r>
              <a:rPr lang="en-US" sz="2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for a lifetime) is just as important as 	</a:t>
            </a:r>
            <a:r>
              <a:rPr lang="en-US" sz="2600"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what </a:t>
            </a:r>
            <a:r>
              <a:rPr lang="en-US" sz="2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you teach (disciplinary content). </a:t>
            </a:r>
          </a:p>
        </p:txBody>
      </p:sp>
      <p:pic>
        <p:nvPicPr>
          <p:cNvPr id="7" name="Picture 6">
            <a:extLst>
              <a:ext uri="{FF2B5EF4-FFF2-40B4-BE49-F238E27FC236}">
                <a16:creationId xmlns:a16="http://schemas.microsoft.com/office/drawing/2014/main" id="{289DA1FA-EC9A-4121-A427-34B302F5D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88" y="0"/>
            <a:ext cx="723900" cy="691224"/>
          </a:xfrm>
          <a:prstGeom prst="rect">
            <a:avLst/>
          </a:prstGeom>
        </p:spPr>
      </p:pic>
      <p:sp>
        <p:nvSpPr>
          <p:cNvPr id="5" name="Rectangle 4">
            <a:extLst>
              <a:ext uri="{FF2B5EF4-FFF2-40B4-BE49-F238E27FC236}">
                <a16:creationId xmlns:a16="http://schemas.microsoft.com/office/drawing/2014/main" id="{F4C0545F-5337-426D-ACBF-755D80969335}"/>
              </a:ext>
            </a:extLst>
          </p:cNvPr>
          <p:cNvSpPr/>
          <p:nvPr/>
        </p:nvSpPr>
        <p:spPr>
          <a:xfrm>
            <a:off x="289146" y="2838484"/>
            <a:ext cx="8821274" cy="1384995"/>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 teach algebra.” No, you teach </a:t>
            </a:r>
            <a:r>
              <a:rPr lang="en-US" sz="2800" b="1" i="1" dirty="0">
                <a:solidFill>
                  <a:srgbClr val="FFFF00"/>
                </a:solidFill>
                <a:latin typeface="Arial" panose="020B0604020202020204" pitchFamily="34" charset="0"/>
                <a:ea typeface="Calibri" panose="020F0502020204030204" pitchFamily="34" charset="0"/>
                <a:cs typeface="Times New Roman" panose="02020603050405020304" pitchFamily="18" charset="0"/>
              </a:rPr>
              <a:t>students</a:t>
            </a:r>
            <a:r>
              <a:rPr lang="en-U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whose brains prefer to learn by actively  	</a:t>
            </a:r>
            <a:r>
              <a:rPr lang="en-US" sz="28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making elaborate connections.</a:t>
            </a:r>
            <a:endParaRPr lang="en-US"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7E03AF2-A687-4E68-9631-0B8060A11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321057"/>
            <a:ext cx="3124200" cy="2514981"/>
          </a:xfrm>
          <a:prstGeom prst="rect">
            <a:avLst/>
          </a:prstGeom>
        </p:spPr>
      </p:pic>
      <p:sp>
        <p:nvSpPr>
          <p:cNvPr id="8" name="Rectangle 7">
            <a:extLst>
              <a:ext uri="{FF2B5EF4-FFF2-40B4-BE49-F238E27FC236}">
                <a16:creationId xmlns:a16="http://schemas.microsoft.com/office/drawing/2014/main" id="{A98B0299-9720-40C1-8CA0-B9D3575F1D69}"/>
              </a:ext>
            </a:extLst>
          </p:cNvPr>
          <p:cNvSpPr/>
          <p:nvPr/>
        </p:nvSpPr>
        <p:spPr>
          <a:xfrm>
            <a:off x="2588211" y="21571"/>
            <a:ext cx="4223144" cy="553357"/>
          </a:xfrm>
          <a:prstGeom prst="rect">
            <a:avLst/>
          </a:prstGeom>
        </p:spPr>
        <p:txBody>
          <a:bodyPr wrap="none">
            <a:spAutoFit/>
          </a:bodyPr>
          <a:lstStyle/>
          <a:p>
            <a:pPr>
              <a:lnSpc>
                <a:spcPct val="107000"/>
              </a:lnSpc>
              <a:spcAft>
                <a:spcPts val="800"/>
              </a:spcAf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Knowing Your Students</a:t>
            </a:r>
          </a:p>
        </p:txBody>
      </p:sp>
    </p:spTree>
    <p:extLst>
      <p:ext uri="{BB962C8B-B14F-4D97-AF65-F5344CB8AC3E}">
        <p14:creationId xmlns:p14="http://schemas.microsoft.com/office/powerpoint/2010/main" val="103327910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7CC1C003-4AF7-493A-BF55-630C02157DA3}"/>
              </a:ext>
            </a:extLst>
          </p:cNvPr>
          <p:cNvCxnSpPr/>
          <p:nvPr/>
        </p:nvCxnSpPr>
        <p:spPr>
          <a:xfrm>
            <a:off x="0" y="0"/>
            <a:ext cx="205740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3F3371-2E63-4968-BE70-E8B3E955DF0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pic>
        <p:nvPicPr>
          <p:cNvPr id="374789" name="Picture 2" descr="http://lifenews.wpengine.netdna-cdn.com/wp-content/uploads/2014/01/brain.jpg">
            <a:extLst>
              <a:ext uri="{FF2B5EF4-FFF2-40B4-BE49-F238E27FC236}">
                <a16:creationId xmlns:a16="http://schemas.microsoft.com/office/drawing/2014/main" id="{D5F67862-95C8-490A-933C-3A24F67A8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79388"/>
            <a:ext cx="546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53A5AA-A36B-4A83-BB6C-5A413D149C27}"/>
              </a:ext>
            </a:extLst>
          </p:cNvPr>
          <p:cNvSpPr/>
          <p:nvPr/>
        </p:nvSpPr>
        <p:spPr>
          <a:xfrm>
            <a:off x="249238" y="1613540"/>
            <a:ext cx="8610600" cy="3970318"/>
          </a:xfrm>
          <a:prstGeom prst="rect">
            <a:avLst/>
          </a:prstGeom>
        </p:spPr>
        <p:txBody>
          <a:bodyPr wrap="square">
            <a:spAutoFit/>
          </a:bodyPr>
          <a:lstStyle/>
          <a:p>
            <a:pPr>
              <a:lnSpc>
                <a:spcPct val="150000"/>
              </a:lnSpc>
              <a:spcAft>
                <a:spcPts val="8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There is an unseen </a:t>
            </a: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implicit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rPr>
              <a:t>curriculum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(like 	“smog in the air” – no formal coursework 	needed) that our “different” students “feel” 	from 	the treatment that they (and people 	like them) receive everyday. It is often </a:t>
            </a:r>
            <a:r>
              <a:rPr lang="en-US" sz="2800" b="1" i="1" dirty="0">
                <a:solidFill>
                  <a:schemeClr val="bg1"/>
                </a:solidFill>
                <a:latin typeface="Arial" panose="020B0604020202020204" pitchFamily="34" charset="0"/>
                <a:ea typeface="Calibri" panose="020F0502020204030204" pitchFamily="34" charset="0"/>
                <a:cs typeface="Arial" panose="020B0604020202020204" pitchFamily="34" charset="0"/>
              </a:rPr>
              <a:t>more</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powerful than the </a:t>
            </a:r>
            <a:r>
              <a:rPr lang="en-US" sz="2800" b="1" i="1" dirty="0">
                <a:solidFill>
                  <a:srgbClr val="00B0F0"/>
                </a:solidFill>
                <a:latin typeface="Arial" panose="020B0604020202020204" pitchFamily="34" charset="0"/>
                <a:ea typeface="Calibri" panose="020F0502020204030204" pitchFamily="34" charset="0"/>
                <a:cs typeface="Arial" panose="020B0604020202020204" pitchFamily="34" charset="0"/>
              </a:rPr>
              <a:t>explicit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curriculum.</a:t>
            </a:r>
          </a:p>
        </p:txBody>
      </p:sp>
      <p:sp>
        <p:nvSpPr>
          <p:cNvPr id="6" name="Rectangle 5">
            <a:extLst>
              <a:ext uri="{FF2B5EF4-FFF2-40B4-BE49-F238E27FC236}">
                <a16:creationId xmlns:a16="http://schemas.microsoft.com/office/drawing/2014/main" id="{8D9D7CA9-20B2-43E8-B357-AC8601B5C2CA}"/>
              </a:ext>
            </a:extLst>
          </p:cNvPr>
          <p:cNvSpPr/>
          <p:nvPr/>
        </p:nvSpPr>
        <p:spPr>
          <a:xfrm>
            <a:off x="1600200" y="458518"/>
            <a:ext cx="6207661" cy="646331"/>
          </a:xfrm>
          <a:prstGeom prst="rect">
            <a:avLst/>
          </a:prstGeom>
        </p:spPr>
        <p:txBody>
          <a:bodyPr wrap="none">
            <a:spAutoFit/>
          </a:bodyPr>
          <a:lstStyle/>
          <a:p>
            <a:pPr algn="ctr"/>
            <a:r>
              <a:rPr lang="en-US" b="1" dirty="0">
                <a:solidFill>
                  <a:srgbClr val="FFFF00"/>
                </a:solidFill>
                <a:latin typeface="Arial" panose="020B0604020202020204" pitchFamily="34" charset="0"/>
                <a:cs typeface="Arial" panose="020B0604020202020204" pitchFamily="34" charset="0"/>
              </a:rPr>
              <a:t>African-American History You Do Not Learn in School</a:t>
            </a:r>
          </a:p>
          <a:p>
            <a:pPr algn="ctr"/>
            <a:r>
              <a:rPr lang="en-GB" b="1" dirty="0">
                <a:solidFill>
                  <a:srgbClr val="00B0F0"/>
                </a:solidFill>
                <a:latin typeface="Arial" panose="020B0604020202020204" pitchFamily="34" charset="0"/>
                <a:cs typeface="Arial" panose="020B0604020202020204" pitchFamily="34" charset="0"/>
              </a:rPr>
              <a:t>Institutionalized discrimination/bias Taken to Extremes</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583693"/>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15878</TotalTime>
  <Words>2483</Words>
  <Application>Microsoft Office PowerPoint</Application>
  <PresentationFormat>On-screen Show (4:3)</PresentationFormat>
  <Paragraphs>514</Paragraphs>
  <Slides>69</Slides>
  <Notes>39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69</vt:i4>
      </vt:variant>
    </vt:vector>
  </HeadingPairs>
  <TitlesOfParts>
    <vt:vector size="85" baseType="lpstr">
      <vt:lpstr>Gulim</vt:lpstr>
      <vt:lpstr>MS Mincho</vt:lpstr>
      <vt:lpstr>MS PGothic</vt:lpstr>
      <vt:lpstr>MS PGothic</vt:lpstr>
      <vt:lpstr>新細明體</vt:lpstr>
      <vt:lpstr>Arial</vt:lpstr>
      <vt:lpstr>Arial</vt:lpstr>
      <vt:lpstr>Arial Black</vt:lpstr>
      <vt:lpstr>Calibri</vt:lpstr>
      <vt:lpstr>Gill Sans</vt:lpstr>
      <vt:lpstr>Myriad Pro</vt:lpstr>
      <vt:lpstr>Symbol</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Racial Disparities in Use of  Suspension for 1st Time Offenders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Wesson, Kenneth</cp:lastModifiedBy>
  <cp:revision>204</cp:revision>
  <dcterms:created xsi:type="dcterms:W3CDTF">2014-10-19T21:16:30Z</dcterms:created>
  <dcterms:modified xsi:type="dcterms:W3CDTF">2018-10-24T05:03:16Z</dcterms:modified>
</cp:coreProperties>
</file>