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61" r:id="rId2"/>
    <p:sldId id="274" r:id="rId3"/>
    <p:sldId id="266" r:id="rId4"/>
    <p:sldId id="273" r:id="rId5"/>
    <p:sldId id="265" r:id="rId6"/>
    <p:sldId id="271" r:id="rId7"/>
    <p:sldId id="272" r:id="rId8"/>
    <p:sldId id="275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E63C0B-92ED-4A26-9FE1-A0D25B9589EB}">
          <p14:sldIdLst>
            <p14:sldId id="261"/>
            <p14:sldId id="274"/>
            <p14:sldId id="266"/>
            <p14:sldId id="273"/>
            <p14:sldId id="265"/>
            <p14:sldId id="271"/>
            <p14:sldId id="272"/>
            <p14:sldId id="275"/>
            <p14:sldId id="267"/>
          </p14:sldIdLst>
        </p14:section>
        <p14:section name="Untitled Section" id="{3492D55B-C9DC-464A-812C-945B7774E16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BDC1-089B-481F-AE1B-93D6296C61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F5FD-9A62-4F52-9D5E-136CCDC50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1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BDC1-089B-481F-AE1B-93D6296C61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7F5FD-9A62-4F52-9D5E-136CCDC50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7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hanm@crc.losrios.ed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572"/>
            <a:ext cx="7512627" cy="74800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CRC Entrepreneurship Program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78083"/>
            <a:ext cx="7990609" cy="467590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 smtClean="0"/>
              <a:t>Cosumnes</a:t>
            </a:r>
            <a:r>
              <a:rPr lang="en-US" sz="2200" dirty="0" smtClean="0"/>
              <a:t> River College:  50+ years, 14,000 headcount, Southern Sacramento, 1 of 4 colleges of Los Rios CCD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Entrepreneurship program started with a Chancellor’s Circle Grant in 2013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Explored best practices in Entrepreneurship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Developed Stackable Credentials:  </a:t>
            </a:r>
          </a:p>
          <a:p>
            <a:pPr algn="l"/>
            <a:r>
              <a:rPr lang="en-US" dirty="0"/>
              <a:t>	</a:t>
            </a:r>
            <a:r>
              <a:rPr lang="en-US" sz="1600" i="1" dirty="0" smtClean="0"/>
              <a:t>9-unit Certificate of Proficiency (3 courses)</a:t>
            </a:r>
          </a:p>
          <a:p>
            <a:pPr algn="l"/>
            <a:r>
              <a:rPr lang="en-US" sz="1600" i="1" dirty="0"/>
              <a:t>	</a:t>
            </a:r>
            <a:r>
              <a:rPr lang="en-US" sz="1600" i="1" dirty="0" smtClean="0"/>
              <a:t>18-unit Certificate of Achievement (6 courses)</a:t>
            </a:r>
          </a:p>
          <a:p>
            <a:pPr algn="l"/>
            <a:r>
              <a:rPr lang="en-US" sz="1600" i="1" dirty="0"/>
              <a:t>	</a:t>
            </a:r>
            <a:r>
              <a:rPr lang="en-US" sz="1600" i="1" dirty="0" smtClean="0"/>
              <a:t>30-unit AA Degree in Entrepreneurship/Small Business (10 courses)</a:t>
            </a:r>
          </a:p>
        </p:txBody>
      </p:sp>
    </p:spTree>
    <p:extLst>
      <p:ext uri="{BB962C8B-B14F-4D97-AF65-F5344CB8AC3E}">
        <p14:creationId xmlns:p14="http://schemas.microsoft.com/office/powerpoint/2010/main" val="411689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572"/>
            <a:ext cx="7512627" cy="74800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CRC Entrepreneurship Program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51034"/>
            <a:ext cx="7990609" cy="4902957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Stackable Credentials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r>
              <a:rPr lang="en-US" b="1" dirty="0"/>
              <a:t>9-unit Certificate of Proficiency (3 courses)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BUS 215, BUS 300, BUS 350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r>
              <a:rPr lang="en-US" b="1" dirty="0" smtClean="0"/>
              <a:t>18-unit </a:t>
            </a:r>
            <a:r>
              <a:rPr lang="en-US" b="1" dirty="0"/>
              <a:t>Certificate of Achievement (6 courses</a:t>
            </a:r>
            <a:r>
              <a:rPr lang="en-US" b="1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BUS </a:t>
            </a:r>
            <a:r>
              <a:rPr lang="en-US" dirty="0"/>
              <a:t>215, BUS 300, BUS </a:t>
            </a:r>
            <a:r>
              <a:rPr lang="en-US" dirty="0" smtClean="0"/>
              <a:t>350, </a:t>
            </a:r>
            <a:r>
              <a:rPr lang="en-US" i="1" dirty="0" smtClean="0"/>
              <a:t>BUS </a:t>
            </a:r>
            <a:r>
              <a:rPr lang="en-US" i="1" dirty="0" smtClean="0"/>
              <a:t>340</a:t>
            </a:r>
            <a:r>
              <a:rPr lang="en-US" i="1" dirty="0" smtClean="0"/>
              <a:t>, MKT 300, + 1 Elective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b="1" dirty="0" smtClean="0"/>
              <a:t>30-unit </a:t>
            </a:r>
            <a:r>
              <a:rPr lang="en-US" b="1" dirty="0"/>
              <a:t>AA Degree in Entrepreneurship/Small Business (10 courses)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 BUS 215, BUS 300, BUS 350, BUS </a:t>
            </a:r>
            <a:r>
              <a:rPr lang="en-US" dirty="0" smtClean="0"/>
              <a:t>340</a:t>
            </a:r>
            <a:r>
              <a:rPr lang="en-US" dirty="0"/>
              <a:t>, MKT </a:t>
            </a:r>
            <a:r>
              <a:rPr lang="en-US" dirty="0" smtClean="0"/>
              <a:t>300, </a:t>
            </a:r>
            <a:r>
              <a:rPr lang="en-US" i="1" dirty="0" smtClean="0"/>
              <a:t>ACCT 301, ECON 302, + 2 Electives + 1 Elective</a:t>
            </a:r>
          </a:p>
          <a:p>
            <a:pPr algn="l"/>
            <a:r>
              <a:rPr lang="en-US" dirty="0"/>
              <a:t>	</a:t>
            </a:r>
            <a:r>
              <a:rPr lang="en-US" sz="160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802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571"/>
            <a:ext cx="7701455" cy="851911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CRC Partnership with Elk Grove USD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55835"/>
            <a:ext cx="7990609" cy="4313444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MOU signed September 2014 among CEOs of CRC, EGUSD, and CSUS establishing Sacramento Pathways to Success, timing of opening of new Elk Grove Center (EGC), to provide (</a:t>
            </a:r>
            <a:r>
              <a:rPr lang="en-US" i="1" dirty="0" smtClean="0"/>
              <a:t>high level</a:t>
            </a:r>
            <a:r>
              <a:rPr lang="en-US" dirty="0" smtClean="0"/>
              <a:t>):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i="1" dirty="0" smtClean="0"/>
              <a:t>Rigorous education for each </a:t>
            </a:r>
            <a:r>
              <a:rPr lang="en-US" sz="2200" i="1" dirty="0"/>
              <a:t>child for college or job and career </a:t>
            </a:r>
            <a:r>
              <a:rPr lang="en-US" sz="2200" i="1" dirty="0" smtClean="0"/>
              <a:t>training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i="1" dirty="0"/>
              <a:t>C</a:t>
            </a:r>
            <a:r>
              <a:rPr lang="en-US" sz="2200" i="1" dirty="0" smtClean="0"/>
              <a:t>lear </a:t>
            </a:r>
            <a:r>
              <a:rPr lang="en-US" sz="2200" i="1" dirty="0"/>
              <a:t>and understandable roadmap to college and career for each </a:t>
            </a:r>
            <a:r>
              <a:rPr lang="en-US" sz="2200" i="1" dirty="0" smtClean="0"/>
              <a:t>child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i="1" dirty="0" smtClean="0"/>
              <a:t>Opportunities </a:t>
            </a:r>
            <a:r>
              <a:rPr lang="en-US" sz="2200" i="1" dirty="0"/>
              <a:t>in career and technical education and transfer to four-year degrees (and beyond</a:t>
            </a:r>
            <a:r>
              <a:rPr lang="en-US" sz="2200" i="1" dirty="0" smtClean="0"/>
              <a:t>).</a:t>
            </a:r>
          </a:p>
          <a:p>
            <a:pPr algn="l"/>
            <a:endParaRPr lang="en-US" i="1" dirty="0"/>
          </a:p>
          <a:p>
            <a:pPr algn="l"/>
            <a:r>
              <a:rPr lang="en-US" dirty="0" smtClean="0"/>
              <a:t>Entrepreneurship Pathway with </a:t>
            </a:r>
            <a:r>
              <a:rPr lang="en-US" dirty="0" err="1" smtClean="0"/>
              <a:t>Cosumnes</a:t>
            </a:r>
            <a:r>
              <a:rPr lang="en-US" dirty="0" smtClean="0"/>
              <a:t> Oak, Sheldon High, </a:t>
            </a:r>
            <a:r>
              <a:rPr lang="en-US" dirty="0"/>
              <a:t>Valley </a:t>
            </a:r>
            <a:r>
              <a:rPr lang="en-US" dirty="0" smtClean="0"/>
              <a:t>High of EGUSD, to provide </a:t>
            </a:r>
            <a:r>
              <a:rPr lang="en-US" i="1" dirty="0" smtClean="0"/>
              <a:t>(low level):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i="1" dirty="0" smtClean="0"/>
              <a:t>Entrepreneurship courses at CRC, EGC or HS campuses.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571"/>
            <a:ext cx="7512627" cy="851911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CRC Entrepreneurship Activities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19645"/>
            <a:ext cx="7990609" cy="449257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Annual Entrepreneurship Seminar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Annual Business Plan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Tesla Presentation to CRC community</a:t>
            </a:r>
          </a:p>
          <a:p>
            <a:pPr algn="l"/>
            <a:endParaRPr lang="en-US" i="1" dirty="0" smtClean="0">
              <a:solidFill>
                <a:srgbClr val="FF0000"/>
              </a:solidFill>
            </a:endParaRPr>
          </a:p>
        </p:txBody>
      </p:sp>
      <p:pic>
        <p:nvPicPr>
          <p:cNvPr id="2050" name="36DF8B5E-DBE9-4CCD-85FC-1F78C9E49602" descr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76" y="2764513"/>
            <a:ext cx="4749924" cy="26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4513"/>
            <a:ext cx="4351824" cy="26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00" y="137141"/>
            <a:ext cx="7284303" cy="55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64" y="0"/>
            <a:ext cx="6935484" cy="56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5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442" y="546538"/>
            <a:ext cx="7551115" cy="116521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Embedding Entrepreneurship </a:t>
            </a:r>
            <a:br>
              <a:rPr lang="en-US" sz="4000" b="1" dirty="0" smtClean="0"/>
            </a:br>
            <a:r>
              <a:rPr lang="en-US" sz="4000" b="1" dirty="0" smtClean="0"/>
              <a:t>Across Disciplines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98" y="1770279"/>
            <a:ext cx="8746904" cy="395785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Developed curriculum in culinary arts to include  business/entrepreneurship classes (5 business classes)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Designed to ensure that those who receive culinary degree have business skills to start and manage their own food/catering business.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A.A. degree in Restaurant </a:t>
            </a:r>
            <a:r>
              <a:rPr lang="en-US" dirty="0"/>
              <a:t>and Food Service </a:t>
            </a:r>
            <a:r>
              <a:rPr lang="en-US" dirty="0" smtClean="0"/>
              <a:t>Entrepreneurship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l"/>
            <a:r>
              <a:rPr lang="en-US" sz="2200" b="1" i="1" dirty="0" smtClean="0"/>
              <a:t>Upcoming:</a:t>
            </a:r>
            <a:r>
              <a:rPr lang="en-US" sz="2200" dirty="0" smtClean="0"/>
              <a:t>  Construction management</a:t>
            </a:r>
            <a:r>
              <a:rPr lang="en-US" sz="2200" dirty="0"/>
              <a:t> &amp;</a:t>
            </a:r>
            <a:r>
              <a:rPr lang="en-US" sz="2200" dirty="0" smtClean="0"/>
              <a:t> Music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Program pathways with EGUSD high schools</a:t>
            </a:r>
          </a:p>
          <a:p>
            <a:pPr algn="l"/>
            <a:r>
              <a:rPr lang="en-US" sz="2200" dirty="0"/>
              <a:t>	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83" y="3623084"/>
            <a:ext cx="2745501" cy="190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3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98" y="1770279"/>
            <a:ext cx="8746904" cy="395785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l"/>
            <a:r>
              <a:rPr lang="en-US" sz="2200" dirty="0"/>
              <a:t>	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678473"/>
              </p:ext>
            </p:extLst>
          </p:nvPr>
        </p:nvGraphicFramePr>
        <p:xfrm>
          <a:off x="434756" y="1927225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829480" imgH="7543800" progId="AcroExch.Document.11">
                  <p:embed/>
                </p:oleObj>
              </mc:Choice>
              <mc:Fallback>
                <p:oleObj name="Acrobat Document" r:id="rId3" imgW="582948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756" y="1927225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08303"/>
              </p:ext>
            </p:extLst>
          </p:nvPr>
        </p:nvGraphicFramePr>
        <p:xfrm>
          <a:off x="4733486" y="98426"/>
          <a:ext cx="4213116" cy="55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5" imgW="5829300" imgH="7543800" progId="AcroExch.Document.11">
                  <p:embed/>
                </p:oleObj>
              </mc:Choice>
              <mc:Fallback>
                <p:oleObj name="Acrobat Document" r:id="rId5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3486" y="98426"/>
                        <a:ext cx="4213116" cy="559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06006"/>
              </p:ext>
            </p:extLst>
          </p:nvPr>
        </p:nvGraphicFramePr>
        <p:xfrm>
          <a:off x="115614" y="98425"/>
          <a:ext cx="4382814" cy="551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7" imgW="5829300" imgH="7543800" progId="AcroExch.Document.11">
                  <p:embed/>
                </p:oleObj>
              </mc:Choice>
              <mc:Fallback>
                <p:oleObj name="Acrobat Document" r:id="rId7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614" y="98425"/>
                        <a:ext cx="4382814" cy="551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70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571"/>
            <a:ext cx="7512627" cy="75839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Q &amp; 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246" y="1132609"/>
            <a:ext cx="8271164" cy="448887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 </a:t>
            </a:r>
            <a:endParaRPr lang="en-US" sz="1600" i="1" dirty="0" smtClean="0"/>
          </a:p>
          <a:p>
            <a:pPr algn="l"/>
            <a:r>
              <a:rPr lang="en-US" i="1" dirty="0" smtClean="0"/>
              <a:t>Encourage participants to share best </a:t>
            </a:r>
            <a:r>
              <a:rPr lang="en-US" i="1" dirty="0"/>
              <a:t>p</a:t>
            </a:r>
            <a:r>
              <a:rPr lang="en-US" i="1" dirty="0" smtClean="0"/>
              <a:t>ractices by other colleges and high schools</a:t>
            </a:r>
          </a:p>
          <a:p>
            <a:r>
              <a:rPr lang="en-US" i="1" dirty="0" smtClean="0"/>
              <a:t>Contact information:</a:t>
            </a:r>
          </a:p>
          <a:p>
            <a:r>
              <a:rPr lang="en-US" b="1" dirty="0"/>
              <a:t>Man Phan, </a:t>
            </a:r>
            <a:r>
              <a:rPr lang="en-US" b="1" dirty="0" err="1"/>
              <a:t>Ed.D</a:t>
            </a:r>
            <a:endParaRPr lang="en-US" b="1" dirty="0"/>
          </a:p>
          <a:p>
            <a:r>
              <a:rPr lang="en-US" dirty="0" smtClean="0"/>
              <a:t>Business </a:t>
            </a:r>
            <a:r>
              <a:rPr lang="en-US" dirty="0"/>
              <a:t>Professor and Department </a:t>
            </a:r>
            <a:r>
              <a:rPr lang="en-US" dirty="0" smtClean="0"/>
              <a:t>Chair</a:t>
            </a:r>
          </a:p>
          <a:p>
            <a:r>
              <a:rPr lang="en-US" dirty="0" err="1" smtClean="0"/>
              <a:t>Cosumnes</a:t>
            </a:r>
            <a:r>
              <a:rPr lang="en-US" dirty="0" smtClean="0"/>
              <a:t> </a:t>
            </a:r>
            <a:r>
              <a:rPr lang="en-US" dirty="0"/>
              <a:t>River College</a:t>
            </a:r>
          </a:p>
          <a:p>
            <a:r>
              <a:rPr lang="en-US" dirty="0" smtClean="0"/>
              <a:t>Phone</a:t>
            </a:r>
            <a:r>
              <a:rPr lang="en-US" dirty="0"/>
              <a:t>: 916-691-7559</a:t>
            </a:r>
          </a:p>
          <a:p>
            <a:r>
              <a:rPr lang="en-US" dirty="0"/>
              <a:t>Email: </a:t>
            </a:r>
            <a:r>
              <a:rPr lang="en-US" u="sng" dirty="0">
                <a:hlinkClick r:id="rId2"/>
              </a:rPr>
              <a:t>phanm@crc.losrios.edu</a:t>
            </a:r>
            <a:endParaRPr lang="en-US" dirty="0"/>
          </a:p>
          <a:p>
            <a:pPr algn="l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9757161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1183</TotalTime>
  <Words>349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3_Office Theme</vt:lpstr>
      <vt:lpstr>Acrobat Document</vt:lpstr>
      <vt:lpstr>CRC Entrepreneurship Program</vt:lpstr>
      <vt:lpstr>CRC Entrepreneurship Program</vt:lpstr>
      <vt:lpstr>CRC Partnership with Elk Grove USD</vt:lpstr>
      <vt:lpstr>CRC Entrepreneurship Activities</vt:lpstr>
      <vt:lpstr>PowerPoint Presentation</vt:lpstr>
      <vt:lpstr>PowerPoint Presentation</vt:lpstr>
      <vt:lpstr>Embedding Entrepreneurship  Across Disciplines</vt:lpstr>
      <vt:lpstr>PowerPoint Presentation</vt:lpstr>
      <vt:lpstr>Q &amp; A</vt:lpstr>
    </vt:vector>
  </TitlesOfParts>
  <Company>Cosumnes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Weast, Danielle</dc:creator>
  <cp:lastModifiedBy>Phan, Man</cp:lastModifiedBy>
  <cp:revision>29</cp:revision>
  <dcterms:created xsi:type="dcterms:W3CDTF">2017-09-12T21:52:28Z</dcterms:created>
  <dcterms:modified xsi:type="dcterms:W3CDTF">2018-10-24T19:09:37Z</dcterms:modified>
</cp:coreProperties>
</file>