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54"/>
  </p:notesMasterIdLst>
  <p:sldIdLst>
    <p:sldId id="256" r:id="rId3"/>
    <p:sldId id="257" r:id="rId4"/>
    <p:sldId id="259" r:id="rId5"/>
    <p:sldId id="338" r:id="rId6"/>
    <p:sldId id="260" r:id="rId7"/>
    <p:sldId id="307" r:id="rId8"/>
    <p:sldId id="262" r:id="rId9"/>
    <p:sldId id="261" r:id="rId10"/>
    <p:sldId id="339" r:id="rId11"/>
    <p:sldId id="275" r:id="rId12"/>
    <p:sldId id="280" r:id="rId13"/>
    <p:sldId id="341" r:id="rId14"/>
    <p:sldId id="333" r:id="rId15"/>
    <p:sldId id="282" r:id="rId16"/>
    <p:sldId id="281" r:id="rId17"/>
    <p:sldId id="285" r:id="rId18"/>
    <p:sldId id="283" r:id="rId19"/>
    <p:sldId id="288" r:id="rId20"/>
    <p:sldId id="289" r:id="rId21"/>
    <p:sldId id="290" r:id="rId22"/>
    <p:sldId id="292" r:id="rId23"/>
    <p:sldId id="293" r:id="rId24"/>
    <p:sldId id="294" r:id="rId25"/>
    <p:sldId id="295" r:id="rId26"/>
    <p:sldId id="296" r:id="rId27"/>
    <p:sldId id="297" r:id="rId28"/>
    <p:sldId id="298" r:id="rId29"/>
    <p:sldId id="299" r:id="rId30"/>
    <p:sldId id="300" r:id="rId31"/>
    <p:sldId id="302" r:id="rId32"/>
    <p:sldId id="342" r:id="rId33"/>
    <p:sldId id="343" r:id="rId34"/>
    <p:sldId id="306" r:id="rId35"/>
    <p:sldId id="313" r:id="rId36"/>
    <p:sldId id="335" r:id="rId37"/>
    <p:sldId id="309" r:id="rId38"/>
    <p:sldId id="311" r:id="rId39"/>
    <p:sldId id="316" r:id="rId40"/>
    <p:sldId id="315" r:id="rId41"/>
    <p:sldId id="337" r:id="rId42"/>
    <p:sldId id="317" r:id="rId43"/>
    <p:sldId id="344" r:id="rId44"/>
    <p:sldId id="318" r:id="rId45"/>
    <p:sldId id="320" r:id="rId46"/>
    <p:sldId id="321" r:id="rId47"/>
    <p:sldId id="345" r:id="rId48"/>
    <p:sldId id="346" r:id="rId49"/>
    <p:sldId id="347" r:id="rId50"/>
    <p:sldId id="325" r:id="rId51"/>
    <p:sldId id="336" r:id="rId52"/>
    <p:sldId id="348" r:id="rId5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8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215EB1-236C-4072-A6B7-F9D57A9D7245}">
  <a:tblStyle styleId="{DB215EB1-236C-4072-A6B7-F9D57A9D724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C797A5ED-A4CE-482C-B309-2EE86AE36A8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3"/>
    <p:restoredTop sz="41860" autoAdjust="0"/>
  </p:normalViewPr>
  <p:slideViewPr>
    <p:cSldViewPr snapToGrid="0" snapToObjects="1">
      <p:cViewPr varScale="1">
        <p:scale>
          <a:sx n="44" d="100"/>
          <a:sy n="44" d="100"/>
        </p:scale>
        <p:origin x="3192" y="54"/>
      </p:cViewPr>
      <p:guideLst/>
    </p:cSldViewPr>
  </p:slideViewPr>
  <p:notesTextViewPr>
    <p:cViewPr>
      <p:scale>
        <a:sx n="1" d="1"/>
        <a:sy n="1" d="1"/>
      </p:scale>
      <p:origin x="0" y="0"/>
    </p:cViewPr>
  </p:notesTextViewPr>
  <p:sorterViewPr>
    <p:cViewPr>
      <p:scale>
        <a:sx n="66" d="100"/>
        <a:sy n="66" d="100"/>
      </p:scale>
      <p:origin x="0" y="-1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70342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32" name="Google Shape;13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604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91" name="Google Shape;29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141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31" name="Google Shape;33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1158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5841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13</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5363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50" name="Google Shape;35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7385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8" name="Google Shape;33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047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0:notes"/>
          <p:cNvSpPr>
            <a:spLocks noGrp="1" noRot="1" noChangeAspect="1"/>
          </p:cNvSpPr>
          <p:nvPr>
            <p:ph type="sldImg" idx="2"/>
          </p:nvPr>
        </p:nvSpPr>
        <p:spPr>
          <a:xfrm>
            <a:off x="998538" y="4826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
        <p:nvSpPr>
          <p:cNvPr id="374" name="Google Shape;37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75" name="Google Shape;375;p30:notes"/>
          <p:cNvSpPr txBox="1"/>
          <p:nvPr/>
        </p:nvSpPr>
        <p:spPr>
          <a:xfrm>
            <a:off x="850106" y="5529800"/>
            <a:ext cx="5157787" cy="368458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Use appropriate instruction</a:t>
            </a:r>
            <a:endParaRPr/>
          </a:p>
          <a:p>
            <a:pPr marL="228600" marR="0" lvl="0" indent="-228600" algn="l" rtl="0">
              <a:lnSpc>
                <a:spcPct val="90000"/>
              </a:lnSpc>
              <a:spcBef>
                <a:spcPts val="100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Ensure sufficient learning for all students</a:t>
            </a:r>
            <a:endParaRPr/>
          </a:p>
          <a:p>
            <a:pPr marL="228600" marR="0" lvl="0" indent="-228600" algn="l" rtl="0">
              <a:lnSpc>
                <a:spcPct val="90000"/>
              </a:lnSpc>
              <a:spcBef>
                <a:spcPts val="100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Equitable access to the content areas</a:t>
            </a:r>
            <a:endParaRPr/>
          </a:p>
          <a:p>
            <a:pPr marL="228600" marR="0" lvl="0" indent="-228600" algn="l" rtl="0">
              <a:lnSpc>
                <a:spcPct val="90000"/>
              </a:lnSpc>
              <a:spcBef>
                <a:spcPts val="100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Increase school attendance to decrease splinter skills</a:t>
            </a:r>
            <a:endParaRPr/>
          </a:p>
          <a:p>
            <a:pPr marL="228600" marR="0" lvl="0" indent="-228600" algn="l" rtl="0">
              <a:lnSpc>
                <a:spcPct val="90000"/>
              </a:lnSpc>
              <a:spcBef>
                <a:spcPts val="100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Improved behavior that increases student learning</a:t>
            </a: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081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8" name="Google Shape;35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5247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4202af05cf_6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4202af05cf_6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SzPts val="1400"/>
              <a:buNone/>
            </a:pPr>
            <a:endParaRPr sz="1400" dirty="0">
              <a:solidFill>
                <a:schemeClr val="dk1"/>
              </a:solidFill>
            </a:endParaRPr>
          </a:p>
        </p:txBody>
      </p:sp>
    </p:spTree>
    <p:extLst>
      <p:ext uri="{BB962C8B-B14F-4D97-AF65-F5344CB8AC3E}">
        <p14:creationId xmlns:p14="http://schemas.microsoft.com/office/powerpoint/2010/main" val="3885719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202af05cf_6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4202af05cf_6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730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1451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4202af05cf_6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4202af05cf_6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57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420b61eb0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420b61eb0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420b61eb0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2981312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20b61eb05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420b61eb05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420b61eb05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2667696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4202af05cf_6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4202af05cf_6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SzPts val="1400"/>
              <a:buNone/>
            </a:pPr>
            <a:endParaRPr dirty="0"/>
          </a:p>
        </p:txBody>
      </p:sp>
    </p:spTree>
    <p:extLst>
      <p:ext uri="{BB962C8B-B14F-4D97-AF65-F5344CB8AC3E}">
        <p14:creationId xmlns:p14="http://schemas.microsoft.com/office/powerpoint/2010/main" val="2195731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202af05cf_6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4202af05cf_6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952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4202af05cf_6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4202af05cf_6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1600"/>
              </a:spcBef>
              <a:spcAft>
                <a:spcPts val="0"/>
              </a:spcAft>
              <a:buNone/>
            </a:pPr>
            <a:endParaRPr b="1" dirty="0"/>
          </a:p>
        </p:txBody>
      </p:sp>
    </p:spTree>
    <p:extLst>
      <p:ext uri="{BB962C8B-B14F-4D97-AF65-F5344CB8AC3E}">
        <p14:creationId xmlns:p14="http://schemas.microsoft.com/office/powerpoint/2010/main" val="404336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4202af05cf_6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4202af05cf_6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SzPts val="1400"/>
              <a:buNone/>
            </a:pPr>
            <a:endParaRPr sz="1400" dirty="0"/>
          </a:p>
        </p:txBody>
      </p:sp>
    </p:spTree>
    <p:extLst>
      <p:ext uri="{BB962C8B-B14F-4D97-AF65-F5344CB8AC3E}">
        <p14:creationId xmlns:p14="http://schemas.microsoft.com/office/powerpoint/2010/main" val="1776876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4202af05cf_6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4202af05cf_6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SzPts val="1400"/>
              <a:buNone/>
            </a:pPr>
            <a:endParaRPr sz="1400" dirty="0"/>
          </a:p>
        </p:txBody>
      </p:sp>
    </p:spTree>
    <p:extLst>
      <p:ext uri="{BB962C8B-B14F-4D97-AF65-F5344CB8AC3E}">
        <p14:creationId xmlns:p14="http://schemas.microsoft.com/office/powerpoint/2010/main" val="1099679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4202af05cf_6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4202af05cf_6_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SzPts val="1400"/>
              <a:buNone/>
            </a:pPr>
            <a:endParaRPr dirty="0"/>
          </a:p>
        </p:txBody>
      </p:sp>
    </p:spTree>
    <p:extLst>
      <p:ext uri="{BB962C8B-B14F-4D97-AF65-F5344CB8AC3E}">
        <p14:creationId xmlns:p14="http://schemas.microsoft.com/office/powerpoint/2010/main" val="3714231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4202af05cf_6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4202af05cf_6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381634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54" name="Google Shape;15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6201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4202af05cf_6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4202af05cf_6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39700" lvl="0" indent="0" algn="l" rtl="0">
              <a:spcBef>
                <a:spcPts val="0"/>
              </a:spcBef>
              <a:spcAft>
                <a:spcPts val="0"/>
              </a:spcAft>
              <a:buClr>
                <a:schemeClr val="dk1"/>
              </a:buClr>
              <a:buSzPts val="1400"/>
              <a:buNone/>
            </a:pPr>
            <a:endParaRPr sz="2400" dirty="0">
              <a:solidFill>
                <a:schemeClr val="dk1"/>
              </a:solidFill>
            </a:endParaRPr>
          </a:p>
        </p:txBody>
      </p:sp>
    </p:spTree>
    <p:extLst>
      <p:ext uri="{BB962C8B-B14F-4D97-AF65-F5344CB8AC3E}">
        <p14:creationId xmlns:p14="http://schemas.microsoft.com/office/powerpoint/2010/main" val="247637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4317745e3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4317745e3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g4317745e3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1248627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Arial"/>
              <a:buNone/>
            </a:pPr>
            <a:endParaRPr sz="14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0821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4202af05cf_6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4202af05cf_6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390170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42082a52f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42082a52f7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2" name="Google Shape;542;g42082a52f7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4094387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4202af05cf_6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4202af05cf_6_1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129454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4202af05cf_6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4202af05cf_6_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1600"/>
              </a:spcBef>
              <a:spcAft>
                <a:spcPts val="0"/>
              </a:spcAft>
              <a:buNone/>
            </a:pPr>
            <a:endParaRPr sz="1400" dirty="0"/>
          </a:p>
        </p:txBody>
      </p:sp>
    </p:spTree>
    <p:extLst>
      <p:ext uri="{BB962C8B-B14F-4D97-AF65-F5344CB8AC3E}">
        <p14:creationId xmlns:p14="http://schemas.microsoft.com/office/powerpoint/2010/main" val="341379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4202af05cf_6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4202af05cf_6_1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9367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202af05cf_6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4202af05cf_6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sz="1400" dirty="0"/>
          </a:p>
        </p:txBody>
      </p:sp>
    </p:spTree>
    <p:extLst>
      <p:ext uri="{BB962C8B-B14F-4D97-AF65-F5344CB8AC3E}">
        <p14:creationId xmlns:p14="http://schemas.microsoft.com/office/powerpoint/2010/main" val="3523614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4202af05cf_6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4202af05cf_6_1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6334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4</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3126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4318fd3ec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4318fd3ecd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g4318fd3ecd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extLst>
      <p:ext uri="{BB962C8B-B14F-4D97-AF65-F5344CB8AC3E}">
        <p14:creationId xmlns:p14="http://schemas.microsoft.com/office/powerpoint/2010/main" val="964459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4202af05cf_6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4202af05cf_6_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367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42082a52f7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42082a52f7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42082a52f7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916047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42082a52f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42082a52f7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2" name="Google Shape;592;g42082a52f7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2889362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433" name="Google Shape;433;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59128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318fd3ec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4318fd3ecd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440" name="Google Shape;440;g4318fd3ecd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193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6279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4202af05cf_6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4202af05cf_6_1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530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200" b="0" i="0" u="none" strike="noStrike" cap="none" baseline="0" dirty="0" smtClean="0">
              <a:solidFill>
                <a:schemeClr val="dk1"/>
              </a:solidFill>
              <a:latin typeface="Calibri"/>
              <a:ea typeface="Calibri"/>
              <a:cs typeface="Calibri"/>
              <a:sym typeface="Calibri"/>
            </a:endParaRPr>
          </a:p>
        </p:txBody>
      </p:sp>
      <p:sp>
        <p:nvSpPr>
          <p:cNvPr id="161" name="Google Shape;16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221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4202af05cf_6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4202af05cf_6_1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300"/>
              </a:spcBef>
              <a:spcAft>
                <a:spcPts val="0"/>
              </a:spcAft>
              <a:buNone/>
            </a:pPr>
            <a:endParaRPr lang="en-US" sz="1400" b="0" baseline="0" dirty="0" smtClean="0">
              <a:latin typeface="Arial"/>
              <a:ea typeface="Arial"/>
              <a:cs typeface="Arial"/>
              <a:sym typeface="Arial"/>
            </a:endParaRPr>
          </a:p>
          <a:p>
            <a:pPr marL="0" lvl="0" indent="0" algn="l" rtl="0">
              <a:spcBef>
                <a:spcPts val="300"/>
              </a:spcBef>
              <a:spcAft>
                <a:spcPts val="0"/>
              </a:spcAft>
              <a:buNone/>
            </a:pPr>
            <a:endParaRPr dirty="0"/>
          </a:p>
        </p:txBody>
      </p:sp>
    </p:spTree>
    <p:extLst>
      <p:ext uri="{BB962C8B-B14F-4D97-AF65-F5344CB8AC3E}">
        <p14:creationId xmlns:p14="http://schemas.microsoft.com/office/powerpoint/2010/main" val="188669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81" name="Google Shape;1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959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8" name="Google Shape;1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2153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9</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765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90" name="Google Shape;90;p14"/>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91" name="Google Shape;91;p14"/>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415600" y="2867800"/>
            <a:ext cx="11360800" cy="1122400"/>
          </a:xfrm>
          <a:prstGeom prst="rect">
            <a:avLst/>
          </a:prstGeom>
        </p:spPr>
        <p:txBody>
          <a:bodyPr spcFirstLastPara="1" wrap="square" lIns="121900" tIns="121900" rIns="121900" bIns="121900"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94" name="Google Shape;94;p15"/>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97" name="Google Shape;97;p1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98" name="Google Shape;98;p16"/>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1" name="Google Shape;101;p17"/>
          <p:cNvSpPr txBox="1">
            <a:spLocks noGrp="1"/>
          </p:cNvSpPr>
          <p:nvPr>
            <p:ph type="body" idx="1"/>
          </p:nvPr>
        </p:nvSpPr>
        <p:spPr>
          <a:xfrm>
            <a:off x="415600" y="1536633"/>
            <a:ext cx="5333200" cy="4555200"/>
          </a:xfrm>
          <a:prstGeom prst="rect">
            <a:avLst/>
          </a:prstGeom>
        </p:spPr>
        <p:txBody>
          <a:bodyPr spcFirstLastPara="1" wrap="square" lIns="121900" tIns="121900" rIns="121900" bIns="121900" anchor="t" anchorCtr="0"/>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102" name="Google Shape;102;p17"/>
          <p:cNvSpPr txBox="1">
            <a:spLocks noGrp="1"/>
          </p:cNvSpPr>
          <p:nvPr>
            <p:ph type="body" idx="2"/>
          </p:nvPr>
        </p:nvSpPr>
        <p:spPr>
          <a:xfrm>
            <a:off x="6443200" y="1536633"/>
            <a:ext cx="5333200" cy="4555200"/>
          </a:xfrm>
          <a:prstGeom prst="rect">
            <a:avLst/>
          </a:prstGeom>
        </p:spPr>
        <p:txBody>
          <a:bodyPr spcFirstLastPara="1" wrap="square" lIns="121900" tIns="121900" rIns="121900" bIns="121900" anchor="t" anchorCtr="0"/>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103" name="Google Shape;103;p17"/>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6" name="Google Shape;106;p18"/>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415600" y="740800"/>
            <a:ext cx="3744000" cy="1007600"/>
          </a:xfrm>
          <a:prstGeom prst="rect">
            <a:avLst/>
          </a:prstGeom>
        </p:spPr>
        <p:txBody>
          <a:bodyPr spcFirstLastPara="1" wrap="square" lIns="121900" tIns="121900" rIns="121900" bIns="121900" anchor="b" anchorCtr="0"/>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109" name="Google Shape;109;p19"/>
          <p:cNvSpPr txBox="1">
            <a:spLocks noGrp="1"/>
          </p:cNvSpPr>
          <p:nvPr>
            <p:ph type="body" idx="1"/>
          </p:nvPr>
        </p:nvSpPr>
        <p:spPr>
          <a:xfrm>
            <a:off x="415600" y="1852800"/>
            <a:ext cx="3744000" cy="4239200"/>
          </a:xfrm>
          <a:prstGeom prst="rect">
            <a:avLst/>
          </a:prstGeom>
        </p:spPr>
        <p:txBody>
          <a:bodyPr spcFirstLastPara="1" wrap="square" lIns="121900" tIns="121900" rIns="121900" bIns="121900" anchor="t" anchorCtr="0"/>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110" name="Google Shape;110;p19"/>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653667" y="600200"/>
            <a:ext cx="8490400" cy="5454400"/>
          </a:xfrm>
          <a:prstGeom prst="rect">
            <a:avLst/>
          </a:prstGeom>
        </p:spPr>
        <p:txBody>
          <a:bodyPr spcFirstLastPara="1" wrap="square" lIns="121900" tIns="121900" rIns="121900" bIns="121900" anchor="ctr" anchorCtr="0"/>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113" name="Google Shape;113;p20"/>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 name="Google Shape;116;p21"/>
          <p:cNvSpPr txBox="1">
            <a:spLocks noGrp="1"/>
          </p:cNvSpPr>
          <p:nvPr>
            <p:ph type="title"/>
          </p:nvPr>
        </p:nvSpPr>
        <p:spPr>
          <a:xfrm>
            <a:off x="354000" y="1644233"/>
            <a:ext cx="5393600" cy="1976400"/>
          </a:xfrm>
          <a:prstGeom prst="rect">
            <a:avLst/>
          </a:prstGeom>
        </p:spPr>
        <p:txBody>
          <a:bodyPr spcFirstLastPara="1" wrap="square" lIns="121900" tIns="121900" rIns="121900" bIns="121900" anchor="b" anchorCtr="0"/>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117" name="Google Shape;117;p21"/>
          <p:cNvSpPr txBox="1">
            <a:spLocks noGrp="1"/>
          </p:cNvSpPr>
          <p:nvPr>
            <p:ph type="subTitle" idx="1"/>
          </p:nvPr>
        </p:nvSpPr>
        <p:spPr>
          <a:xfrm>
            <a:off x="354000" y="3737433"/>
            <a:ext cx="5393600" cy="1646800"/>
          </a:xfrm>
          <a:prstGeom prst="rect">
            <a:avLst/>
          </a:prstGeom>
        </p:spPr>
        <p:txBody>
          <a:bodyPr spcFirstLastPara="1" wrap="square" lIns="121900" tIns="121900" rIns="121900" bIns="121900"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8" name="Google Shape;118;p21"/>
          <p:cNvSpPr txBox="1">
            <a:spLocks noGrp="1"/>
          </p:cNvSpPr>
          <p:nvPr>
            <p:ph type="body" idx="2"/>
          </p:nvPr>
        </p:nvSpPr>
        <p:spPr>
          <a:xfrm>
            <a:off x="6586000" y="965433"/>
            <a:ext cx="5116000" cy="4926800"/>
          </a:xfrm>
          <a:prstGeom prst="rect">
            <a:avLst/>
          </a:prstGeom>
        </p:spPr>
        <p:txBody>
          <a:bodyPr spcFirstLastPara="1" wrap="square" lIns="121900" tIns="121900" rIns="121900" bIns="121900" anchor="ctr" anchorCtr="0"/>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19" name="Google Shape;119;p21"/>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2"/>
          <p:cNvSpPr txBox="1">
            <a:spLocks noGrp="1"/>
          </p:cNvSpPr>
          <p:nvPr>
            <p:ph type="body" idx="1"/>
          </p:nvPr>
        </p:nvSpPr>
        <p:spPr>
          <a:xfrm>
            <a:off x="415600" y="5640767"/>
            <a:ext cx="7998400" cy="806800"/>
          </a:xfrm>
          <a:prstGeom prst="rect">
            <a:avLst/>
          </a:prstGeom>
        </p:spPr>
        <p:txBody>
          <a:bodyPr spcFirstLastPara="1" wrap="square" lIns="121900" tIns="121900" rIns="121900" bIns="121900" anchor="ctr" anchorCtr="0"/>
          <a:lstStyle>
            <a:lvl1pPr marL="457200" lvl="0" indent="-228600">
              <a:lnSpc>
                <a:spcPct val="100000"/>
              </a:lnSpc>
              <a:spcBef>
                <a:spcPts val="0"/>
              </a:spcBef>
              <a:spcAft>
                <a:spcPts val="0"/>
              </a:spcAft>
              <a:buSzPts val="2400"/>
              <a:buNone/>
              <a:defRPr/>
            </a:lvl1pPr>
          </a:lstStyle>
          <a:p>
            <a:endParaRPr/>
          </a:p>
        </p:txBody>
      </p:sp>
      <p:sp>
        <p:nvSpPr>
          <p:cNvPr id="122" name="Google Shape;122;p22"/>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p23"/>
          <p:cNvSpPr txBox="1">
            <a:spLocks noGrp="1"/>
          </p:cNvSpPr>
          <p:nvPr>
            <p:ph type="title" hasCustomPrompt="1"/>
          </p:nvPr>
        </p:nvSpPr>
        <p:spPr>
          <a:xfrm>
            <a:off x="415600" y="1474833"/>
            <a:ext cx="11360800" cy="2618000"/>
          </a:xfrm>
          <a:prstGeom prst="rect">
            <a:avLst/>
          </a:prstGeom>
        </p:spPr>
        <p:txBody>
          <a:bodyPr spcFirstLastPara="1" wrap="square" lIns="121900" tIns="121900" rIns="121900" bIns="121900" anchor="b" anchorCtr="0"/>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125" name="Google Shape;125;p23"/>
          <p:cNvSpPr txBox="1">
            <a:spLocks noGrp="1"/>
          </p:cNvSpPr>
          <p:nvPr>
            <p:ph type="body" idx="1"/>
          </p:nvPr>
        </p:nvSpPr>
        <p:spPr>
          <a:xfrm>
            <a:off x="415600" y="4202967"/>
            <a:ext cx="11360800" cy="1734400"/>
          </a:xfrm>
          <a:prstGeom prst="rect">
            <a:avLst/>
          </a:prstGeom>
        </p:spPr>
        <p:txBody>
          <a:bodyPr spcFirstLastPara="1" wrap="square" lIns="121900" tIns="121900" rIns="121900" bIns="121900" anchor="t" anchorCtr="0"/>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126" name="Google Shape;126;p23"/>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4"/>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86" name="Google Shape;86;p13"/>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2100"/>
              </a:spcBef>
              <a:spcAft>
                <a:spcPts val="0"/>
              </a:spcAft>
              <a:buClr>
                <a:schemeClr val="dk2"/>
              </a:buClr>
              <a:buSzPts val="1900"/>
              <a:buChar char="○"/>
              <a:defRPr sz="1900">
                <a:solidFill>
                  <a:schemeClr val="dk2"/>
                </a:solidFill>
              </a:defRPr>
            </a:lvl2pPr>
            <a:lvl3pPr marL="1371600" lvl="2" indent="-349250">
              <a:lnSpc>
                <a:spcPct val="115000"/>
              </a:lnSpc>
              <a:spcBef>
                <a:spcPts val="2100"/>
              </a:spcBef>
              <a:spcAft>
                <a:spcPts val="0"/>
              </a:spcAft>
              <a:buClr>
                <a:schemeClr val="dk2"/>
              </a:buClr>
              <a:buSzPts val="1900"/>
              <a:buChar char="■"/>
              <a:defRPr sz="1900">
                <a:solidFill>
                  <a:schemeClr val="dk2"/>
                </a:solidFill>
              </a:defRPr>
            </a:lvl3pPr>
            <a:lvl4pPr marL="1828800" lvl="3" indent="-349250">
              <a:lnSpc>
                <a:spcPct val="115000"/>
              </a:lnSpc>
              <a:spcBef>
                <a:spcPts val="2100"/>
              </a:spcBef>
              <a:spcAft>
                <a:spcPts val="0"/>
              </a:spcAft>
              <a:buClr>
                <a:schemeClr val="dk2"/>
              </a:buClr>
              <a:buSzPts val="1900"/>
              <a:buChar char="●"/>
              <a:defRPr sz="1900">
                <a:solidFill>
                  <a:schemeClr val="dk2"/>
                </a:solidFill>
              </a:defRPr>
            </a:lvl4pPr>
            <a:lvl5pPr marL="2286000" lvl="4" indent="-349250">
              <a:lnSpc>
                <a:spcPct val="115000"/>
              </a:lnSpc>
              <a:spcBef>
                <a:spcPts val="2100"/>
              </a:spcBef>
              <a:spcAft>
                <a:spcPts val="0"/>
              </a:spcAft>
              <a:buClr>
                <a:schemeClr val="dk2"/>
              </a:buClr>
              <a:buSzPts val="1900"/>
              <a:buChar char="○"/>
              <a:defRPr sz="1900">
                <a:solidFill>
                  <a:schemeClr val="dk2"/>
                </a:solidFill>
              </a:defRPr>
            </a:lvl5pPr>
            <a:lvl6pPr marL="2743200" lvl="5" indent="-349250">
              <a:lnSpc>
                <a:spcPct val="115000"/>
              </a:lnSpc>
              <a:spcBef>
                <a:spcPts val="2100"/>
              </a:spcBef>
              <a:spcAft>
                <a:spcPts val="0"/>
              </a:spcAft>
              <a:buClr>
                <a:schemeClr val="dk2"/>
              </a:buClr>
              <a:buSzPts val="1900"/>
              <a:buChar char="■"/>
              <a:defRPr sz="1900">
                <a:solidFill>
                  <a:schemeClr val="dk2"/>
                </a:solidFill>
              </a:defRPr>
            </a:lvl6pPr>
            <a:lvl7pPr marL="3200400" lvl="6" indent="-349250">
              <a:lnSpc>
                <a:spcPct val="115000"/>
              </a:lnSpc>
              <a:spcBef>
                <a:spcPts val="2100"/>
              </a:spcBef>
              <a:spcAft>
                <a:spcPts val="0"/>
              </a:spcAft>
              <a:buClr>
                <a:schemeClr val="dk2"/>
              </a:buClr>
              <a:buSzPts val="1900"/>
              <a:buChar char="●"/>
              <a:defRPr sz="1900">
                <a:solidFill>
                  <a:schemeClr val="dk2"/>
                </a:solidFill>
              </a:defRPr>
            </a:lvl7pPr>
            <a:lvl8pPr marL="3657600" lvl="7" indent="-349250">
              <a:lnSpc>
                <a:spcPct val="115000"/>
              </a:lnSpc>
              <a:spcBef>
                <a:spcPts val="2100"/>
              </a:spcBef>
              <a:spcAft>
                <a:spcPts val="0"/>
              </a:spcAft>
              <a:buClr>
                <a:schemeClr val="dk2"/>
              </a:buClr>
              <a:buSzPts val="1900"/>
              <a:buChar char="○"/>
              <a:defRPr sz="1900">
                <a:solidFill>
                  <a:schemeClr val="dk2"/>
                </a:solidFill>
              </a:defRPr>
            </a:lvl8pPr>
            <a:lvl9pPr marL="4114800" lvl="8" indent="-34925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87" name="Google Shape;87;p13"/>
          <p:cNvSpPr txBox="1">
            <a:spLocks noGrp="1"/>
          </p:cNvSpPr>
          <p:nvPr>
            <p:ph type="sldNum" idx="12"/>
          </p:nvPr>
        </p:nvSpPr>
        <p:spPr>
          <a:xfrm>
            <a:off x="11296610" y="6217622"/>
            <a:ext cx="731600" cy="5248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s://www.washoeschools.net/Domain/485" TargetMode="External"/><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hyperlink" Target="https://youtu.be/PusIuuq2hz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ctrTitle"/>
          </p:nvPr>
        </p:nvSpPr>
        <p:spPr>
          <a:xfrm>
            <a:off x="1524000" y="1122363"/>
            <a:ext cx="9144000" cy="169117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1" i="0" u="none" strike="noStrike" cap="none" dirty="0">
                <a:solidFill>
                  <a:schemeClr val="dk1"/>
                </a:solidFill>
                <a:latin typeface="Arial"/>
                <a:ea typeface="Arial"/>
                <a:cs typeface="Arial"/>
                <a:sym typeface="Arial"/>
              </a:rPr>
              <a:t>Examining Social-Emotional Learning: </a:t>
            </a:r>
            <a:r>
              <a:rPr lang="en-US" sz="4000" b="1" dirty="0" smtClean="0">
                <a:latin typeface="Arial"/>
                <a:ea typeface="Arial"/>
                <a:cs typeface="Arial"/>
                <a:sym typeface="Arial"/>
              </a:rPr>
              <a:t>Equity, Student Achievement, and Self-Efficacy</a:t>
            </a:r>
            <a:endParaRPr sz="4000" b="1" i="0" u="none" strike="noStrike" cap="none" dirty="0">
              <a:solidFill>
                <a:schemeClr val="dk1"/>
              </a:solidFill>
              <a:latin typeface="Arial"/>
              <a:ea typeface="Arial"/>
              <a:cs typeface="Arial"/>
              <a:sym typeface="Arial"/>
            </a:endParaRPr>
          </a:p>
        </p:txBody>
      </p:sp>
      <p:sp>
        <p:nvSpPr>
          <p:cNvPr id="135" name="Google Shape;135;p25"/>
          <p:cNvSpPr txBox="1">
            <a:spLocks noGrp="1"/>
          </p:cNvSpPr>
          <p:nvPr>
            <p:ph type="subTitle" idx="1"/>
          </p:nvPr>
        </p:nvSpPr>
        <p:spPr>
          <a:xfrm>
            <a:off x="3677920" y="3206657"/>
            <a:ext cx="6990080" cy="12485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1800" b="0" i="1" u="none" strike="noStrike" cap="none" dirty="0" smtClean="0">
                <a:solidFill>
                  <a:schemeClr val="dk1"/>
                </a:solidFill>
                <a:sym typeface="Calibri"/>
              </a:rPr>
              <a:t>Darryl J. Brown, Ed.D</a:t>
            </a:r>
            <a:r>
              <a:rPr lang="en-US" sz="1800" b="0" i="0" u="none" strike="noStrike" cap="none" dirty="0" smtClean="0">
                <a:solidFill>
                  <a:schemeClr val="dk1"/>
                </a:solidFill>
                <a:sym typeface="Calibri"/>
              </a:rPr>
              <a:t>., Coordinator III, Charter Schools Office, Division of </a:t>
            </a:r>
          </a:p>
          <a:p>
            <a:pPr marL="0" marR="0" lvl="0" indent="0" algn="l" rtl="0">
              <a:lnSpc>
                <a:spcPct val="90000"/>
              </a:lnSpc>
              <a:spcBef>
                <a:spcPts val="0"/>
              </a:spcBef>
              <a:spcAft>
                <a:spcPts val="0"/>
              </a:spcAft>
              <a:buClr>
                <a:schemeClr val="dk1"/>
              </a:buClr>
              <a:buSzPts val="2400"/>
              <a:buFont typeface="Arial"/>
              <a:buNone/>
            </a:pPr>
            <a:r>
              <a:rPr lang="en-US" sz="1800" dirty="0" smtClean="0"/>
              <a:t>Accountability, Support and Monitoring</a:t>
            </a:r>
            <a:endParaRPr lang="en-US" sz="1800" b="0" i="0" u="none" strike="noStrike" cap="none" dirty="0" smtClean="0">
              <a:solidFill>
                <a:schemeClr val="dk1"/>
              </a:solidFill>
              <a:sym typeface="Calibri"/>
            </a:endParaRPr>
          </a:p>
          <a:p>
            <a:pPr marL="0" marR="0" lvl="0" indent="0" algn="l" rtl="0">
              <a:lnSpc>
                <a:spcPct val="90000"/>
              </a:lnSpc>
              <a:spcBef>
                <a:spcPts val="0"/>
              </a:spcBef>
              <a:spcAft>
                <a:spcPts val="0"/>
              </a:spcAft>
              <a:buClr>
                <a:schemeClr val="dk1"/>
              </a:buClr>
              <a:buSzPts val="2400"/>
              <a:buFont typeface="Arial"/>
              <a:buNone/>
            </a:pPr>
            <a:endParaRPr lang="en-US" sz="1800" b="0" i="0" u="none" strike="noStrike" cap="none" dirty="0" smtClean="0">
              <a:solidFill>
                <a:schemeClr val="dk1"/>
              </a:solidFill>
              <a:sym typeface="Calibri"/>
            </a:endParaRPr>
          </a:p>
          <a:p>
            <a:pPr marL="0" marR="0" lvl="0" indent="0" algn="l" rtl="0">
              <a:lnSpc>
                <a:spcPct val="90000"/>
              </a:lnSpc>
              <a:spcBef>
                <a:spcPts val="0"/>
              </a:spcBef>
              <a:spcAft>
                <a:spcPts val="0"/>
              </a:spcAft>
              <a:buClr>
                <a:schemeClr val="dk1"/>
              </a:buClr>
              <a:buSzPts val="2400"/>
              <a:buFont typeface="Arial"/>
              <a:buNone/>
            </a:pPr>
            <a:r>
              <a:rPr lang="en-US" sz="1800" i="1" dirty="0" smtClean="0"/>
              <a:t>Kathryn Edwards, Ph.D</a:t>
            </a:r>
            <a:r>
              <a:rPr lang="en-US" sz="1800" dirty="0" smtClean="0"/>
              <a:t>., Coordinator III, Equity Assessment and Curriculum Support, Division of Curriculum and Instruction</a:t>
            </a:r>
            <a:endParaRPr sz="1800" b="0" i="0" u="none" strike="noStrike" cap="none" dirty="0">
              <a:solidFill>
                <a:schemeClr val="dk1"/>
              </a:solidFill>
              <a:sym typeface="Calibri"/>
            </a:endParaRPr>
          </a:p>
        </p:txBody>
      </p:sp>
      <p:pic>
        <p:nvPicPr>
          <p:cNvPr id="136" name="Google Shape;136;p25" descr="Center-Logo-Color-trans-tag.png"/>
          <p:cNvPicPr preferRelativeResize="0"/>
          <p:nvPr/>
        </p:nvPicPr>
        <p:blipFill rotWithShape="1">
          <a:blip r:embed="rId3">
            <a:alphaModFix/>
          </a:blip>
          <a:srcRect/>
          <a:stretch/>
        </p:blipFill>
        <p:spPr>
          <a:xfrm>
            <a:off x="8584271" y="4572046"/>
            <a:ext cx="2209800" cy="181768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4"/>
          <p:cNvSpPr txBox="1">
            <a:spLocks noGrp="1"/>
          </p:cNvSpPr>
          <p:nvPr>
            <p:ph type="title"/>
          </p:nvPr>
        </p:nvSpPr>
        <p:spPr>
          <a:xfrm>
            <a:off x="616358" y="480876"/>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a:solidFill>
                  <a:schemeClr val="dk1"/>
                </a:solidFill>
                <a:latin typeface="Arial"/>
                <a:ea typeface="Arial"/>
                <a:cs typeface="Arial"/>
                <a:sym typeface="Arial"/>
              </a:rPr>
              <a:t>Black Children in California are . . .</a:t>
            </a:r>
            <a:r>
              <a:rPr lang="en-US" sz="4400" b="1" i="0" u="none" strike="noStrike" cap="none">
                <a:solidFill>
                  <a:srgbClr val="C00000"/>
                </a:solidFill>
                <a:latin typeface="Arial"/>
                <a:ea typeface="Arial"/>
                <a:cs typeface="Arial"/>
                <a:sym typeface="Arial"/>
              </a:rPr>
              <a:t/>
            </a:r>
            <a:br>
              <a:rPr lang="en-US" sz="4400" b="1" i="0" u="none" strike="noStrike" cap="none">
                <a:solidFill>
                  <a:srgbClr val="C00000"/>
                </a:solidFill>
                <a:latin typeface="Arial"/>
                <a:ea typeface="Arial"/>
                <a:cs typeface="Arial"/>
                <a:sym typeface="Arial"/>
              </a:rPr>
            </a:br>
            <a:endParaRPr sz="4400" b="1" i="0" u="none" strike="noStrike" cap="none">
              <a:solidFill>
                <a:schemeClr val="dk1"/>
              </a:solidFill>
              <a:latin typeface="Arial"/>
              <a:ea typeface="Arial"/>
              <a:cs typeface="Arial"/>
              <a:sym typeface="Arial"/>
            </a:endParaRPr>
          </a:p>
        </p:txBody>
      </p:sp>
      <p:sp>
        <p:nvSpPr>
          <p:cNvPr id="294" name="Google Shape;294;p44"/>
          <p:cNvSpPr txBox="1">
            <a:spLocks noGrp="1"/>
          </p:cNvSpPr>
          <p:nvPr>
            <p:ph type="body" idx="3"/>
          </p:nvPr>
        </p:nvSpPr>
        <p:spPr>
          <a:xfrm>
            <a:off x="616358" y="6016178"/>
            <a:ext cx="2571324" cy="50628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Education Trust West, </a:t>
            </a:r>
            <a:r>
              <a:rPr lang="en-US" sz="1800" b="1" i="1" u="none" strike="noStrike" cap="none">
                <a:solidFill>
                  <a:schemeClr val="dk1"/>
                </a:solidFill>
                <a:latin typeface="Calibri"/>
                <a:ea typeface="Calibri"/>
                <a:cs typeface="Calibri"/>
                <a:sym typeface="Calibri"/>
              </a:rPr>
              <a:t>Black Minds Matter</a:t>
            </a:r>
            <a:r>
              <a:rPr lang="en-US" sz="1800" b="0" i="0" u="none" strike="noStrike" cap="none">
                <a:solidFill>
                  <a:schemeClr val="dk1"/>
                </a:solidFill>
                <a:latin typeface="Calibri"/>
                <a:ea typeface="Calibri"/>
                <a:cs typeface="Calibri"/>
                <a:sym typeface="Calibri"/>
              </a:rPr>
              <a:t>, 2015</a:t>
            </a:r>
            <a:endParaRPr sz="1800" b="0" i="0" u="none" strike="noStrike" cap="none">
              <a:solidFill>
                <a:schemeClr val="dk1"/>
              </a:solidFill>
              <a:latin typeface="Calibri"/>
              <a:ea typeface="Calibri"/>
              <a:cs typeface="Calibri"/>
              <a:sym typeface="Calibri"/>
            </a:endParaRPr>
          </a:p>
        </p:txBody>
      </p:sp>
      <p:pic>
        <p:nvPicPr>
          <p:cNvPr id="295" name="Google Shape;295;p44"/>
          <p:cNvPicPr preferRelativeResize="0"/>
          <p:nvPr/>
        </p:nvPicPr>
        <p:blipFill rotWithShape="1">
          <a:blip r:embed="rId3">
            <a:alphaModFix/>
          </a:blip>
          <a:srcRect/>
          <a:stretch/>
        </p:blipFill>
        <p:spPr>
          <a:xfrm>
            <a:off x="2987568" y="1326516"/>
            <a:ext cx="6896829" cy="5502729"/>
          </a:xfrm>
          <a:prstGeom prst="rect">
            <a:avLst/>
          </a:prstGeom>
          <a:noFill/>
          <a:ln>
            <a:noFill/>
          </a:ln>
        </p:spPr>
      </p:pic>
      <p:pic>
        <p:nvPicPr>
          <p:cNvPr id="296" name="Google Shape;296;p44"/>
          <p:cNvPicPr preferRelativeResize="0">
            <a:picLocks noGrp="1"/>
          </p:cNvPicPr>
          <p:nvPr>
            <p:ph type="body" idx="2"/>
          </p:nvPr>
        </p:nvPicPr>
        <p:blipFill rotWithShape="1">
          <a:blip r:embed="rId4">
            <a:alphaModFix/>
          </a:blip>
          <a:srcRect/>
          <a:stretch/>
        </p:blipFill>
        <p:spPr>
          <a:xfrm>
            <a:off x="616358" y="2215608"/>
            <a:ext cx="4488382" cy="3391401"/>
          </a:xfrm>
          <a:prstGeom prst="rect">
            <a:avLst/>
          </a:prstGeom>
          <a:noFill/>
          <a:ln>
            <a:noFill/>
          </a:ln>
        </p:spPr>
      </p:pic>
      <p:pic>
        <p:nvPicPr>
          <p:cNvPr id="297" name="Google Shape;297;p44"/>
          <p:cNvPicPr preferRelativeResize="0">
            <a:picLocks noGrp="1"/>
          </p:cNvPicPr>
          <p:nvPr>
            <p:ph type="body" idx="4"/>
          </p:nvPr>
        </p:nvPicPr>
        <p:blipFill rotWithShape="1">
          <a:blip r:embed="rId5">
            <a:alphaModFix/>
          </a:blip>
          <a:srcRect/>
          <a:stretch/>
        </p:blipFill>
        <p:spPr>
          <a:xfrm>
            <a:off x="7589246" y="1326516"/>
            <a:ext cx="4539342" cy="5195951"/>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30" y="-355024"/>
            <a:ext cx="9936461" cy="6994084"/>
          </a:xfrm>
          <a:prstGeom prst="rect">
            <a:avLst/>
          </a:prstGeom>
        </p:spPr>
      </p:pic>
      <p:sp>
        <p:nvSpPr>
          <p:cNvPr id="4" name="Rectangle 3"/>
          <p:cNvSpPr/>
          <p:nvPr/>
        </p:nvSpPr>
        <p:spPr>
          <a:xfrm>
            <a:off x="3200156" y="-1000880"/>
            <a:ext cx="7167335" cy="4220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Google Shape;333;p49"/>
          <p:cNvSpPr txBox="1">
            <a:spLocks noGrp="1"/>
          </p:cNvSpPr>
          <p:nvPr>
            <p:ph type="title"/>
          </p:nvPr>
        </p:nvSpPr>
        <p:spPr>
          <a:xfrm>
            <a:off x="368262" y="210216"/>
            <a:ext cx="11591918"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000" b="1" i="0" u="none" strike="noStrike" cap="none" dirty="0">
                <a:solidFill>
                  <a:schemeClr val="dk1"/>
                </a:solidFill>
                <a:latin typeface="Arial"/>
                <a:ea typeface="Arial"/>
                <a:cs typeface="Arial"/>
                <a:sym typeface="Arial"/>
              </a:rPr>
              <a:t>CA </a:t>
            </a:r>
            <a:r>
              <a:rPr lang="en-US" sz="4000" b="1" i="0" u="none" strike="noStrike" cap="none" dirty="0" smtClean="0">
                <a:solidFill>
                  <a:schemeClr val="dk1"/>
                </a:solidFill>
                <a:latin typeface="Arial"/>
                <a:ea typeface="Arial"/>
                <a:cs typeface="Arial"/>
                <a:sym typeface="Arial"/>
              </a:rPr>
              <a:t>Suspensions </a:t>
            </a:r>
            <a:r>
              <a:rPr lang="en-US" sz="4000" b="1" i="0" u="none" strike="noStrike" cap="none" dirty="0">
                <a:solidFill>
                  <a:schemeClr val="dk1"/>
                </a:solidFill>
                <a:latin typeface="Arial"/>
                <a:ea typeface="Arial"/>
                <a:cs typeface="Arial"/>
                <a:sym typeface="Arial"/>
              </a:rPr>
              <a:t>by </a:t>
            </a:r>
            <a:r>
              <a:rPr lang="en-US" sz="4000" b="1" i="0" u="none" strike="noStrike" cap="none" dirty="0" smtClean="0">
                <a:solidFill>
                  <a:schemeClr val="dk1"/>
                </a:solidFill>
                <a:latin typeface="Arial"/>
                <a:ea typeface="Arial"/>
                <a:cs typeface="Arial"/>
                <a:sym typeface="Arial"/>
              </a:rPr>
              <a:t>Race and Gender, </a:t>
            </a:r>
            <a:r>
              <a:rPr lang="en-US" sz="4000" b="1" i="0" u="none" strike="noStrike" cap="none" dirty="0">
                <a:solidFill>
                  <a:schemeClr val="dk1"/>
                </a:solidFill>
                <a:latin typeface="Arial"/>
                <a:ea typeface="Arial"/>
                <a:cs typeface="Arial"/>
                <a:sym typeface="Arial"/>
              </a:rPr>
              <a:t>2016-17</a:t>
            </a:r>
            <a:endParaRPr sz="4000" b="1" i="0" u="none" strike="noStrike" cap="none" dirty="0">
              <a:solidFill>
                <a:schemeClr val="dk1"/>
              </a:solidFill>
              <a:latin typeface="Arial"/>
              <a:ea typeface="Arial"/>
              <a:cs typeface="Arial"/>
              <a:sym typeface="Arial"/>
            </a:endParaRPr>
          </a:p>
        </p:txBody>
      </p:sp>
      <p:sp>
        <p:nvSpPr>
          <p:cNvPr id="5" name="Rectangle 4"/>
          <p:cNvSpPr/>
          <p:nvPr/>
        </p:nvSpPr>
        <p:spPr>
          <a:xfrm>
            <a:off x="920430" y="6422189"/>
            <a:ext cx="6096000" cy="307777"/>
          </a:xfrm>
          <a:prstGeom prst="rect">
            <a:avLst/>
          </a:prstGeom>
        </p:spPr>
        <p:txBody>
          <a:bodyPr>
            <a:spAutoFit/>
          </a:bodyPr>
          <a:lstStyle/>
          <a:p>
            <a:r>
              <a:rPr lang="en-US" i="1" dirty="0"/>
              <a:t>Get Out: Black Male Suspensions in California Public </a:t>
            </a:r>
            <a:r>
              <a:rPr lang="en-US" i="1" dirty="0" smtClean="0"/>
              <a:t>Schools,2018</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589" y="0"/>
            <a:ext cx="10722735" cy="1587657"/>
          </a:xfrm>
        </p:spPr>
        <p:txBody>
          <a:bodyPr/>
          <a:lstStyle/>
          <a:p>
            <a:r>
              <a:rPr lang="en-US" b="1" dirty="0" smtClean="0"/>
              <a:t>Statewide Suspension by Type, CA, 2016-17</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62" y="1403797"/>
            <a:ext cx="11665313" cy="3152788"/>
          </a:xfrm>
          <a:prstGeom prst="rect">
            <a:avLst/>
          </a:prstGeom>
        </p:spPr>
      </p:pic>
      <p:sp>
        <p:nvSpPr>
          <p:cNvPr id="5" name="Rectangle 4"/>
          <p:cNvSpPr/>
          <p:nvPr/>
        </p:nvSpPr>
        <p:spPr>
          <a:xfrm>
            <a:off x="1347226" y="4453554"/>
            <a:ext cx="9497547" cy="1815882"/>
          </a:xfrm>
          <a:prstGeom prst="rect">
            <a:avLst/>
          </a:prstGeom>
        </p:spPr>
        <p:txBody>
          <a:bodyPr wrap="square">
            <a:spAutoFit/>
          </a:bodyPr>
          <a:lstStyle/>
          <a:p>
            <a:r>
              <a:rPr lang="en-US" sz="2800" b="1" dirty="0">
                <a:solidFill>
                  <a:srgbClr val="7030A0"/>
                </a:solidFill>
              </a:rPr>
              <a:t>Black males are most likely to be suspended for a “violent incident” where no injury occurred (i.e., a fight). This accounts for 55% of all suspensions for Black males. </a:t>
            </a:r>
          </a:p>
        </p:txBody>
      </p:sp>
      <p:sp>
        <p:nvSpPr>
          <p:cNvPr id="6" name="TextBox 5"/>
          <p:cNvSpPr txBox="1"/>
          <p:nvPr/>
        </p:nvSpPr>
        <p:spPr>
          <a:xfrm flipH="1">
            <a:off x="5501393" y="6269436"/>
            <a:ext cx="5771931" cy="307777"/>
          </a:xfrm>
          <a:prstGeom prst="rect">
            <a:avLst/>
          </a:prstGeom>
          <a:noFill/>
        </p:spPr>
        <p:txBody>
          <a:bodyPr wrap="square" rtlCol="0">
            <a:spAutoFit/>
          </a:bodyPr>
          <a:lstStyle/>
          <a:p>
            <a:r>
              <a:rPr lang="en-US" i="1" dirty="0"/>
              <a:t>Get Out: Black Male Suspensions in California Public Schools</a:t>
            </a:r>
            <a:r>
              <a:rPr lang="en-US"/>
              <a:t>, </a:t>
            </a:r>
            <a:r>
              <a:rPr lang="en-US" smtClean="0"/>
              <a:t>2018</a:t>
            </a:r>
            <a:endParaRPr lang="en-US" dirty="0"/>
          </a:p>
        </p:txBody>
      </p:sp>
    </p:spTree>
    <p:extLst>
      <p:ext uri="{BB962C8B-B14F-4D97-AF65-F5344CB8AC3E}">
        <p14:creationId xmlns:p14="http://schemas.microsoft.com/office/powerpoint/2010/main" val="1993415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12191999" cy="6858000"/>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321" y="163932"/>
            <a:ext cx="7295917" cy="6584598"/>
          </a:xfrm>
          <a:prstGeom prst="rect">
            <a:avLst/>
          </a:prstGeom>
        </p:spPr>
      </p:pic>
    </p:spTree>
    <p:extLst>
      <p:ext uri="{BB962C8B-B14F-4D97-AF65-F5344CB8AC3E}">
        <p14:creationId xmlns:p14="http://schemas.microsoft.com/office/powerpoint/2010/main" val="913259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aphicFrame>
        <p:nvGraphicFramePr>
          <p:cNvPr id="352" name="Google Shape;352;p51"/>
          <p:cNvGraphicFramePr/>
          <p:nvPr/>
        </p:nvGraphicFramePr>
        <p:xfrm>
          <a:off x="838199" y="1784020"/>
          <a:ext cx="10284500" cy="2938450"/>
        </p:xfrm>
        <a:graphic>
          <a:graphicData uri="http://schemas.openxmlformats.org/drawingml/2006/table">
            <a:tbl>
              <a:tblPr firstRow="1" bandRow="1">
                <a:noFill/>
                <a:tableStyleId>{DB215EB1-236C-4072-A6B7-F9D57A9D7245}</a:tableStyleId>
              </a:tblPr>
              <a:tblGrid>
                <a:gridCol w="3179175">
                  <a:extLst>
                    <a:ext uri="{9D8B030D-6E8A-4147-A177-3AD203B41FA5}">
                      <a16:colId xmlns:a16="http://schemas.microsoft.com/office/drawing/2014/main" val="20000"/>
                    </a:ext>
                  </a:extLst>
                </a:gridCol>
                <a:gridCol w="1439050">
                  <a:extLst>
                    <a:ext uri="{9D8B030D-6E8A-4147-A177-3AD203B41FA5}">
                      <a16:colId xmlns:a16="http://schemas.microsoft.com/office/drawing/2014/main" val="20001"/>
                    </a:ext>
                  </a:extLst>
                </a:gridCol>
                <a:gridCol w="869425">
                  <a:extLst>
                    <a:ext uri="{9D8B030D-6E8A-4147-A177-3AD203B41FA5}">
                      <a16:colId xmlns:a16="http://schemas.microsoft.com/office/drawing/2014/main" val="20002"/>
                    </a:ext>
                  </a:extLst>
                </a:gridCol>
                <a:gridCol w="839450">
                  <a:extLst>
                    <a:ext uri="{9D8B030D-6E8A-4147-A177-3AD203B41FA5}">
                      <a16:colId xmlns:a16="http://schemas.microsoft.com/office/drawing/2014/main" val="20003"/>
                    </a:ext>
                  </a:extLst>
                </a:gridCol>
                <a:gridCol w="869425">
                  <a:extLst>
                    <a:ext uri="{9D8B030D-6E8A-4147-A177-3AD203B41FA5}">
                      <a16:colId xmlns:a16="http://schemas.microsoft.com/office/drawing/2014/main" val="20004"/>
                    </a:ext>
                  </a:extLst>
                </a:gridCol>
                <a:gridCol w="869425">
                  <a:extLst>
                    <a:ext uri="{9D8B030D-6E8A-4147-A177-3AD203B41FA5}">
                      <a16:colId xmlns:a16="http://schemas.microsoft.com/office/drawing/2014/main" val="20005"/>
                    </a:ext>
                  </a:extLst>
                </a:gridCol>
                <a:gridCol w="932975">
                  <a:extLst>
                    <a:ext uri="{9D8B030D-6E8A-4147-A177-3AD203B41FA5}">
                      <a16:colId xmlns:a16="http://schemas.microsoft.com/office/drawing/2014/main" val="20006"/>
                    </a:ext>
                  </a:extLst>
                </a:gridCol>
                <a:gridCol w="1285575">
                  <a:extLst>
                    <a:ext uri="{9D8B030D-6E8A-4147-A177-3AD203B41FA5}">
                      <a16:colId xmlns:a16="http://schemas.microsoft.com/office/drawing/2014/main" val="20007"/>
                    </a:ext>
                  </a:extLst>
                </a:gridCol>
              </a:tblGrid>
              <a:tr h="8916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600"/>
                        <a:t>American Indian/Native American</a:t>
                      </a:r>
                      <a:endParaRPr sz="1600"/>
                    </a:p>
                  </a:txBody>
                  <a:tcPr marL="91450" marR="91450" marT="45725" marB="45725"/>
                </a:tc>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a:t>Asian</a:t>
                      </a:r>
                      <a:endParaRPr sz="1800"/>
                    </a:p>
                  </a:txBody>
                  <a:tcPr marL="91450" marR="91450" marT="45725" marB="45725"/>
                </a:tc>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a:t>Black</a:t>
                      </a:r>
                      <a:endParaRPr sz="1800"/>
                    </a:p>
                  </a:txBody>
                  <a:tcPr marL="91450" marR="91450" marT="45725" marB="45725"/>
                </a:tc>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a:t>Latino</a:t>
                      </a:r>
                      <a:endParaRPr sz="1800"/>
                    </a:p>
                  </a:txBody>
                  <a:tcPr marL="91450" marR="91450" marT="45725" marB="45725"/>
                </a:tc>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a:t>NHOPI</a:t>
                      </a:r>
                      <a:endParaRPr sz="1800"/>
                    </a:p>
                  </a:txBody>
                  <a:tcPr marL="91450" marR="91450" marT="45725" marB="45725"/>
                </a:tc>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a:t>White</a:t>
                      </a:r>
                      <a:endParaRPr sz="1800"/>
                    </a:p>
                  </a:txBody>
                  <a:tcPr marL="91450" marR="91450" marT="45725" marB="45725"/>
                </a:tc>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a:t>Multiracial</a:t>
                      </a:r>
                      <a:endParaRPr sz="1800"/>
                    </a:p>
                  </a:txBody>
                  <a:tcPr marL="91450" marR="91450" marT="45725" marB="45725"/>
                </a:tc>
                <a:extLst>
                  <a:ext uri="{0D108BD9-81ED-4DB2-BD59-A6C34878D82A}">
                    <a16:rowId xmlns:a16="http://schemas.microsoft.com/office/drawing/2014/main" val="10000"/>
                  </a:ext>
                </a:extLst>
              </a:tr>
              <a:tr h="691975">
                <a:tc>
                  <a:txBody>
                    <a:bodyPr/>
                    <a:lstStyle/>
                    <a:p>
                      <a:pPr marL="0" marR="0" lvl="0" indent="0" algn="l" rtl="0">
                        <a:spcBef>
                          <a:spcPts val="0"/>
                        </a:spcBef>
                        <a:spcAft>
                          <a:spcPts val="0"/>
                        </a:spcAft>
                        <a:buNone/>
                      </a:pPr>
                      <a:r>
                        <a:rPr lang="en-US" sz="1800" b="1">
                          <a:solidFill>
                            <a:schemeClr val="dk1"/>
                          </a:solidFill>
                        </a:rPr>
                        <a:t>Feel Highly Connected to School</a:t>
                      </a:r>
                      <a:endParaRPr sz="1800" b="1">
                        <a:solidFill>
                          <a:schemeClr val="dk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rPr>
                        <a:t>48%</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rPr>
                        <a:t>52%</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rPr>
                        <a:t>37%</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rPr>
                        <a:t>42%</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rPr>
                        <a:t>45%</a:t>
                      </a:r>
                      <a:endParaRPr sz="1800">
                        <a:solidFill>
                          <a:schemeClr val="dk1"/>
                        </a:solidFill>
                      </a:endParaRPr>
                    </a:p>
                  </a:txBody>
                  <a:tcPr marL="91450" marR="91450" marT="45725" marB="45725"/>
                </a:tc>
                <a:tc>
                  <a:txBody>
                    <a:bodyPr/>
                    <a:lstStyle/>
                    <a:p>
                      <a:pPr marL="0" marR="0" lvl="0" indent="0" algn="l" rtl="0">
                        <a:spcBef>
                          <a:spcPts val="0"/>
                        </a:spcBef>
                        <a:spcAft>
                          <a:spcPts val="0"/>
                        </a:spcAft>
                        <a:buNone/>
                      </a:pPr>
                      <a:r>
                        <a:rPr lang="en-US" sz="1800" b="1">
                          <a:solidFill>
                            <a:schemeClr val="dk1"/>
                          </a:solidFill>
                        </a:rPr>
                        <a:t>57%</a:t>
                      </a:r>
                      <a:endParaRPr sz="1800" b="1">
                        <a:solidFill>
                          <a:schemeClr val="dk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rPr>
                        <a:t>45%</a:t>
                      </a:r>
                      <a:endParaRPr sz="1800">
                        <a:solidFill>
                          <a:schemeClr val="dk1"/>
                        </a:solidFill>
                      </a:endParaRPr>
                    </a:p>
                  </a:txBody>
                  <a:tcPr marL="91450" marR="91450" marT="45725" marB="45725"/>
                </a:tc>
                <a:extLst>
                  <a:ext uri="{0D108BD9-81ED-4DB2-BD59-A6C34878D82A}">
                    <a16:rowId xmlns:a16="http://schemas.microsoft.com/office/drawing/2014/main" val="10001"/>
                  </a:ext>
                </a:extLst>
              </a:tr>
              <a:tr h="617575">
                <a:tc>
                  <a:txBody>
                    <a:bodyPr/>
                    <a:lstStyle/>
                    <a:p>
                      <a:pPr marL="0" marR="0" lvl="0" indent="0" algn="l" rtl="0">
                        <a:spcBef>
                          <a:spcPts val="0"/>
                        </a:spcBef>
                        <a:spcAft>
                          <a:spcPts val="0"/>
                        </a:spcAft>
                        <a:buNone/>
                      </a:pPr>
                      <a:r>
                        <a:rPr lang="en-US" sz="1800" b="1"/>
                        <a:t>Feel Highly Cared for by Adults at School</a:t>
                      </a:r>
                      <a:endParaRPr sz="1800" b="1"/>
                    </a:p>
                  </a:txBody>
                  <a:tcPr marL="91450" marR="91450" marT="45725" marB="45725"/>
                </a:tc>
                <a:tc>
                  <a:txBody>
                    <a:bodyPr/>
                    <a:lstStyle/>
                    <a:p>
                      <a:pPr marL="0" marR="0" lvl="0" indent="0" algn="l" rtl="0">
                        <a:spcBef>
                          <a:spcPts val="0"/>
                        </a:spcBef>
                        <a:spcAft>
                          <a:spcPts val="0"/>
                        </a:spcAft>
                        <a:buNone/>
                      </a:pPr>
                      <a:r>
                        <a:rPr lang="en-US" sz="1800">
                          <a:solidFill>
                            <a:srgbClr val="2F5496"/>
                          </a:solidFill>
                        </a:rPr>
                        <a:t>32%</a:t>
                      </a:r>
                      <a:endParaRPr sz="1800">
                        <a:solidFill>
                          <a:srgbClr val="2F5496"/>
                        </a:solidFill>
                      </a:endParaRPr>
                    </a:p>
                  </a:txBody>
                  <a:tcPr marL="91450" marR="91450" marT="45725" marB="45725"/>
                </a:tc>
                <a:tc>
                  <a:txBody>
                    <a:bodyPr/>
                    <a:lstStyle/>
                    <a:p>
                      <a:pPr marL="0" marR="0" lvl="0" indent="0" algn="l" rtl="0">
                        <a:spcBef>
                          <a:spcPts val="0"/>
                        </a:spcBef>
                        <a:spcAft>
                          <a:spcPts val="0"/>
                        </a:spcAft>
                        <a:buNone/>
                      </a:pPr>
                      <a:r>
                        <a:rPr lang="en-US" sz="1800">
                          <a:solidFill>
                            <a:srgbClr val="2F5496"/>
                          </a:solidFill>
                        </a:rPr>
                        <a:t>33%</a:t>
                      </a:r>
                      <a:endParaRPr sz="1800">
                        <a:solidFill>
                          <a:srgbClr val="2F5496"/>
                        </a:solidFill>
                      </a:endParaRPr>
                    </a:p>
                  </a:txBody>
                  <a:tcPr marL="91450" marR="91450" marT="45725" marB="45725"/>
                </a:tc>
                <a:tc>
                  <a:txBody>
                    <a:bodyPr/>
                    <a:lstStyle/>
                    <a:p>
                      <a:pPr marL="0" marR="0" lvl="0" indent="0" algn="l" rtl="0">
                        <a:spcBef>
                          <a:spcPts val="0"/>
                        </a:spcBef>
                        <a:spcAft>
                          <a:spcPts val="0"/>
                        </a:spcAft>
                        <a:buNone/>
                      </a:pPr>
                      <a:r>
                        <a:rPr lang="en-US" sz="1800">
                          <a:solidFill>
                            <a:srgbClr val="2F5496"/>
                          </a:solidFill>
                        </a:rPr>
                        <a:t>36%</a:t>
                      </a:r>
                      <a:endParaRPr sz="1800">
                        <a:solidFill>
                          <a:srgbClr val="2F5496"/>
                        </a:solidFill>
                      </a:endParaRPr>
                    </a:p>
                  </a:txBody>
                  <a:tcPr marL="91450" marR="91450" marT="45725" marB="45725"/>
                </a:tc>
                <a:tc>
                  <a:txBody>
                    <a:bodyPr/>
                    <a:lstStyle/>
                    <a:p>
                      <a:pPr marL="0" marR="0" lvl="0" indent="0" algn="l" rtl="0">
                        <a:spcBef>
                          <a:spcPts val="0"/>
                        </a:spcBef>
                        <a:spcAft>
                          <a:spcPts val="0"/>
                        </a:spcAft>
                        <a:buNone/>
                      </a:pPr>
                      <a:r>
                        <a:rPr lang="en-US" sz="1800">
                          <a:solidFill>
                            <a:srgbClr val="8296B0"/>
                          </a:solidFill>
                        </a:rPr>
                        <a:t>29%</a:t>
                      </a:r>
                      <a:endParaRPr sz="1800">
                        <a:solidFill>
                          <a:srgbClr val="8296B0"/>
                        </a:solidFill>
                      </a:endParaRPr>
                    </a:p>
                  </a:txBody>
                  <a:tcPr marL="91450" marR="91450" marT="45725" marB="45725"/>
                </a:tc>
                <a:tc>
                  <a:txBody>
                    <a:bodyPr/>
                    <a:lstStyle/>
                    <a:p>
                      <a:pPr marL="0" marR="0" lvl="0" indent="0" algn="l" rtl="0">
                        <a:spcBef>
                          <a:spcPts val="0"/>
                        </a:spcBef>
                        <a:spcAft>
                          <a:spcPts val="0"/>
                        </a:spcAft>
                        <a:buNone/>
                      </a:pPr>
                      <a:r>
                        <a:rPr lang="en-US" sz="1800">
                          <a:solidFill>
                            <a:srgbClr val="2F5496"/>
                          </a:solidFill>
                        </a:rPr>
                        <a:t>34%</a:t>
                      </a:r>
                      <a:endParaRPr sz="1800">
                        <a:solidFill>
                          <a:srgbClr val="2F5496"/>
                        </a:solidFill>
                      </a:endParaRPr>
                    </a:p>
                  </a:txBody>
                  <a:tcPr marL="91450" marR="91450" marT="45725" marB="45725"/>
                </a:tc>
                <a:tc>
                  <a:txBody>
                    <a:bodyPr/>
                    <a:lstStyle/>
                    <a:p>
                      <a:pPr marL="0" marR="0" lvl="0" indent="0" algn="l" rtl="0">
                        <a:spcBef>
                          <a:spcPts val="0"/>
                        </a:spcBef>
                        <a:spcAft>
                          <a:spcPts val="0"/>
                        </a:spcAft>
                        <a:buNone/>
                      </a:pPr>
                      <a:r>
                        <a:rPr lang="en-US" sz="1800" b="1"/>
                        <a:t>41%</a:t>
                      </a:r>
                      <a:endParaRPr sz="1800" b="1"/>
                    </a:p>
                  </a:txBody>
                  <a:tcPr marL="91450" marR="91450" marT="45725" marB="45725"/>
                </a:tc>
                <a:tc>
                  <a:txBody>
                    <a:bodyPr/>
                    <a:lstStyle/>
                    <a:p>
                      <a:pPr marL="0" marR="0" lvl="0" indent="0" algn="l" rtl="0">
                        <a:spcBef>
                          <a:spcPts val="0"/>
                        </a:spcBef>
                        <a:spcAft>
                          <a:spcPts val="0"/>
                        </a:spcAft>
                        <a:buNone/>
                      </a:pPr>
                      <a:r>
                        <a:rPr lang="en-US" sz="1800"/>
                        <a:t>33%</a:t>
                      </a:r>
                      <a:endParaRPr sz="1800"/>
                    </a:p>
                  </a:txBody>
                  <a:tcPr marL="91450" marR="91450" marT="45725" marB="45725"/>
                </a:tc>
                <a:extLst>
                  <a:ext uri="{0D108BD9-81ED-4DB2-BD59-A6C34878D82A}">
                    <a16:rowId xmlns:a16="http://schemas.microsoft.com/office/drawing/2014/main" val="10002"/>
                  </a:ext>
                </a:extLst>
              </a:tr>
              <a:tr h="691975">
                <a:tc>
                  <a:txBody>
                    <a:bodyPr/>
                    <a:lstStyle/>
                    <a:p>
                      <a:pPr marL="0" marR="0" lvl="0" indent="0" algn="l" rtl="0">
                        <a:spcBef>
                          <a:spcPts val="0"/>
                        </a:spcBef>
                        <a:spcAft>
                          <a:spcPts val="0"/>
                        </a:spcAft>
                        <a:buNone/>
                      </a:pPr>
                      <a:r>
                        <a:rPr lang="en-US" sz="1800" b="1"/>
                        <a:t>Feel Safe or Very Safe at School</a:t>
                      </a:r>
                      <a:endParaRPr sz="1800" b="1"/>
                    </a:p>
                  </a:txBody>
                  <a:tcPr marL="91450" marR="91450" marT="45725" marB="45725"/>
                </a:tc>
                <a:tc>
                  <a:txBody>
                    <a:bodyPr/>
                    <a:lstStyle/>
                    <a:p>
                      <a:pPr marL="0" marR="0" lvl="0" indent="0" algn="l" rtl="0">
                        <a:spcBef>
                          <a:spcPts val="0"/>
                        </a:spcBef>
                        <a:spcAft>
                          <a:spcPts val="0"/>
                        </a:spcAft>
                        <a:buNone/>
                      </a:pPr>
                      <a:r>
                        <a:rPr lang="en-US" sz="1800">
                          <a:solidFill>
                            <a:srgbClr val="2F5496"/>
                          </a:solidFill>
                        </a:rPr>
                        <a:t>68%</a:t>
                      </a:r>
                      <a:endParaRPr sz="1800">
                        <a:solidFill>
                          <a:srgbClr val="2F5496"/>
                        </a:solidFill>
                      </a:endParaRPr>
                    </a:p>
                  </a:txBody>
                  <a:tcPr marL="91450" marR="91450" marT="45725" marB="45725"/>
                </a:tc>
                <a:tc>
                  <a:txBody>
                    <a:bodyPr/>
                    <a:lstStyle/>
                    <a:p>
                      <a:pPr marL="0" marR="0" lvl="0" indent="0" algn="l" rtl="0">
                        <a:spcBef>
                          <a:spcPts val="0"/>
                        </a:spcBef>
                        <a:spcAft>
                          <a:spcPts val="0"/>
                        </a:spcAft>
                        <a:buNone/>
                      </a:pPr>
                      <a:r>
                        <a:rPr lang="en-US" sz="1800">
                          <a:solidFill>
                            <a:srgbClr val="2F5496"/>
                          </a:solidFill>
                        </a:rPr>
                        <a:t>71%</a:t>
                      </a:r>
                      <a:endParaRPr sz="1800">
                        <a:solidFill>
                          <a:srgbClr val="2F5496"/>
                        </a:solidFill>
                      </a:endParaRPr>
                    </a:p>
                  </a:txBody>
                  <a:tcPr marL="91450" marR="91450" marT="45725" marB="45725"/>
                </a:tc>
                <a:tc>
                  <a:txBody>
                    <a:bodyPr/>
                    <a:lstStyle/>
                    <a:p>
                      <a:pPr marL="0" marR="0" lvl="0" indent="0" algn="l" rtl="0">
                        <a:spcBef>
                          <a:spcPts val="0"/>
                        </a:spcBef>
                        <a:spcAft>
                          <a:spcPts val="0"/>
                        </a:spcAft>
                        <a:buNone/>
                      </a:pPr>
                      <a:r>
                        <a:rPr lang="en-US" sz="1800">
                          <a:solidFill>
                            <a:srgbClr val="8296B0"/>
                          </a:solidFill>
                        </a:rPr>
                        <a:t>59%</a:t>
                      </a:r>
                      <a:endParaRPr sz="1800">
                        <a:solidFill>
                          <a:srgbClr val="8296B0"/>
                        </a:solidFill>
                      </a:endParaRPr>
                    </a:p>
                  </a:txBody>
                  <a:tcPr marL="91450" marR="91450" marT="45725" marB="45725"/>
                </a:tc>
                <a:tc>
                  <a:txBody>
                    <a:bodyPr/>
                    <a:lstStyle/>
                    <a:p>
                      <a:pPr marL="0" marR="0" lvl="0" indent="0" algn="l" rtl="0">
                        <a:spcBef>
                          <a:spcPts val="0"/>
                        </a:spcBef>
                        <a:spcAft>
                          <a:spcPts val="0"/>
                        </a:spcAft>
                        <a:buNone/>
                      </a:pPr>
                      <a:r>
                        <a:rPr lang="en-US" sz="1800"/>
                        <a:t>61%</a:t>
                      </a:r>
                      <a:endParaRPr sz="1800"/>
                    </a:p>
                  </a:txBody>
                  <a:tcPr marL="91450" marR="91450" marT="45725" marB="45725"/>
                </a:tc>
                <a:tc>
                  <a:txBody>
                    <a:bodyPr/>
                    <a:lstStyle/>
                    <a:p>
                      <a:pPr marL="0" marR="0" lvl="0" indent="0" algn="l" rtl="0">
                        <a:spcBef>
                          <a:spcPts val="0"/>
                        </a:spcBef>
                        <a:spcAft>
                          <a:spcPts val="0"/>
                        </a:spcAft>
                        <a:buNone/>
                      </a:pPr>
                      <a:r>
                        <a:rPr lang="en-US" sz="1800">
                          <a:solidFill>
                            <a:srgbClr val="2F5496"/>
                          </a:solidFill>
                        </a:rPr>
                        <a:t>64%</a:t>
                      </a:r>
                      <a:endParaRPr sz="1800">
                        <a:solidFill>
                          <a:srgbClr val="2F5496"/>
                        </a:solidFill>
                      </a:endParaRPr>
                    </a:p>
                  </a:txBody>
                  <a:tcPr marL="91450" marR="91450" marT="45725" marB="45725"/>
                </a:tc>
                <a:tc>
                  <a:txBody>
                    <a:bodyPr/>
                    <a:lstStyle/>
                    <a:p>
                      <a:pPr marL="0" marR="0" lvl="0" indent="0" algn="l" rtl="0">
                        <a:spcBef>
                          <a:spcPts val="0"/>
                        </a:spcBef>
                        <a:spcAft>
                          <a:spcPts val="0"/>
                        </a:spcAft>
                        <a:buNone/>
                      </a:pPr>
                      <a:r>
                        <a:rPr lang="en-US" sz="1800" b="1"/>
                        <a:t>75%</a:t>
                      </a:r>
                      <a:endParaRPr sz="1800" b="1"/>
                    </a:p>
                  </a:txBody>
                  <a:tcPr marL="91450" marR="91450" marT="45725" marB="45725"/>
                </a:tc>
                <a:tc>
                  <a:txBody>
                    <a:bodyPr/>
                    <a:lstStyle/>
                    <a:p>
                      <a:pPr marL="0" marR="0" lvl="0" indent="0" algn="l" rtl="0">
                        <a:spcBef>
                          <a:spcPts val="0"/>
                        </a:spcBef>
                        <a:spcAft>
                          <a:spcPts val="0"/>
                        </a:spcAft>
                        <a:buNone/>
                      </a:pPr>
                      <a:r>
                        <a:rPr lang="en-US" sz="1800"/>
                        <a:t>65%</a:t>
                      </a:r>
                      <a:endParaRPr sz="1800"/>
                    </a:p>
                  </a:txBody>
                  <a:tcPr marL="91450" marR="91450" marT="45725" marB="45725"/>
                </a:tc>
                <a:extLst>
                  <a:ext uri="{0D108BD9-81ED-4DB2-BD59-A6C34878D82A}">
                    <a16:rowId xmlns:a16="http://schemas.microsoft.com/office/drawing/2014/main" val="10003"/>
                  </a:ext>
                </a:extLst>
              </a:tr>
            </a:tbl>
          </a:graphicData>
        </a:graphic>
      </p:graphicFrame>
      <p:sp>
        <p:nvSpPr>
          <p:cNvPr id="353" name="Google Shape;353;p51"/>
          <p:cNvSpPr txBox="1">
            <a:spLocks noGrp="1"/>
          </p:cNvSpPr>
          <p:nvPr>
            <p:ph type="title"/>
          </p:nvPr>
        </p:nvSpPr>
        <p:spPr>
          <a:xfrm>
            <a:off x="828207" y="1137689"/>
            <a:ext cx="10515600" cy="64633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Percent of 7</a:t>
            </a:r>
            <a:r>
              <a:rPr lang="en-US" sz="2000" b="0" i="0" u="none" strike="noStrike" cap="none" baseline="30000">
                <a:solidFill>
                  <a:schemeClr val="dk1"/>
                </a:solidFill>
                <a:latin typeface="Arial"/>
                <a:ea typeface="Arial"/>
                <a:cs typeface="Arial"/>
                <a:sym typeface="Arial"/>
              </a:rPr>
              <a:t>th</a:t>
            </a:r>
            <a:r>
              <a:rPr lang="en-US" sz="2000" b="0" i="0" u="none" strike="noStrike" cap="none">
                <a:solidFill>
                  <a:schemeClr val="dk1"/>
                </a:solidFill>
                <a:latin typeface="Arial"/>
                <a:ea typeface="Arial"/>
                <a:cs typeface="Arial"/>
                <a:sym typeface="Arial"/>
              </a:rPr>
              <a:t>, 9</a:t>
            </a:r>
            <a:r>
              <a:rPr lang="en-US" sz="2000" b="0" i="0" u="none" strike="noStrike" cap="none" baseline="30000">
                <a:solidFill>
                  <a:schemeClr val="dk1"/>
                </a:solidFill>
                <a:latin typeface="Arial"/>
                <a:ea typeface="Arial"/>
                <a:cs typeface="Arial"/>
                <a:sym typeface="Arial"/>
              </a:rPr>
              <a:t>th</a:t>
            </a:r>
            <a:r>
              <a:rPr lang="en-US" sz="2000" b="0" i="0" u="none" strike="noStrike" cap="none">
                <a:solidFill>
                  <a:schemeClr val="dk1"/>
                </a:solidFill>
                <a:latin typeface="Arial"/>
                <a:ea typeface="Arial"/>
                <a:cs typeface="Arial"/>
                <a:sym typeface="Arial"/>
              </a:rPr>
              <a:t>, and 11</a:t>
            </a:r>
            <a:r>
              <a:rPr lang="en-US" sz="2000" b="0" i="0" u="none" strike="noStrike" cap="none" baseline="30000">
                <a:solidFill>
                  <a:schemeClr val="dk1"/>
                </a:solidFill>
                <a:latin typeface="Arial"/>
                <a:ea typeface="Arial"/>
                <a:cs typeface="Arial"/>
                <a:sym typeface="Arial"/>
              </a:rPr>
              <a:t>th</a:t>
            </a:r>
            <a:r>
              <a:rPr lang="en-US" sz="2000" b="0" i="0" u="none" strike="noStrike" cap="none">
                <a:solidFill>
                  <a:schemeClr val="dk1"/>
                </a:solidFill>
                <a:latin typeface="Arial"/>
                <a:ea typeface="Arial"/>
                <a:cs typeface="Arial"/>
                <a:sym typeface="Arial"/>
              </a:rPr>
              <a:t> Graders Reporting Feeling a High Level of School Connectedness, Supports, and Safety by Race and Ethnicity, 2013-15</a:t>
            </a:r>
            <a:endParaRPr sz="2000" b="0" i="0" u="none" strike="noStrike" cap="none">
              <a:solidFill>
                <a:schemeClr val="dk1"/>
              </a:solidFill>
              <a:latin typeface="Calibri"/>
              <a:ea typeface="Calibri"/>
              <a:cs typeface="Calibri"/>
              <a:sym typeface="Calibri"/>
            </a:endParaRPr>
          </a:p>
        </p:txBody>
      </p:sp>
      <p:sp>
        <p:nvSpPr>
          <p:cNvPr id="354" name="Google Shape;354;p51"/>
          <p:cNvSpPr txBox="1"/>
          <p:nvPr/>
        </p:nvSpPr>
        <p:spPr>
          <a:xfrm>
            <a:off x="828207" y="587871"/>
            <a:ext cx="10515600" cy="7195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1">
                <a:solidFill>
                  <a:schemeClr val="dk1"/>
                </a:solidFill>
                <a:latin typeface="Arial"/>
                <a:ea typeface="Arial"/>
                <a:cs typeface="Arial"/>
                <a:sym typeface="Arial"/>
              </a:rPr>
              <a:t>School Climate and Safety</a:t>
            </a:r>
            <a:br>
              <a:rPr lang="en-US" sz="4000" b="1">
                <a:solidFill>
                  <a:schemeClr val="dk1"/>
                </a:solidFill>
                <a:latin typeface="Arial"/>
                <a:ea typeface="Arial"/>
                <a:cs typeface="Arial"/>
                <a:sym typeface="Arial"/>
              </a:rPr>
            </a:br>
            <a:endParaRPr sz="4000" b="1">
              <a:solidFill>
                <a:schemeClr val="dk1"/>
              </a:solidFill>
              <a:latin typeface="Arial"/>
              <a:ea typeface="Arial"/>
              <a:cs typeface="Arial"/>
              <a:sym typeface="Arial"/>
            </a:endParaRPr>
          </a:p>
        </p:txBody>
      </p:sp>
      <p:sp>
        <p:nvSpPr>
          <p:cNvPr id="355" name="Google Shape;355;p51"/>
          <p:cNvSpPr txBox="1"/>
          <p:nvPr/>
        </p:nvSpPr>
        <p:spPr>
          <a:xfrm>
            <a:off x="828207" y="4887326"/>
            <a:ext cx="10515600" cy="18466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Source: </a:t>
            </a:r>
            <a:r>
              <a:rPr lang="en-US" sz="1600">
                <a:solidFill>
                  <a:schemeClr val="dk1"/>
                </a:solidFill>
                <a:latin typeface="Calibri"/>
                <a:ea typeface="Calibri"/>
                <a:cs typeface="Calibri"/>
                <a:sym typeface="Calibri"/>
              </a:rPr>
              <a:t>California Healthy Kids Survey, 2013-2015</a:t>
            </a:r>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Notes</a:t>
            </a:r>
            <a:r>
              <a:rPr lang="en-US" sz="1600">
                <a:solidFill>
                  <a:schemeClr val="dk1"/>
                </a:solidFill>
                <a:latin typeface="Calibri"/>
                <a:ea typeface="Calibri"/>
                <a:cs typeface="Calibri"/>
                <a:sym typeface="Calibri"/>
              </a:rPr>
              <a:t>: Includes percentage of publics school students in grades 7, 9, 11, and non-traditional students reporting high level of agreement with each statement.  Reflects data from the 2013-14 and 2014-15 school years.  Estimates are weighted proportions from the CA Healthy Kids Survey based on a sample of participating school districts in the county.  School Connectedness is a summary measure that includes student reports of being treated fairly, feeling close to people, feeling happy, feeling a part of school and feeling safe at school</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pic>
        <p:nvPicPr>
          <p:cNvPr id="341" name="Google Shape;341;p50"/>
          <p:cNvPicPr preferRelativeResize="0">
            <a:picLocks noGrp="1"/>
          </p:cNvPicPr>
          <p:nvPr>
            <p:ph type="body" idx="1"/>
          </p:nvPr>
        </p:nvPicPr>
        <p:blipFill rotWithShape="1">
          <a:blip r:embed="rId3">
            <a:alphaModFix/>
          </a:blip>
          <a:srcRect/>
          <a:stretch/>
        </p:blipFill>
        <p:spPr>
          <a:xfrm>
            <a:off x="519183" y="365125"/>
            <a:ext cx="10515600" cy="2155102"/>
          </a:xfrm>
          <a:prstGeom prst="rect">
            <a:avLst/>
          </a:prstGeom>
          <a:noFill/>
          <a:ln>
            <a:noFill/>
          </a:ln>
        </p:spPr>
      </p:pic>
      <p:pic>
        <p:nvPicPr>
          <p:cNvPr id="342" name="Google Shape;342;p50"/>
          <p:cNvPicPr preferRelativeResize="0"/>
          <p:nvPr/>
        </p:nvPicPr>
        <p:blipFill rotWithShape="1">
          <a:blip r:embed="rId4">
            <a:alphaModFix/>
          </a:blip>
          <a:srcRect/>
          <a:stretch/>
        </p:blipFill>
        <p:spPr>
          <a:xfrm>
            <a:off x="5922760" y="2263515"/>
            <a:ext cx="5842756" cy="367258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43" name="Google Shape;343;p50"/>
          <p:cNvSpPr txBox="1"/>
          <p:nvPr/>
        </p:nvSpPr>
        <p:spPr>
          <a:xfrm flipH="1">
            <a:off x="6714443" y="6308876"/>
            <a:ext cx="332706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dirty="0">
                <a:solidFill>
                  <a:schemeClr val="dk1"/>
                </a:solidFill>
                <a:latin typeface="Calibri"/>
                <a:ea typeface="Calibri"/>
                <a:cs typeface="Calibri"/>
                <a:sym typeface="Calibri"/>
              </a:rPr>
              <a:t>EdSource</a:t>
            </a:r>
            <a:r>
              <a:rPr lang="en-US" sz="2000" i="1" dirty="0">
                <a:solidFill>
                  <a:schemeClr val="dk1"/>
                </a:solidFill>
                <a:latin typeface="Calibri"/>
                <a:ea typeface="Calibri"/>
                <a:cs typeface="Calibri"/>
                <a:sym typeface="Calibri"/>
              </a:rPr>
              <a:t>, September 7, 2018 </a:t>
            </a:r>
            <a:endParaRPr sz="2000" i="1" dirty="0">
              <a:solidFill>
                <a:schemeClr val="dk1"/>
              </a:solidFill>
              <a:latin typeface="Calibri"/>
              <a:ea typeface="Calibri"/>
              <a:cs typeface="Calibri"/>
              <a:sym typeface="Calibri"/>
            </a:endParaRPr>
          </a:p>
        </p:txBody>
      </p:sp>
      <p:sp>
        <p:nvSpPr>
          <p:cNvPr id="344" name="Google Shape;344;p50"/>
          <p:cNvSpPr txBox="1"/>
          <p:nvPr/>
        </p:nvSpPr>
        <p:spPr>
          <a:xfrm>
            <a:off x="892112" y="2611693"/>
            <a:ext cx="4657719" cy="70788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15% of all students, nationally and </a:t>
            </a:r>
            <a:r>
              <a:rPr lang="en-US" sz="2000" b="1" dirty="0">
                <a:solidFill>
                  <a:schemeClr val="dk1"/>
                </a:solidFill>
                <a:latin typeface="Calibri"/>
                <a:ea typeface="Calibri"/>
                <a:cs typeface="Calibri"/>
                <a:sym typeface="Calibri"/>
              </a:rPr>
              <a:t>12% in California</a:t>
            </a:r>
            <a:endParaRPr sz="2000" b="1" dirty="0">
              <a:solidFill>
                <a:schemeClr val="dk1"/>
              </a:solidFill>
              <a:latin typeface="Calibri"/>
              <a:ea typeface="Calibri"/>
              <a:cs typeface="Calibri"/>
              <a:sym typeface="Calibri"/>
            </a:endParaRPr>
          </a:p>
        </p:txBody>
      </p:sp>
      <p:sp>
        <p:nvSpPr>
          <p:cNvPr id="345" name="Google Shape;345;p50"/>
          <p:cNvSpPr txBox="1"/>
          <p:nvPr/>
        </p:nvSpPr>
        <p:spPr>
          <a:xfrm>
            <a:off x="838200" y="5385547"/>
            <a:ext cx="4245595" cy="132343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Less likely to read by 3</a:t>
            </a:r>
            <a:r>
              <a:rPr lang="en-US" sz="2000" baseline="30000" dirty="0">
                <a:solidFill>
                  <a:schemeClr val="dk1"/>
                </a:solidFill>
                <a:latin typeface="Calibri"/>
                <a:ea typeface="Calibri"/>
                <a:cs typeface="Calibri"/>
                <a:sym typeface="Calibri"/>
              </a:rPr>
              <a:t>rd</a:t>
            </a:r>
            <a:r>
              <a:rPr lang="en-US" sz="2000" dirty="0">
                <a:solidFill>
                  <a:schemeClr val="dk1"/>
                </a:solidFill>
                <a:latin typeface="Calibri"/>
                <a:ea typeface="Calibri"/>
                <a:cs typeface="Calibri"/>
                <a:sym typeface="Calibri"/>
              </a:rPr>
              <a:t> grade and more likely to drop out in high school and show less persistence in college</a:t>
            </a:r>
            <a:endParaRPr sz="2000" dirty="0">
              <a:solidFill>
                <a:schemeClr val="dk1"/>
              </a:solidFill>
              <a:latin typeface="Calibri"/>
              <a:ea typeface="Calibri"/>
              <a:cs typeface="Calibri"/>
              <a:sym typeface="Calibri"/>
            </a:endParaRPr>
          </a:p>
        </p:txBody>
      </p:sp>
      <p:sp>
        <p:nvSpPr>
          <p:cNvPr id="346" name="Google Shape;346;p50"/>
          <p:cNvSpPr txBox="1"/>
          <p:nvPr/>
        </p:nvSpPr>
        <p:spPr>
          <a:xfrm>
            <a:off x="892112" y="3319579"/>
            <a:ext cx="4657719" cy="78878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Chronic absenteeism is higher in schools </a:t>
            </a:r>
            <a:r>
              <a:rPr lang="en-US" sz="2000" b="1" dirty="0">
                <a:solidFill>
                  <a:schemeClr val="dk1"/>
                </a:solidFill>
                <a:latin typeface="Calibri"/>
                <a:ea typeface="Calibri"/>
                <a:cs typeface="Calibri"/>
                <a:sym typeface="Calibri"/>
              </a:rPr>
              <a:t>with 75% or more of students living in poverty.</a:t>
            </a:r>
            <a:r>
              <a:rPr lang="en-US" sz="2000" dirty="0">
                <a:solidFill>
                  <a:schemeClr val="dk1"/>
                </a:solidFill>
                <a:latin typeface="Calibri"/>
                <a:ea typeface="Calibri"/>
                <a:cs typeface="Calibri"/>
                <a:sym typeface="Calibri"/>
              </a:rPr>
              <a:t> </a:t>
            </a:r>
            <a:endParaRPr lang="en-US" sz="2000" dirty="0" smtClean="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Arial"/>
              <a:buChar char="•"/>
            </a:pPr>
            <a:endParaRPr lang="en-US" sz="2000" dirty="0" smtClean="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Arial"/>
              <a:buChar char="•"/>
            </a:pPr>
            <a:r>
              <a:rPr lang="en-US" sz="2000" dirty="0" smtClean="0">
                <a:solidFill>
                  <a:schemeClr val="dk1"/>
                </a:solidFill>
                <a:latin typeface="Calibri"/>
                <a:ea typeface="Calibri"/>
                <a:cs typeface="Calibri"/>
                <a:sym typeface="Calibri"/>
              </a:rPr>
              <a:t>School </a:t>
            </a:r>
            <a:r>
              <a:rPr lang="en-US" sz="2000" b="1" dirty="0" smtClean="0">
                <a:solidFill>
                  <a:schemeClr val="dk1"/>
                </a:solidFill>
                <a:latin typeface="Calibri"/>
                <a:ea typeface="Calibri"/>
                <a:cs typeface="Calibri"/>
                <a:sym typeface="Calibri"/>
              </a:rPr>
              <a:t>safety </a:t>
            </a:r>
            <a:r>
              <a:rPr lang="en-US" sz="2000" dirty="0" smtClean="0">
                <a:solidFill>
                  <a:schemeClr val="dk1"/>
                </a:solidFill>
                <a:latin typeface="Calibri"/>
                <a:ea typeface="Calibri"/>
                <a:cs typeface="Calibri"/>
                <a:sym typeface="Calibri"/>
              </a:rPr>
              <a:t>and health issues, e.g. </a:t>
            </a:r>
            <a:r>
              <a:rPr lang="en-US" sz="2000" b="1" dirty="0" smtClean="0">
                <a:solidFill>
                  <a:schemeClr val="dk1"/>
                </a:solidFill>
                <a:latin typeface="Calibri"/>
                <a:ea typeface="Calibri"/>
                <a:cs typeface="Calibri"/>
                <a:sym typeface="Calibri"/>
              </a:rPr>
              <a:t>asthma</a:t>
            </a:r>
            <a:r>
              <a:rPr lang="en-US" sz="2000" dirty="0" smtClean="0">
                <a:solidFill>
                  <a:schemeClr val="dk1"/>
                </a:solidFill>
                <a:latin typeface="Calibri"/>
                <a:ea typeface="Calibri"/>
                <a:cs typeface="Calibri"/>
                <a:sym typeface="Calibri"/>
              </a:rPr>
              <a:t>, are contributing factors.</a:t>
            </a:r>
            <a:endParaRPr lang="en-US" sz="20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Arial"/>
              <a:buChar char="•"/>
            </a:pPr>
            <a:endParaRPr sz="20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4"/>
          <p:cNvSpPr txBox="1">
            <a:spLocks noGrp="1"/>
          </p:cNvSpPr>
          <p:nvPr>
            <p:ph type="sldNum" idx="12"/>
          </p:nvPr>
        </p:nvSpPr>
        <p:spPr>
          <a:xfrm>
            <a:off x="8527919" y="638633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16</a:t>
            </a:fld>
            <a:endParaRPr sz="1200">
              <a:solidFill>
                <a:srgbClr val="888888"/>
              </a:solidFill>
              <a:latin typeface="Calibri"/>
              <a:ea typeface="Calibri"/>
              <a:cs typeface="Calibri"/>
              <a:sym typeface="Calibri"/>
            </a:endParaRPr>
          </a:p>
        </p:txBody>
      </p:sp>
      <p:pic>
        <p:nvPicPr>
          <p:cNvPr id="378" name="Google Shape;378;p54"/>
          <p:cNvPicPr preferRelativeResize="0">
            <a:picLocks noGrp="1"/>
          </p:cNvPicPr>
          <p:nvPr>
            <p:ph type="body" idx="1"/>
          </p:nvPr>
        </p:nvPicPr>
        <p:blipFill rotWithShape="1">
          <a:blip r:embed="rId3">
            <a:alphaModFix/>
          </a:blip>
          <a:srcRect/>
          <a:stretch/>
        </p:blipFill>
        <p:spPr>
          <a:xfrm>
            <a:off x="252821" y="489496"/>
            <a:ext cx="11405934" cy="5096655"/>
          </a:xfrm>
          <a:prstGeom prst="rect">
            <a:avLst/>
          </a:prstGeom>
          <a:noFill/>
          <a:ln>
            <a:noFill/>
          </a:ln>
        </p:spPr>
      </p:pic>
      <p:sp>
        <p:nvSpPr>
          <p:cNvPr id="379" name="Google Shape;379;p54"/>
          <p:cNvSpPr txBox="1"/>
          <p:nvPr/>
        </p:nvSpPr>
        <p:spPr>
          <a:xfrm flipH="1">
            <a:off x="1160986" y="6208944"/>
            <a:ext cx="352739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i="1" dirty="0">
                <a:solidFill>
                  <a:schemeClr val="dk1"/>
                </a:solidFill>
                <a:latin typeface="Arial"/>
                <a:ea typeface="Arial"/>
                <a:cs typeface="Arial"/>
                <a:sym typeface="Arial"/>
              </a:rPr>
              <a:t>Edwin Javius, EdEquity, 2018 </a:t>
            </a:r>
            <a:endParaRPr sz="1600" i="1" dirty="0">
              <a:solidFill>
                <a:schemeClr val="dk1"/>
              </a:solidFill>
              <a:latin typeface="Arial"/>
              <a:ea typeface="Arial"/>
              <a:cs typeface="Arial"/>
              <a:sym typeface="Arial"/>
            </a:endParaRPr>
          </a:p>
        </p:txBody>
      </p:sp>
      <p:sp>
        <p:nvSpPr>
          <p:cNvPr id="2" name="Rectangle 1"/>
          <p:cNvSpPr/>
          <p:nvPr/>
        </p:nvSpPr>
        <p:spPr>
          <a:xfrm>
            <a:off x="5938745" y="3275112"/>
            <a:ext cx="314510" cy="307777"/>
          </a:xfrm>
          <a:prstGeom prst="rect">
            <a:avLst/>
          </a:prstGeom>
        </p:spPr>
        <p:txBody>
          <a:bodyPr wrap="none">
            <a:spAutoFit/>
          </a:bodyPr>
          <a:lstStyle/>
          <a:p>
            <a:r>
              <a:rPr lang="en-US" dirty="0">
                <a:solidFill>
                  <a:schemeClr val="dk1"/>
                </a:solidFill>
                <a:latin typeface="Calibri"/>
                <a:ea typeface="Calibri"/>
                <a:cs typeface="Calibri"/>
                <a:sym typeface="Calibri"/>
              </a:rPr>
              <a:t>–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1030" name="Picture 6" descr="Image result for Equity lens"/>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49789" y="1865954"/>
            <a:ext cx="5883913" cy="26738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Image result for social-emotional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977" y="1776119"/>
            <a:ext cx="5107258" cy="24508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7"/>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Clr>
                <a:schemeClr val="dk1"/>
              </a:buClr>
              <a:buSzPts val="1500"/>
              <a:buFont typeface="Arial"/>
              <a:buNone/>
            </a:pPr>
            <a:r>
              <a:rPr lang="en-US" sz="4000" dirty="0" smtClean="0">
                <a:latin typeface="Calibri"/>
                <a:ea typeface="Calibri"/>
                <a:cs typeface="Calibri"/>
                <a:sym typeface="Calibri"/>
              </a:rPr>
              <a:t>“While </a:t>
            </a:r>
            <a:r>
              <a:rPr lang="en-US" sz="4000" dirty="0">
                <a:latin typeface="Calibri"/>
                <a:ea typeface="Calibri"/>
                <a:cs typeface="Calibri"/>
                <a:sym typeface="Calibri"/>
              </a:rPr>
              <a:t>the challenge facing African American students is well documented, few studies have explored the link between SEL practices and outcomes for historically marginalized students</a:t>
            </a:r>
            <a:r>
              <a:rPr lang="en-US" sz="4000" dirty="0" smtClean="0">
                <a:latin typeface="Calibri"/>
                <a:ea typeface="Calibri"/>
                <a:cs typeface="Calibri"/>
                <a:sym typeface="Calibri"/>
              </a:rPr>
              <a:t>.”</a:t>
            </a:r>
            <a:endParaRPr sz="1900" dirty="0"/>
          </a:p>
        </p:txBody>
      </p:sp>
      <p:sp>
        <p:nvSpPr>
          <p:cNvPr id="398" name="Google Shape;398;p57"/>
          <p:cNvSpPr txBox="1">
            <a:spLocks noGrp="1"/>
          </p:cNvSpPr>
          <p:nvPr>
            <p:ph type="subTitle" idx="1"/>
          </p:nvPr>
        </p:nvSpPr>
        <p:spPr>
          <a:xfrm>
            <a:off x="415600" y="3778833"/>
            <a:ext cx="11360800" cy="2340800"/>
          </a:xfrm>
          <a:prstGeom prst="rect">
            <a:avLst/>
          </a:prstGeom>
        </p:spPr>
        <p:txBody>
          <a:bodyPr spcFirstLastPara="1" wrap="square" lIns="121900" tIns="121900" rIns="121900" bIns="121900" anchor="b" anchorCtr="0">
            <a:noAutofit/>
          </a:bodyPr>
          <a:lstStyle/>
          <a:p>
            <a:pPr marL="0" lvl="0" indent="0" algn="r" rtl="0">
              <a:spcBef>
                <a:spcPts val="0"/>
              </a:spcBef>
              <a:spcAft>
                <a:spcPts val="0"/>
              </a:spcAft>
              <a:buNone/>
            </a:pPr>
            <a:r>
              <a:rPr lang="en-US" sz="2400" u="sng" dirty="0">
                <a:solidFill>
                  <a:srgbClr val="000000"/>
                </a:solidFill>
              </a:rPr>
              <a:t>Enacting Social-Emotional Learning: </a:t>
            </a:r>
            <a:endParaRPr sz="2400" u="sng" dirty="0">
              <a:solidFill>
                <a:srgbClr val="000000"/>
              </a:solidFill>
            </a:endParaRPr>
          </a:p>
          <a:p>
            <a:pPr marL="0" lvl="0" indent="0" algn="r" rtl="0">
              <a:spcBef>
                <a:spcPts val="0"/>
              </a:spcBef>
              <a:spcAft>
                <a:spcPts val="0"/>
              </a:spcAft>
              <a:buNone/>
            </a:pPr>
            <a:r>
              <a:rPr lang="en-US" sz="2400" dirty="0">
                <a:solidFill>
                  <a:srgbClr val="000000"/>
                </a:solidFill>
              </a:rPr>
              <a:t>Practices And Supports Employed in CORE Districts and Schools</a:t>
            </a:r>
            <a:endParaRPr sz="2400" dirty="0">
              <a:solidFill>
                <a:srgbClr val="000000"/>
              </a:solidFill>
            </a:endParaRPr>
          </a:p>
          <a:p>
            <a:pPr marL="0" lvl="0" indent="0" algn="r" rtl="0">
              <a:spcBef>
                <a:spcPts val="0"/>
              </a:spcBef>
              <a:spcAft>
                <a:spcPts val="0"/>
              </a:spcAft>
              <a:buNone/>
            </a:pPr>
            <a:r>
              <a:rPr lang="en-US" sz="2400" dirty="0">
                <a:solidFill>
                  <a:srgbClr val="000000"/>
                </a:solidFill>
              </a:rPr>
              <a:t>CORE-PACE Research Partnership</a:t>
            </a:r>
            <a:endParaRPr sz="2400" dirty="0">
              <a:solidFill>
                <a:srgbClr val="000000"/>
              </a:solidFill>
            </a:endParaRPr>
          </a:p>
          <a:p>
            <a:pPr marL="0" lvl="0" indent="0" algn="ctr" rtl="0">
              <a:spcBef>
                <a:spcPts val="0"/>
              </a:spcBef>
              <a:spcAft>
                <a:spcPts val="0"/>
              </a:spcAft>
              <a:buClr>
                <a:schemeClr val="dk1"/>
              </a:buClr>
              <a:buSzPts val="1500"/>
              <a:buFont typeface="Arial"/>
              <a:buNone/>
            </a:pPr>
            <a:endParaRPr sz="2400" dirty="0">
              <a:solidFill>
                <a:srgbClr val="0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8"/>
          <p:cNvPicPr preferRelativeResize="0"/>
          <p:nvPr/>
        </p:nvPicPr>
        <p:blipFill>
          <a:blip r:embed="rId3">
            <a:alphaModFix/>
          </a:blip>
          <a:stretch>
            <a:fillRect/>
          </a:stretch>
        </p:blipFill>
        <p:spPr>
          <a:xfrm>
            <a:off x="463267" y="425433"/>
            <a:ext cx="11313134" cy="5803934"/>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a:solidFill>
                  <a:schemeClr val="dk1"/>
                </a:solidFill>
                <a:latin typeface="Arial"/>
                <a:ea typeface="Arial"/>
                <a:cs typeface="Arial"/>
                <a:sym typeface="Arial"/>
              </a:rPr>
              <a:t>CAAASA/CCEE PLN</a:t>
            </a:r>
            <a:endParaRPr sz="4400" b="1" i="0" u="none" strike="noStrike" cap="none">
              <a:solidFill>
                <a:schemeClr val="dk1"/>
              </a:solidFill>
              <a:latin typeface="Arial"/>
              <a:ea typeface="Arial"/>
              <a:cs typeface="Arial"/>
              <a:sym typeface="Arial"/>
            </a:endParaRPr>
          </a:p>
        </p:txBody>
      </p:sp>
      <p:sp>
        <p:nvSpPr>
          <p:cNvPr id="143" name="Google Shape;143;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California Association of African American Superintendents and Administrators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California Collaborative for Educational Excellence</a:t>
            </a:r>
            <a:r>
              <a:rPr lang="en-US" sz="2800" b="0" i="0" u="none" strike="noStrike" cap="none" dirty="0">
                <a:solidFill>
                  <a:schemeClr val="dk1"/>
                </a:solidFill>
                <a:latin typeface="Calibri"/>
                <a:ea typeface="Calibri"/>
                <a:cs typeface="Calibri"/>
                <a:sym typeface="Calibri"/>
              </a:rPr>
              <a:t>: a state agency created in 2013 under California’s Local Control Funding Formula </a:t>
            </a:r>
            <a:r>
              <a:rPr lang="en-US" sz="2800" b="1" i="0" u="none" strike="noStrike" cap="none" dirty="0">
                <a:solidFill>
                  <a:schemeClr val="dk1"/>
                </a:solidFill>
                <a:latin typeface="Calibri"/>
                <a:ea typeface="Calibri"/>
                <a:cs typeface="Calibri"/>
                <a:sym typeface="Calibri"/>
              </a:rPr>
              <a:t>(LCFF) </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Offers evidence-based support to county offices of education, school districts, and charter schools so they can take ownership in continually improving learning for all students.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Supports </a:t>
            </a:r>
            <a:r>
              <a:rPr lang="en-US" sz="2800" b="0" i="0" u="none" strike="noStrike" cap="none" dirty="0" smtClean="0">
                <a:solidFill>
                  <a:schemeClr val="dk1"/>
                </a:solidFill>
                <a:latin typeface="Calibri"/>
                <a:ea typeface="Calibri"/>
                <a:cs typeface="Calibri"/>
                <a:sym typeface="Calibri"/>
              </a:rPr>
              <a:t>58 </a:t>
            </a:r>
            <a:r>
              <a:rPr lang="en-US" sz="2800" b="1" i="0" u="none" strike="noStrike" cap="none" dirty="0">
                <a:solidFill>
                  <a:schemeClr val="dk1"/>
                </a:solidFill>
                <a:latin typeface="Calibri"/>
                <a:ea typeface="Calibri"/>
                <a:cs typeface="Calibri"/>
                <a:sym typeface="Calibri"/>
              </a:rPr>
              <a:t>Professional Learning Networks </a:t>
            </a:r>
            <a:r>
              <a:rPr lang="en-US" sz="2800" b="0" i="0" u="none" strike="noStrike" cap="none" dirty="0">
                <a:solidFill>
                  <a:schemeClr val="dk1"/>
                </a:solidFill>
                <a:latin typeface="Calibri"/>
                <a:ea typeface="Calibri"/>
                <a:cs typeface="Calibri"/>
                <a:sym typeface="Calibri"/>
              </a:rPr>
              <a:t>statewide with participation of 300+ LEAs</a:t>
            </a:r>
            <a:endParaRPr sz="2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600" b="1" dirty="0"/>
              <a:t>CASEL Definition of </a:t>
            </a:r>
            <a:r>
              <a:rPr lang="en-US" sz="3600" b="1" dirty="0" smtClean="0"/>
              <a:t>Social-Emotional </a:t>
            </a:r>
            <a:r>
              <a:rPr lang="en-US" sz="3600" b="1" dirty="0"/>
              <a:t>Learning</a:t>
            </a:r>
            <a:endParaRPr sz="3600" b="1" dirty="0"/>
          </a:p>
        </p:txBody>
      </p:sp>
      <p:sp>
        <p:nvSpPr>
          <p:cNvPr id="409" name="Google Shape;409;p5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200" dirty="0">
                <a:solidFill>
                  <a:srgbClr val="000000"/>
                </a:solidFill>
              </a:rPr>
              <a:t>Social and emotional learning (SEL) is the process through which </a:t>
            </a:r>
            <a:r>
              <a:rPr lang="en-US" sz="3200" b="1" dirty="0">
                <a:solidFill>
                  <a:srgbClr val="000000"/>
                </a:solidFill>
              </a:rPr>
              <a:t>children</a:t>
            </a:r>
            <a:r>
              <a:rPr lang="en-US" sz="3200" dirty="0">
                <a:solidFill>
                  <a:srgbClr val="000000"/>
                </a:solidFill>
              </a:rPr>
              <a:t> </a:t>
            </a:r>
            <a:r>
              <a:rPr lang="en-US" sz="3200" b="1" dirty="0">
                <a:solidFill>
                  <a:srgbClr val="000000"/>
                </a:solidFill>
              </a:rPr>
              <a:t>and adults </a:t>
            </a:r>
            <a:r>
              <a:rPr lang="en-US" sz="3200" dirty="0">
                <a:solidFill>
                  <a:srgbClr val="000000"/>
                </a:solidFill>
              </a:rPr>
              <a:t>acquire and effectively apply the knowledge, attitudes, and skills necessary to understand and manage emotions, set and achieve positive goals, feel and show empathy for others, establish and maintain positive relationships, and make responsible decisions.</a:t>
            </a:r>
            <a:endParaRPr sz="3200" dirty="0">
              <a:solidFill>
                <a:srgbClr val="000000"/>
              </a:solidFill>
            </a:endParaRPr>
          </a:p>
          <a:p>
            <a:pPr marL="0" lvl="0" indent="0" algn="l" rtl="0">
              <a:spcBef>
                <a:spcPts val="0"/>
              </a:spcBef>
              <a:spcAft>
                <a:spcPts val="0"/>
              </a:spcAft>
              <a:buNone/>
            </a:pPr>
            <a:endParaRPr sz="1600" dirty="0">
              <a:solidFill>
                <a:srgbClr val="666666"/>
              </a:solidFill>
            </a:endParaRPr>
          </a:p>
          <a:p>
            <a:pPr marL="0" lvl="0" indent="0" algn="l" rtl="0">
              <a:spcBef>
                <a:spcPts val="0"/>
              </a:spcBef>
              <a:spcAft>
                <a:spcPts val="0"/>
              </a:spcAft>
              <a:buNone/>
            </a:pPr>
            <a:endParaRPr sz="1900" dirty="0"/>
          </a:p>
          <a:p>
            <a:pPr marL="0" lvl="0" indent="0" algn="l" rtl="0">
              <a:spcBef>
                <a:spcPts val="2100"/>
              </a:spcBef>
              <a:spcAft>
                <a:spcPts val="2100"/>
              </a:spcAft>
              <a:buNone/>
            </a:pPr>
            <a:endParaRPr sz="19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1"/>
          <p:cNvPicPr preferRelativeResize="0"/>
          <p:nvPr/>
        </p:nvPicPr>
        <p:blipFill>
          <a:blip r:embed="rId3">
            <a:alphaModFix/>
          </a:blip>
          <a:stretch>
            <a:fillRect/>
          </a:stretch>
        </p:blipFill>
        <p:spPr>
          <a:xfrm>
            <a:off x="1143000" y="152400"/>
            <a:ext cx="9928473" cy="6553201"/>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62"/>
          <p:cNvPicPr preferRelativeResize="0"/>
          <p:nvPr/>
        </p:nvPicPr>
        <p:blipFill>
          <a:blip r:embed="rId3">
            <a:alphaModFix/>
          </a:blip>
          <a:stretch>
            <a:fillRect/>
          </a:stretch>
        </p:blipFill>
        <p:spPr>
          <a:xfrm>
            <a:off x="1447800" y="685800"/>
            <a:ext cx="9144000" cy="5981700"/>
          </a:xfrm>
          <a:prstGeom prst="rect">
            <a:avLst/>
          </a:prstGeom>
          <a:noFill/>
          <a:ln>
            <a:noFill/>
          </a:ln>
        </p:spPr>
      </p:pic>
      <p:sp>
        <p:nvSpPr>
          <p:cNvPr id="429" name="Google Shape;429;p62"/>
          <p:cNvSpPr txBox="1">
            <a:spLocks noGrp="1"/>
          </p:cNvSpPr>
          <p:nvPr>
            <p:ph type="title"/>
          </p:nvPr>
        </p:nvSpPr>
        <p:spPr>
          <a:xfrm>
            <a:off x="415600" y="3647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b="1"/>
              <a:t>SEL Skills </a:t>
            </a:r>
            <a:endParaRPr b="1"/>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3"/>
          <p:cNvPicPr preferRelativeResize="0"/>
          <p:nvPr/>
        </p:nvPicPr>
        <p:blipFill>
          <a:blip r:embed="rId3">
            <a:alphaModFix/>
          </a:blip>
          <a:stretch>
            <a:fillRect/>
          </a:stretch>
        </p:blipFill>
        <p:spPr>
          <a:xfrm>
            <a:off x="406400" y="203200"/>
            <a:ext cx="11344668" cy="6451601"/>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64"/>
          <p:cNvPicPr preferRelativeResize="0"/>
          <p:nvPr/>
        </p:nvPicPr>
        <p:blipFill>
          <a:blip r:embed="rId3">
            <a:alphaModFix/>
          </a:blip>
          <a:stretch>
            <a:fillRect/>
          </a:stretch>
        </p:blipFill>
        <p:spPr>
          <a:xfrm>
            <a:off x="3251200" y="203200"/>
            <a:ext cx="5719633" cy="6418533"/>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600" b="1" dirty="0"/>
              <a:t>CORE </a:t>
            </a:r>
            <a:r>
              <a:rPr lang="en-US" sz="3600" b="1" dirty="0" smtClean="0"/>
              <a:t>Districts </a:t>
            </a:r>
            <a:r>
              <a:rPr lang="en-US" sz="3600" b="1" dirty="0"/>
              <a:t>SEL Implementation</a:t>
            </a:r>
            <a:endParaRPr sz="3600" b="1" dirty="0"/>
          </a:p>
        </p:txBody>
      </p:sp>
      <p:sp>
        <p:nvSpPr>
          <p:cNvPr id="445" name="Google Shape;445;p6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609600" lvl="0" indent="-508000" algn="l" rtl="0">
              <a:spcBef>
                <a:spcPts val="0"/>
              </a:spcBef>
              <a:spcAft>
                <a:spcPts val="0"/>
              </a:spcAft>
              <a:buClr>
                <a:srgbClr val="000000"/>
              </a:buClr>
              <a:buSzPts val="3200"/>
              <a:buChar char="●"/>
            </a:pPr>
            <a:r>
              <a:rPr lang="en-US" sz="3200" dirty="0" smtClean="0">
                <a:solidFill>
                  <a:srgbClr val="000000"/>
                </a:solidFill>
              </a:rPr>
              <a:t>Analysis of 2015 field survey </a:t>
            </a:r>
            <a:r>
              <a:rPr lang="en-US" sz="3200" dirty="0">
                <a:solidFill>
                  <a:srgbClr val="000000"/>
                </a:solidFill>
              </a:rPr>
              <a:t>administered to </a:t>
            </a:r>
            <a:r>
              <a:rPr lang="en-US" sz="3200" dirty="0" smtClean="0">
                <a:solidFill>
                  <a:srgbClr val="000000"/>
                </a:solidFill>
              </a:rPr>
              <a:t>400,000 students </a:t>
            </a:r>
            <a:r>
              <a:rPr lang="en-US" sz="3200" dirty="0">
                <a:solidFill>
                  <a:srgbClr val="000000"/>
                </a:solidFill>
              </a:rPr>
              <a:t>grades </a:t>
            </a:r>
            <a:r>
              <a:rPr lang="en-US" sz="3200" dirty="0" smtClean="0">
                <a:solidFill>
                  <a:srgbClr val="000000"/>
                </a:solidFill>
              </a:rPr>
              <a:t>4-12.</a:t>
            </a:r>
            <a:endParaRPr sz="3200" dirty="0">
              <a:solidFill>
                <a:srgbClr val="000000"/>
              </a:solidFill>
            </a:endParaRPr>
          </a:p>
          <a:p>
            <a:pPr marL="609600" lvl="0" indent="-508000" algn="l" rtl="0">
              <a:spcBef>
                <a:spcPts val="0"/>
              </a:spcBef>
              <a:spcAft>
                <a:spcPts val="0"/>
              </a:spcAft>
              <a:buClr>
                <a:srgbClr val="000000"/>
              </a:buClr>
              <a:buSzPts val="3200"/>
              <a:buChar char="●"/>
            </a:pPr>
            <a:r>
              <a:rPr lang="en-US" sz="3200" dirty="0">
                <a:solidFill>
                  <a:srgbClr val="000000"/>
                </a:solidFill>
              </a:rPr>
              <a:t>Growth Management, Self-Efficacy, Self-management, Social Awareness</a:t>
            </a:r>
            <a:endParaRPr sz="3200" dirty="0">
              <a:solidFill>
                <a:srgbClr val="000000"/>
              </a:solidFill>
            </a:endParaRPr>
          </a:p>
          <a:p>
            <a:pPr marL="609600" lvl="0" indent="-508000" algn="l" rtl="0">
              <a:spcBef>
                <a:spcPts val="0"/>
              </a:spcBef>
              <a:spcAft>
                <a:spcPts val="0"/>
              </a:spcAft>
              <a:buClr>
                <a:srgbClr val="000000"/>
              </a:buClr>
              <a:buSzPts val="3200"/>
              <a:buChar char="●"/>
            </a:pPr>
            <a:r>
              <a:rPr lang="en-US" sz="3200" dirty="0">
                <a:solidFill>
                  <a:srgbClr val="000000"/>
                </a:solidFill>
              </a:rPr>
              <a:t>Analysis indicated strong statistical correlations between students’ social-emotional skills and concurrent academic </a:t>
            </a:r>
            <a:r>
              <a:rPr lang="en-US" sz="3200" dirty="0" smtClean="0">
                <a:solidFill>
                  <a:srgbClr val="000000"/>
                </a:solidFill>
              </a:rPr>
              <a:t>outcomes.</a:t>
            </a:r>
            <a:endParaRPr sz="3200" dirty="0">
              <a:solidFill>
                <a:srgbClr val="000000"/>
              </a:solidFill>
            </a:endParaRPr>
          </a:p>
          <a:p>
            <a:pPr marL="0" lvl="0" indent="0" algn="r" rtl="0">
              <a:lnSpc>
                <a:spcPct val="100000"/>
              </a:lnSpc>
              <a:spcBef>
                <a:spcPts val="2100"/>
              </a:spcBef>
              <a:spcAft>
                <a:spcPts val="0"/>
              </a:spcAft>
              <a:buClr>
                <a:schemeClr val="dk1"/>
              </a:buClr>
              <a:buSzPts val="1500"/>
              <a:buFont typeface="Arial"/>
              <a:buNone/>
            </a:pPr>
            <a:r>
              <a:rPr lang="en-US" sz="2700" dirty="0">
                <a:solidFill>
                  <a:schemeClr val="dk1"/>
                </a:solidFill>
              </a:rPr>
              <a:t>(West, Buckley, Krachman, and Bookman, 2017)</a:t>
            </a:r>
            <a:endParaRPr sz="2700" dirty="0">
              <a:solidFill>
                <a:schemeClr val="dk1"/>
              </a:solidFill>
            </a:endParaRPr>
          </a:p>
          <a:p>
            <a:pPr marL="0" lvl="0" indent="0" algn="r" rtl="0">
              <a:spcBef>
                <a:spcPts val="0"/>
              </a:spcBef>
              <a:spcAft>
                <a:spcPts val="0"/>
              </a:spcAft>
              <a:buNone/>
            </a:pPr>
            <a:endParaRPr sz="3200" dirty="0">
              <a:solidFill>
                <a:srgbClr val="000000"/>
              </a:solidFill>
            </a:endParaRPr>
          </a:p>
          <a:p>
            <a:pPr marL="609600" lvl="0" indent="0" algn="l" rtl="0">
              <a:spcBef>
                <a:spcPts val="2100"/>
              </a:spcBef>
              <a:spcAft>
                <a:spcPts val="2100"/>
              </a:spcAft>
              <a:buNone/>
            </a:pPr>
            <a:endParaRPr sz="3200" dirty="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6"/>
          <p:cNvSpPr txBox="1">
            <a:spLocks noGrp="1"/>
          </p:cNvSpPr>
          <p:nvPr>
            <p:ph type="title"/>
          </p:nvPr>
        </p:nvSpPr>
        <p:spPr>
          <a:xfrm>
            <a:off x="101600" y="593367"/>
            <a:ext cx="120128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US" sz="3600" b="1"/>
              <a:t>Correlating SEL with Academic Indicators</a:t>
            </a:r>
            <a:endParaRPr sz="3600" b="1"/>
          </a:p>
          <a:p>
            <a:pPr marL="0" lvl="0" indent="0" algn="ctr" rtl="0">
              <a:spcBef>
                <a:spcPts val="0"/>
              </a:spcBef>
              <a:spcAft>
                <a:spcPts val="0"/>
              </a:spcAft>
              <a:buNone/>
            </a:pPr>
            <a:endParaRPr sz="1900" b="1"/>
          </a:p>
        </p:txBody>
      </p:sp>
      <p:graphicFrame>
        <p:nvGraphicFramePr>
          <p:cNvPr id="451" name="Google Shape;451;p66"/>
          <p:cNvGraphicFramePr/>
          <p:nvPr/>
        </p:nvGraphicFramePr>
        <p:xfrm>
          <a:off x="2277733" y="1809133"/>
          <a:ext cx="7836525" cy="3943370"/>
        </p:xfrm>
        <a:graphic>
          <a:graphicData uri="http://schemas.openxmlformats.org/drawingml/2006/table">
            <a:tbl>
              <a:tblPr>
                <a:noFill/>
                <a:tableStyleId>{C797A5ED-A4CE-482C-B309-2EE86AE36A89}</a:tableStyleId>
              </a:tblPr>
              <a:tblGrid>
                <a:gridCol w="3150800">
                  <a:extLst>
                    <a:ext uri="{9D8B030D-6E8A-4147-A177-3AD203B41FA5}">
                      <a16:colId xmlns:a16="http://schemas.microsoft.com/office/drawing/2014/main" val="20000"/>
                    </a:ext>
                  </a:extLst>
                </a:gridCol>
                <a:gridCol w="1514825">
                  <a:extLst>
                    <a:ext uri="{9D8B030D-6E8A-4147-A177-3AD203B41FA5}">
                      <a16:colId xmlns:a16="http://schemas.microsoft.com/office/drawing/2014/main" val="20001"/>
                    </a:ext>
                  </a:extLst>
                </a:gridCol>
                <a:gridCol w="1534950">
                  <a:extLst>
                    <a:ext uri="{9D8B030D-6E8A-4147-A177-3AD203B41FA5}">
                      <a16:colId xmlns:a16="http://schemas.microsoft.com/office/drawing/2014/main" val="20002"/>
                    </a:ext>
                  </a:extLst>
                </a:gridCol>
                <a:gridCol w="1635950">
                  <a:extLst>
                    <a:ext uri="{9D8B030D-6E8A-4147-A177-3AD203B41FA5}">
                      <a16:colId xmlns:a16="http://schemas.microsoft.com/office/drawing/2014/main" val="20003"/>
                    </a:ext>
                  </a:extLst>
                </a:gridCol>
              </a:tblGrid>
              <a:tr h="1039950">
                <a:tc>
                  <a:txBody>
                    <a:bodyPr/>
                    <a:lstStyle/>
                    <a:p>
                      <a:pPr marL="0" lvl="0" indent="0" algn="ctr" rtl="0">
                        <a:lnSpc>
                          <a:spcPct val="115000"/>
                        </a:lnSpc>
                        <a:spcBef>
                          <a:spcPts val="0"/>
                        </a:spcBef>
                        <a:spcAft>
                          <a:spcPts val="0"/>
                        </a:spcAft>
                        <a:buNone/>
                      </a:pPr>
                      <a:r>
                        <a:rPr lang="en-US" sz="2400" b="1" dirty="0"/>
                        <a:t>Elementary Schools</a:t>
                      </a:r>
                      <a:endParaRPr sz="2400" b="1" dirty="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GPA</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ELA test score</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Math test score</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37125">
                <a:tc>
                  <a:txBody>
                    <a:bodyPr/>
                    <a:lstStyle/>
                    <a:p>
                      <a:pPr marL="0" lvl="0" indent="0" algn="l" rtl="0">
                        <a:lnSpc>
                          <a:spcPct val="115000"/>
                        </a:lnSpc>
                        <a:spcBef>
                          <a:spcPts val="0"/>
                        </a:spcBef>
                        <a:spcAft>
                          <a:spcPts val="0"/>
                        </a:spcAft>
                        <a:buNone/>
                      </a:pPr>
                      <a:r>
                        <a:rPr lang="en-US" sz="2400"/>
                        <a:t>Self-management</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.62</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.82</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dirty="0"/>
                        <a:t>.79</a:t>
                      </a:r>
                      <a:endParaRPr sz="2400" dirty="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37125">
                <a:tc>
                  <a:txBody>
                    <a:bodyPr/>
                    <a:lstStyle/>
                    <a:p>
                      <a:pPr marL="0" lvl="0" indent="0" algn="l" rtl="0">
                        <a:lnSpc>
                          <a:spcPct val="115000"/>
                        </a:lnSpc>
                        <a:spcBef>
                          <a:spcPts val="0"/>
                        </a:spcBef>
                        <a:spcAft>
                          <a:spcPts val="0"/>
                        </a:spcAft>
                        <a:buNone/>
                      </a:pPr>
                      <a:r>
                        <a:rPr lang="en-US" sz="2400"/>
                        <a:t>Growth Mindset</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.38</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.67</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.65</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37125">
                <a:tc>
                  <a:txBody>
                    <a:bodyPr/>
                    <a:lstStyle/>
                    <a:p>
                      <a:pPr marL="0" lvl="0" indent="0" algn="l" rtl="0">
                        <a:lnSpc>
                          <a:spcPct val="115000"/>
                        </a:lnSpc>
                        <a:spcBef>
                          <a:spcPts val="0"/>
                        </a:spcBef>
                        <a:spcAft>
                          <a:spcPts val="0"/>
                        </a:spcAft>
                        <a:buNone/>
                      </a:pPr>
                      <a:r>
                        <a:rPr lang="en-US" sz="2400"/>
                        <a:t>Self-efficacy</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.61</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.60</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.56</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65050">
                <a:tc>
                  <a:txBody>
                    <a:bodyPr/>
                    <a:lstStyle/>
                    <a:p>
                      <a:pPr marL="0" lvl="0" indent="0" algn="l" rtl="0">
                        <a:lnSpc>
                          <a:spcPct val="115000"/>
                        </a:lnSpc>
                        <a:spcBef>
                          <a:spcPts val="0"/>
                        </a:spcBef>
                        <a:spcAft>
                          <a:spcPts val="0"/>
                        </a:spcAft>
                        <a:buNone/>
                      </a:pPr>
                      <a:r>
                        <a:rPr lang="en-US" sz="2400"/>
                        <a:t>Social Awareness</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.33</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.58</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.53</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7"/>
          <p:cNvSpPr txBox="1">
            <a:spLocks noGrp="1"/>
          </p:cNvSpPr>
          <p:nvPr>
            <p:ph type="title"/>
          </p:nvPr>
        </p:nvSpPr>
        <p:spPr>
          <a:xfrm>
            <a:off x="204367" y="593367"/>
            <a:ext cx="118084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600" b="1"/>
              <a:t>Correlating SEL with Academic Indicators</a:t>
            </a:r>
            <a:endParaRPr sz="3600" b="1"/>
          </a:p>
        </p:txBody>
      </p:sp>
      <p:graphicFrame>
        <p:nvGraphicFramePr>
          <p:cNvPr id="457" name="Google Shape;457;p67"/>
          <p:cNvGraphicFramePr/>
          <p:nvPr/>
        </p:nvGraphicFramePr>
        <p:xfrm>
          <a:off x="2277733" y="1809133"/>
          <a:ext cx="7836525" cy="3943370"/>
        </p:xfrm>
        <a:graphic>
          <a:graphicData uri="http://schemas.openxmlformats.org/drawingml/2006/table">
            <a:tbl>
              <a:tblPr>
                <a:noFill/>
                <a:tableStyleId>{C797A5ED-A4CE-482C-B309-2EE86AE36A89}</a:tableStyleId>
              </a:tblPr>
              <a:tblGrid>
                <a:gridCol w="3150800">
                  <a:extLst>
                    <a:ext uri="{9D8B030D-6E8A-4147-A177-3AD203B41FA5}">
                      <a16:colId xmlns:a16="http://schemas.microsoft.com/office/drawing/2014/main" val="20000"/>
                    </a:ext>
                  </a:extLst>
                </a:gridCol>
                <a:gridCol w="1514825">
                  <a:extLst>
                    <a:ext uri="{9D8B030D-6E8A-4147-A177-3AD203B41FA5}">
                      <a16:colId xmlns:a16="http://schemas.microsoft.com/office/drawing/2014/main" val="20001"/>
                    </a:ext>
                  </a:extLst>
                </a:gridCol>
                <a:gridCol w="1534950">
                  <a:extLst>
                    <a:ext uri="{9D8B030D-6E8A-4147-A177-3AD203B41FA5}">
                      <a16:colId xmlns:a16="http://schemas.microsoft.com/office/drawing/2014/main" val="20002"/>
                    </a:ext>
                  </a:extLst>
                </a:gridCol>
                <a:gridCol w="1635950">
                  <a:extLst>
                    <a:ext uri="{9D8B030D-6E8A-4147-A177-3AD203B41FA5}">
                      <a16:colId xmlns:a16="http://schemas.microsoft.com/office/drawing/2014/main" val="20003"/>
                    </a:ext>
                  </a:extLst>
                </a:gridCol>
              </a:tblGrid>
              <a:tr h="1039950">
                <a:tc>
                  <a:txBody>
                    <a:bodyPr/>
                    <a:lstStyle/>
                    <a:p>
                      <a:pPr marL="0" lvl="0" indent="0" algn="ctr" rtl="0">
                        <a:lnSpc>
                          <a:spcPct val="115000"/>
                        </a:lnSpc>
                        <a:spcBef>
                          <a:spcPts val="0"/>
                        </a:spcBef>
                        <a:spcAft>
                          <a:spcPts val="0"/>
                        </a:spcAft>
                        <a:buNone/>
                      </a:pPr>
                      <a:r>
                        <a:rPr lang="en-US" sz="2400" b="1"/>
                        <a:t>Middle Schools</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GPA</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ELA test score</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Math test score</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37125">
                <a:tc>
                  <a:txBody>
                    <a:bodyPr/>
                    <a:lstStyle/>
                    <a:p>
                      <a:pPr marL="0" lvl="0" indent="0" algn="l" rtl="0">
                        <a:lnSpc>
                          <a:spcPct val="115000"/>
                        </a:lnSpc>
                        <a:spcBef>
                          <a:spcPts val="0"/>
                        </a:spcBef>
                        <a:spcAft>
                          <a:spcPts val="0"/>
                        </a:spcAft>
                        <a:buNone/>
                      </a:pPr>
                      <a:r>
                        <a:rPr lang="en-US" sz="2400"/>
                        <a:t>Self-management</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.65</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.85</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.85</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37125">
                <a:tc>
                  <a:txBody>
                    <a:bodyPr/>
                    <a:lstStyle/>
                    <a:p>
                      <a:pPr marL="0" lvl="0" indent="0" algn="l" rtl="0">
                        <a:lnSpc>
                          <a:spcPct val="115000"/>
                        </a:lnSpc>
                        <a:spcBef>
                          <a:spcPts val="0"/>
                        </a:spcBef>
                        <a:spcAft>
                          <a:spcPts val="0"/>
                        </a:spcAft>
                        <a:buNone/>
                      </a:pPr>
                      <a:r>
                        <a:rPr lang="en-US" sz="2400"/>
                        <a:t>Growth Mindset</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.56</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.76</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.72</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37125">
                <a:tc>
                  <a:txBody>
                    <a:bodyPr/>
                    <a:lstStyle/>
                    <a:p>
                      <a:pPr marL="0" lvl="0" indent="0" algn="l" rtl="0">
                        <a:lnSpc>
                          <a:spcPct val="115000"/>
                        </a:lnSpc>
                        <a:spcBef>
                          <a:spcPts val="0"/>
                        </a:spcBef>
                        <a:spcAft>
                          <a:spcPts val="0"/>
                        </a:spcAft>
                        <a:buNone/>
                      </a:pPr>
                      <a:r>
                        <a:rPr lang="en-US" sz="2400"/>
                        <a:t>Self-efficacy</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.60</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.67</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.65</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65050">
                <a:tc>
                  <a:txBody>
                    <a:bodyPr/>
                    <a:lstStyle/>
                    <a:p>
                      <a:pPr marL="0" lvl="0" indent="0" algn="l" rtl="0">
                        <a:lnSpc>
                          <a:spcPct val="115000"/>
                        </a:lnSpc>
                        <a:spcBef>
                          <a:spcPts val="0"/>
                        </a:spcBef>
                        <a:spcAft>
                          <a:spcPts val="0"/>
                        </a:spcAft>
                        <a:buNone/>
                      </a:pPr>
                      <a:r>
                        <a:rPr lang="en-US" sz="2400"/>
                        <a:t>Social Awareness</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.55</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.74</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.71</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US" sz="3600" b="1"/>
              <a:t>Correlating SEL with Academic Indicators</a:t>
            </a:r>
            <a:endParaRPr sz="3600" b="1"/>
          </a:p>
          <a:p>
            <a:pPr marL="0" lvl="0" indent="0" algn="ctr" rtl="0">
              <a:spcBef>
                <a:spcPts val="0"/>
              </a:spcBef>
              <a:spcAft>
                <a:spcPts val="0"/>
              </a:spcAft>
              <a:buNone/>
            </a:pPr>
            <a:endParaRPr sz="1900"/>
          </a:p>
        </p:txBody>
      </p:sp>
      <p:graphicFrame>
        <p:nvGraphicFramePr>
          <p:cNvPr id="463" name="Google Shape;463;p68"/>
          <p:cNvGraphicFramePr/>
          <p:nvPr/>
        </p:nvGraphicFramePr>
        <p:xfrm>
          <a:off x="2277733" y="1809133"/>
          <a:ext cx="7836525" cy="3943370"/>
        </p:xfrm>
        <a:graphic>
          <a:graphicData uri="http://schemas.openxmlformats.org/drawingml/2006/table">
            <a:tbl>
              <a:tblPr>
                <a:noFill/>
                <a:tableStyleId>{C797A5ED-A4CE-482C-B309-2EE86AE36A89}</a:tableStyleId>
              </a:tblPr>
              <a:tblGrid>
                <a:gridCol w="3150800">
                  <a:extLst>
                    <a:ext uri="{9D8B030D-6E8A-4147-A177-3AD203B41FA5}">
                      <a16:colId xmlns:a16="http://schemas.microsoft.com/office/drawing/2014/main" val="20000"/>
                    </a:ext>
                  </a:extLst>
                </a:gridCol>
                <a:gridCol w="1514825">
                  <a:extLst>
                    <a:ext uri="{9D8B030D-6E8A-4147-A177-3AD203B41FA5}">
                      <a16:colId xmlns:a16="http://schemas.microsoft.com/office/drawing/2014/main" val="20001"/>
                    </a:ext>
                  </a:extLst>
                </a:gridCol>
                <a:gridCol w="1534950">
                  <a:extLst>
                    <a:ext uri="{9D8B030D-6E8A-4147-A177-3AD203B41FA5}">
                      <a16:colId xmlns:a16="http://schemas.microsoft.com/office/drawing/2014/main" val="20002"/>
                    </a:ext>
                  </a:extLst>
                </a:gridCol>
                <a:gridCol w="1635950">
                  <a:extLst>
                    <a:ext uri="{9D8B030D-6E8A-4147-A177-3AD203B41FA5}">
                      <a16:colId xmlns:a16="http://schemas.microsoft.com/office/drawing/2014/main" val="20003"/>
                    </a:ext>
                  </a:extLst>
                </a:gridCol>
              </a:tblGrid>
              <a:tr h="1039950">
                <a:tc>
                  <a:txBody>
                    <a:bodyPr/>
                    <a:lstStyle/>
                    <a:p>
                      <a:pPr marL="0" lvl="0" indent="0" algn="ctr" rtl="0">
                        <a:lnSpc>
                          <a:spcPct val="115000"/>
                        </a:lnSpc>
                        <a:spcBef>
                          <a:spcPts val="0"/>
                        </a:spcBef>
                        <a:spcAft>
                          <a:spcPts val="0"/>
                        </a:spcAft>
                        <a:buNone/>
                      </a:pPr>
                      <a:r>
                        <a:rPr lang="en-US" sz="2400" b="1"/>
                        <a:t>High Schools</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GPA</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ELA test score</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Math test score</a:t>
                      </a:r>
                      <a:endParaRPr sz="2400" b="1"/>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37125">
                <a:tc>
                  <a:txBody>
                    <a:bodyPr/>
                    <a:lstStyle/>
                    <a:p>
                      <a:pPr marL="0" lvl="0" indent="0" algn="l" rtl="0">
                        <a:lnSpc>
                          <a:spcPct val="115000"/>
                        </a:lnSpc>
                        <a:spcBef>
                          <a:spcPts val="0"/>
                        </a:spcBef>
                        <a:spcAft>
                          <a:spcPts val="0"/>
                        </a:spcAft>
                        <a:buNone/>
                      </a:pPr>
                      <a:r>
                        <a:rPr lang="en-US" sz="2400"/>
                        <a:t>Self-management</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.41</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.52</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.49</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37125">
                <a:tc>
                  <a:txBody>
                    <a:bodyPr/>
                    <a:lstStyle/>
                    <a:p>
                      <a:pPr marL="0" lvl="0" indent="0" algn="l" rtl="0">
                        <a:lnSpc>
                          <a:spcPct val="115000"/>
                        </a:lnSpc>
                        <a:spcBef>
                          <a:spcPts val="0"/>
                        </a:spcBef>
                        <a:spcAft>
                          <a:spcPts val="0"/>
                        </a:spcAft>
                        <a:buNone/>
                      </a:pPr>
                      <a:r>
                        <a:rPr lang="en-US" sz="2400"/>
                        <a:t>Growth Mindset</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.49</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.47</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.39</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37125">
                <a:tc>
                  <a:txBody>
                    <a:bodyPr/>
                    <a:lstStyle/>
                    <a:p>
                      <a:pPr marL="0" lvl="0" indent="0" algn="l" rtl="0">
                        <a:lnSpc>
                          <a:spcPct val="115000"/>
                        </a:lnSpc>
                        <a:spcBef>
                          <a:spcPts val="0"/>
                        </a:spcBef>
                        <a:spcAft>
                          <a:spcPts val="0"/>
                        </a:spcAft>
                        <a:buNone/>
                      </a:pPr>
                      <a:r>
                        <a:rPr lang="en-US" sz="2400"/>
                        <a:t>Self-efficacy</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.23</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.12</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.18</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65050">
                <a:tc>
                  <a:txBody>
                    <a:bodyPr/>
                    <a:lstStyle/>
                    <a:p>
                      <a:pPr marL="0" lvl="0" indent="0" algn="l" rtl="0">
                        <a:lnSpc>
                          <a:spcPct val="115000"/>
                        </a:lnSpc>
                        <a:spcBef>
                          <a:spcPts val="0"/>
                        </a:spcBef>
                        <a:spcAft>
                          <a:spcPts val="0"/>
                        </a:spcAft>
                        <a:buNone/>
                      </a:pPr>
                      <a:r>
                        <a:rPr lang="en-US" sz="2400"/>
                        <a:t>Social Awareness</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.44</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.74</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t>.74</a:t>
                      </a:r>
                      <a:endParaRPr sz="2400"/>
                    </a:p>
                  </a:txBody>
                  <a:tcPr marL="91425" marR="91425" marT="121900" marB="1219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marL="609600" lvl="0" indent="0" algn="ctr" rtl="0">
              <a:spcBef>
                <a:spcPts val="0"/>
              </a:spcBef>
              <a:spcAft>
                <a:spcPts val="0"/>
              </a:spcAft>
              <a:buNone/>
            </a:pPr>
            <a:r>
              <a:rPr lang="en-US" sz="4000" b="1"/>
              <a:t>Six School-Level Practices to Support SEL</a:t>
            </a:r>
            <a:endParaRPr sz="4000"/>
          </a:p>
        </p:txBody>
      </p:sp>
      <p:sp>
        <p:nvSpPr>
          <p:cNvPr id="469" name="Google Shape;469;p6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609600" lvl="0" indent="-508000" algn="l" rtl="0">
              <a:spcBef>
                <a:spcPts val="0"/>
              </a:spcBef>
              <a:spcAft>
                <a:spcPts val="0"/>
              </a:spcAft>
              <a:buClr>
                <a:srgbClr val="000000"/>
              </a:buClr>
              <a:buSzPts val="3200"/>
              <a:buChar char="●"/>
            </a:pPr>
            <a:r>
              <a:rPr lang="en-US" sz="3200" dirty="0">
                <a:solidFill>
                  <a:srgbClr val="000000"/>
                </a:solidFill>
              </a:rPr>
              <a:t>Strategies to promote positive school climate and relationships</a:t>
            </a:r>
            <a:endParaRPr sz="3200" dirty="0">
              <a:solidFill>
                <a:srgbClr val="000000"/>
              </a:solidFill>
            </a:endParaRPr>
          </a:p>
          <a:p>
            <a:pPr marL="609600" lvl="0" indent="-508000" algn="l" rtl="0">
              <a:spcBef>
                <a:spcPts val="0"/>
              </a:spcBef>
              <a:spcAft>
                <a:spcPts val="0"/>
              </a:spcAft>
              <a:buClr>
                <a:srgbClr val="000000"/>
              </a:buClr>
              <a:buSzPts val="3200"/>
              <a:buChar char="●"/>
            </a:pPr>
            <a:r>
              <a:rPr lang="en-US" sz="3200" dirty="0">
                <a:solidFill>
                  <a:srgbClr val="000000"/>
                </a:solidFill>
              </a:rPr>
              <a:t>Supporting Positive behavior</a:t>
            </a:r>
            <a:endParaRPr sz="3200" dirty="0">
              <a:solidFill>
                <a:srgbClr val="000000"/>
              </a:solidFill>
            </a:endParaRPr>
          </a:p>
          <a:p>
            <a:pPr marL="609600" lvl="0" indent="-508000" algn="l" rtl="0">
              <a:spcBef>
                <a:spcPts val="0"/>
              </a:spcBef>
              <a:spcAft>
                <a:spcPts val="0"/>
              </a:spcAft>
              <a:buClr>
                <a:srgbClr val="000000"/>
              </a:buClr>
              <a:buSzPts val="3200"/>
              <a:buChar char="●"/>
            </a:pPr>
            <a:r>
              <a:rPr lang="en-US" sz="3200" dirty="0">
                <a:solidFill>
                  <a:srgbClr val="000000"/>
                </a:solidFill>
              </a:rPr>
              <a:t>Promoting student engagement</a:t>
            </a:r>
            <a:endParaRPr sz="3200" dirty="0">
              <a:solidFill>
                <a:srgbClr val="000000"/>
              </a:solidFill>
            </a:endParaRPr>
          </a:p>
          <a:p>
            <a:pPr marL="609600" lvl="0" indent="-508000" algn="l" rtl="0">
              <a:spcBef>
                <a:spcPts val="0"/>
              </a:spcBef>
              <a:spcAft>
                <a:spcPts val="0"/>
              </a:spcAft>
              <a:buClr>
                <a:srgbClr val="000000"/>
              </a:buClr>
              <a:buSzPts val="3200"/>
              <a:buChar char="●"/>
            </a:pPr>
            <a:r>
              <a:rPr lang="en-US" sz="3200" dirty="0">
                <a:solidFill>
                  <a:srgbClr val="000000"/>
                </a:solidFill>
              </a:rPr>
              <a:t>SEL-specific classroom practices and </a:t>
            </a:r>
            <a:r>
              <a:rPr lang="en-US" sz="3200" dirty="0" smtClean="0">
                <a:solidFill>
                  <a:srgbClr val="000000"/>
                </a:solidFill>
              </a:rPr>
              <a:t>curriculum </a:t>
            </a:r>
            <a:endParaRPr sz="3200" dirty="0">
              <a:solidFill>
                <a:srgbClr val="000000"/>
              </a:solidFill>
            </a:endParaRPr>
          </a:p>
          <a:p>
            <a:pPr marL="609600" lvl="0" indent="-508000" algn="l" rtl="0">
              <a:spcBef>
                <a:spcPts val="0"/>
              </a:spcBef>
              <a:spcAft>
                <a:spcPts val="0"/>
              </a:spcAft>
              <a:buClr>
                <a:srgbClr val="000000"/>
              </a:buClr>
              <a:buSzPts val="3200"/>
              <a:buChar char="●"/>
            </a:pPr>
            <a:r>
              <a:rPr lang="en-US" sz="3200" dirty="0">
                <a:solidFill>
                  <a:srgbClr val="000000"/>
                </a:solidFill>
              </a:rPr>
              <a:t>Marshalling human capital resources in support of SEL</a:t>
            </a:r>
            <a:endParaRPr sz="3200" dirty="0">
              <a:solidFill>
                <a:srgbClr val="000000"/>
              </a:solidFill>
            </a:endParaRPr>
          </a:p>
          <a:p>
            <a:pPr marL="609600" lvl="0" indent="-508000" algn="l" rtl="0">
              <a:spcBef>
                <a:spcPts val="0"/>
              </a:spcBef>
              <a:spcAft>
                <a:spcPts val="0"/>
              </a:spcAft>
              <a:buClr>
                <a:srgbClr val="000000"/>
              </a:buClr>
              <a:buSzPts val="3200"/>
              <a:buChar char="●"/>
            </a:pPr>
            <a:r>
              <a:rPr lang="en-US" sz="3200" dirty="0">
                <a:solidFill>
                  <a:srgbClr val="000000"/>
                </a:solidFill>
              </a:rPr>
              <a:t>Measurement and Data Use </a:t>
            </a:r>
            <a:endParaRPr sz="3200"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Participating LEAs: Los Angeles COE, Napa COE, San Diego COE, Compton USD, Fresno USD, Lynwood USD, Pittsburg USD</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Areas of Strategic Intervention:</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Improve Student Attendance </a:t>
            </a:r>
            <a:r>
              <a:rPr lang="en-US" sz="2400" b="0" i="0" u="none" strike="noStrike" cap="none">
                <a:solidFill>
                  <a:schemeClr val="dk1"/>
                </a:solidFill>
                <a:latin typeface="Calibri"/>
                <a:ea typeface="Calibri"/>
                <a:cs typeface="Calibri"/>
                <a:sym typeface="Calibri"/>
              </a:rPr>
              <a:t>(parent/family/community engagement; social emotional support)</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Improve Quality of Instruction </a:t>
            </a:r>
            <a:r>
              <a:rPr lang="en-US" sz="2400" b="0" i="0" u="none" strike="noStrike" cap="none">
                <a:solidFill>
                  <a:schemeClr val="dk1"/>
                </a:solidFill>
                <a:latin typeface="Calibri"/>
                <a:ea typeface="Calibri"/>
                <a:cs typeface="Calibri"/>
                <a:sym typeface="Calibri"/>
              </a:rPr>
              <a:t>(retention and recruitment of qualified teachers; evidence-based teaching practices; professional development; access to A-G courses and college and career readiness resources)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Improve School Climate </a:t>
            </a:r>
            <a:r>
              <a:rPr lang="en-US" sz="2400" b="0" i="0" u="none" strike="noStrike" cap="none">
                <a:solidFill>
                  <a:schemeClr val="dk1"/>
                </a:solidFill>
                <a:latin typeface="Calibri"/>
                <a:ea typeface="Calibri"/>
                <a:cs typeface="Calibri"/>
                <a:sym typeface="Calibri"/>
              </a:rPr>
              <a:t>(working toward social justice through reductions of suspensions/expulsions; health/mental health service; positive discipline approaches)</a:t>
            </a:r>
            <a:endParaRPr/>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57" name="Google Shape;157;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a:solidFill>
                  <a:schemeClr val="dk1"/>
                </a:solidFill>
                <a:latin typeface="Arial"/>
                <a:ea typeface="Arial"/>
                <a:cs typeface="Arial"/>
                <a:sym typeface="Arial"/>
              </a:rPr>
              <a:t>CAAASA/CCEE PLN</a:t>
            </a:r>
            <a:endParaRPr sz="44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600" b="1" dirty="0"/>
              <a:t>CORE/PACE SEL and School </a:t>
            </a:r>
            <a:r>
              <a:rPr lang="en-US" sz="3600" b="1" dirty="0" smtClean="0"/>
              <a:t>Climate/Culture</a:t>
            </a:r>
            <a:r>
              <a:rPr lang="en-US" sz="3600" dirty="0" smtClean="0"/>
              <a:t> </a:t>
            </a:r>
            <a:endParaRPr sz="3600" dirty="0"/>
          </a:p>
        </p:txBody>
      </p:sp>
      <p:sp>
        <p:nvSpPr>
          <p:cNvPr id="481" name="Google Shape;481;p71"/>
          <p:cNvSpPr txBox="1">
            <a:spLocks noGrp="1"/>
          </p:cNvSpPr>
          <p:nvPr>
            <p:ph type="body" idx="1"/>
          </p:nvPr>
        </p:nvSpPr>
        <p:spPr>
          <a:xfrm>
            <a:off x="415600" y="1536633"/>
            <a:ext cx="11121404" cy="4555200"/>
          </a:xfrm>
          <a:prstGeom prst="rect">
            <a:avLst/>
          </a:prstGeom>
        </p:spPr>
        <p:txBody>
          <a:bodyPr spcFirstLastPara="1" wrap="square" lIns="121900" tIns="121900" rIns="121900" bIns="121900" anchor="t" anchorCtr="0">
            <a:noAutofit/>
          </a:bodyPr>
          <a:lstStyle/>
          <a:p>
            <a:pPr marL="609600" lvl="0" indent="-508000" algn="l" rtl="0">
              <a:spcBef>
                <a:spcPts val="0"/>
              </a:spcBef>
              <a:spcAft>
                <a:spcPts val="0"/>
              </a:spcAft>
              <a:buClr>
                <a:schemeClr val="dk1"/>
              </a:buClr>
              <a:buSzPts val="3200"/>
              <a:buChar char="●"/>
            </a:pPr>
            <a:r>
              <a:rPr lang="en-US" sz="3200" dirty="0">
                <a:solidFill>
                  <a:schemeClr val="dk1"/>
                </a:solidFill>
              </a:rPr>
              <a:t>2014-15 </a:t>
            </a:r>
            <a:r>
              <a:rPr lang="en-US" sz="3200" dirty="0" smtClean="0">
                <a:solidFill>
                  <a:schemeClr val="dk1"/>
                </a:solidFill>
              </a:rPr>
              <a:t>SEL </a:t>
            </a:r>
            <a:r>
              <a:rPr lang="en-US" sz="3200" dirty="0">
                <a:solidFill>
                  <a:schemeClr val="dk1"/>
                </a:solidFill>
              </a:rPr>
              <a:t>and Climate/Culture (CC)  </a:t>
            </a:r>
            <a:r>
              <a:rPr lang="en-US" sz="3200" dirty="0" smtClean="0">
                <a:solidFill>
                  <a:schemeClr val="dk1"/>
                </a:solidFill>
              </a:rPr>
              <a:t>surveys</a:t>
            </a:r>
          </a:p>
          <a:p>
            <a:pPr marL="609600" lvl="0" indent="-508000" algn="l" rtl="0">
              <a:spcBef>
                <a:spcPts val="0"/>
              </a:spcBef>
              <a:spcAft>
                <a:spcPts val="0"/>
              </a:spcAft>
              <a:buClr>
                <a:schemeClr val="dk1"/>
              </a:buClr>
              <a:buSzPts val="3200"/>
              <a:buChar char="●"/>
            </a:pPr>
            <a:r>
              <a:rPr lang="en-US" sz="3200" u="sng" dirty="0" smtClean="0">
                <a:solidFill>
                  <a:schemeClr val="dk1"/>
                </a:solidFill>
              </a:rPr>
              <a:t>SEL Survey </a:t>
            </a:r>
            <a:r>
              <a:rPr lang="en-US" sz="3200" dirty="0" smtClean="0">
                <a:solidFill>
                  <a:schemeClr val="dk1"/>
                </a:solidFill>
              </a:rPr>
              <a:t>- Self-management, Growth Mindset, Self-Efficacy, Social Awareness</a:t>
            </a:r>
            <a:endParaRPr sz="3200" dirty="0">
              <a:solidFill>
                <a:schemeClr val="dk1"/>
              </a:solidFill>
            </a:endParaRPr>
          </a:p>
          <a:p>
            <a:pPr marL="609600" lvl="0" indent="-508000" algn="l" rtl="0">
              <a:spcBef>
                <a:spcPts val="0"/>
              </a:spcBef>
              <a:spcAft>
                <a:spcPts val="0"/>
              </a:spcAft>
              <a:buClr>
                <a:schemeClr val="dk1"/>
              </a:buClr>
              <a:buSzPts val="3200"/>
              <a:buChar char="●"/>
            </a:pPr>
            <a:r>
              <a:rPr lang="en-US" sz="3200" u="sng" dirty="0" smtClean="0">
                <a:solidFill>
                  <a:schemeClr val="dk1"/>
                </a:solidFill>
              </a:rPr>
              <a:t>Climate/Culture Survey </a:t>
            </a:r>
            <a:r>
              <a:rPr lang="en-US" sz="3200" dirty="0" smtClean="0">
                <a:solidFill>
                  <a:schemeClr val="dk1"/>
                </a:solidFill>
              </a:rPr>
              <a:t>- </a:t>
            </a:r>
            <a:r>
              <a:rPr lang="en-US" sz="3200" dirty="0">
                <a:solidFill>
                  <a:schemeClr val="dk1"/>
                </a:solidFill>
              </a:rPr>
              <a:t>Support for academic learning, sense of </a:t>
            </a:r>
            <a:r>
              <a:rPr lang="en-US" sz="3200" dirty="0" smtClean="0">
                <a:solidFill>
                  <a:schemeClr val="dk1"/>
                </a:solidFill>
              </a:rPr>
              <a:t>connectedness</a:t>
            </a:r>
            <a:r>
              <a:rPr lang="en-US" sz="3200" dirty="0">
                <a:solidFill>
                  <a:schemeClr val="dk1"/>
                </a:solidFill>
              </a:rPr>
              <a:t>, </a:t>
            </a:r>
            <a:r>
              <a:rPr lang="en-US" sz="3200" dirty="0" smtClean="0">
                <a:solidFill>
                  <a:schemeClr val="dk1"/>
                </a:solidFill>
              </a:rPr>
              <a:t>perceived </a:t>
            </a:r>
            <a:r>
              <a:rPr lang="en-US" sz="3200" dirty="0">
                <a:solidFill>
                  <a:schemeClr val="dk1"/>
                </a:solidFill>
              </a:rPr>
              <a:t>fairness of discipline rules and norms, </a:t>
            </a:r>
            <a:r>
              <a:rPr lang="en-US" sz="3200" dirty="0" smtClean="0">
                <a:solidFill>
                  <a:schemeClr val="dk1"/>
                </a:solidFill>
              </a:rPr>
              <a:t>safety</a:t>
            </a:r>
          </a:p>
          <a:p>
            <a:pPr marL="101600" lvl="0" indent="0" algn="l" rtl="0">
              <a:spcBef>
                <a:spcPts val="0"/>
              </a:spcBef>
              <a:spcAft>
                <a:spcPts val="0"/>
              </a:spcAft>
              <a:buClr>
                <a:schemeClr val="dk1"/>
              </a:buClr>
              <a:buSzPts val="3200"/>
              <a:buNone/>
            </a:pPr>
            <a:endParaRPr lang="en-US" sz="3200" dirty="0" smtClean="0">
              <a:solidFill>
                <a:schemeClr val="dk1"/>
              </a:solidFill>
            </a:endParaRPr>
          </a:p>
          <a:p>
            <a:pPr marL="101600" lvl="0" indent="0" algn="l" rtl="0">
              <a:spcBef>
                <a:spcPts val="0"/>
              </a:spcBef>
              <a:spcAft>
                <a:spcPts val="0"/>
              </a:spcAft>
              <a:buClr>
                <a:schemeClr val="dk1"/>
              </a:buClr>
              <a:buSzPts val="3200"/>
              <a:buNone/>
            </a:pPr>
            <a:endParaRPr lang="en-US" sz="3200" dirty="0">
              <a:solidFill>
                <a:schemeClr val="dk1"/>
              </a:solidFill>
            </a:endParaRPr>
          </a:p>
          <a:p>
            <a:pPr marL="101600" lvl="0" indent="0" algn="r">
              <a:buClr>
                <a:schemeClr val="dk1"/>
              </a:buClr>
              <a:buSzPts val="3200"/>
              <a:buNone/>
            </a:pPr>
            <a:r>
              <a:rPr lang="en-US" dirty="0" smtClean="0">
                <a:solidFill>
                  <a:schemeClr val="tx1"/>
                </a:solidFill>
              </a:rPr>
              <a:t>(</a:t>
            </a:r>
            <a:r>
              <a:rPr lang="en-US" dirty="0">
                <a:solidFill>
                  <a:schemeClr val="tx1"/>
                </a:solidFill>
              </a:rPr>
              <a:t>Hough, H., Kalogrides, D., &amp; Loeb, S. (2017</a:t>
            </a:r>
            <a:r>
              <a:rPr lang="en-US" dirty="0" smtClean="0">
                <a:solidFill>
                  <a:schemeClr val="tx1"/>
                </a:solidFill>
              </a:rPr>
              <a:t>)</a:t>
            </a:r>
            <a:endParaRPr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52"/>
          <p:cNvPicPr preferRelativeResize="0"/>
          <p:nvPr/>
        </p:nvPicPr>
        <p:blipFill>
          <a:blip r:embed="rId3">
            <a:alphaModFix/>
          </a:blip>
          <a:stretch>
            <a:fillRect/>
          </a:stretch>
        </p:blipFill>
        <p:spPr>
          <a:xfrm>
            <a:off x="1613713" y="546275"/>
            <a:ext cx="8848725" cy="5405600"/>
          </a:xfrm>
          <a:prstGeom prst="rect">
            <a:avLst/>
          </a:prstGeom>
          <a:noFill/>
          <a:ln>
            <a:noFill/>
          </a:ln>
        </p:spPr>
      </p:pic>
    </p:spTree>
    <p:extLst>
      <p:ext uri="{BB962C8B-B14F-4D97-AF65-F5344CB8AC3E}">
        <p14:creationId xmlns:p14="http://schemas.microsoft.com/office/powerpoint/2010/main" val="516047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53"/>
          <p:cNvPicPr preferRelativeResize="0"/>
          <p:nvPr/>
        </p:nvPicPr>
        <p:blipFill>
          <a:blip r:embed="rId3">
            <a:alphaModFix/>
          </a:blip>
          <a:stretch>
            <a:fillRect/>
          </a:stretch>
        </p:blipFill>
        <p:spPr>
          <a:xfrm>
            <a:off x="1593750" y="642925"/>
            <a:ext cx="8975724" cy="5257551"/>
          </a:xfrm>
          <a:prstGeom prst="rect">
            <a:avLst/>
          </a:prstGeom>
          <a:noFill/>
          <a:ln>
            <a:noFill/>
          </a:ln>
        </p:spPr>
      </p:pic>
    </p:spTree>
    <p:extLst>
      <p:ext uri="{BB962C8B-B14F-4D97-AF65-F5344CB8AC3E}">
        <p14:creationId xmlns:p14="http://schemas.microsoft.com/office/powerpoint/2010/main" val="3492269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75"/>
          <p:cNvPicPr preferRelativeResize="0"/>
          <p:nvPr/>
        </p:nvPicPr>
        <p:blipFill>
          <a:blip r:embed="rId3">
            <a:alphaModFix/>
          </a:blip>
          <a:stretch>
            <a:fillRect/>
          </a:stretch>
        </p:blipFill>
        <p:spPr>
          <a:xfrm>
            <a:off x="1531800" y="361467"/>
            <a:ext cx="8981000" cy="5238933"/>
          </a:xfrm>
          <a:prstGeom prst="rect">
            <a:avLst/>
          </a:prstGeom>
          <a:noFill/>
          <a:ln>
            <a:noFill/>
          </a:ln>
        </p:spPr>
      </p:pic>
      <p:sp>
        <p:nvSpPr>
          <p:cNvPr id="503" name="Google Shape;503;p75"/>
          <p:cNvSpPr txBox="1">
            <a:spLocks noGrp="1"/>
          </p:cNvSpPr>
          <p:nvPr>
            <p:ph type="body" idx="1"/>
          </p:nvPr>
        </p:nvSpPr>
        <p:spPr>
          <a:xfrm>
            <a:off x="5959233" y="5470767"/>
            <a:ext cx="5834800" cy="9768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endParaRPr sz="1900" b="1" dirty="0">
              <a:solidFill>
                <a:schemeClr val="dk1"/>
              </a:solidFill>
            </a:endParaRPr>
          </a:p>
          <a:p>
            <a:pPr marL="0" lvl="0" indent="0" algn="r" rtl="0">
              <a:spcBef>
                <a:spcPts val="0"/>
              </a:spcBef>
              <a:spcAft>
                <a:spcPts val="0"/>
              </a:spcAft>
              <a:buClr>
                <a:schemeClr val="dk1"/>
              </a:buClr>
              <a:buSzPts val="1500"/>
              <a:buFont typeface="Arial"/>
              <a:buNone/>
            </a:pPr>
            <a:r>
              <a:rPr lang="en-US" sz="1900" dirty="0">
                <a:solidFill>
                  <a:schemeClr val="dk1"/>
                </a:solidFill>
              </a:rPr>
              <a:t>(Hough, Kalogrides, and Loeb, 2017) </a:t>
            </a:r>
            <a:endParaRPr sz="1900" u="sng" dirty="0">
              <a:solidFill>
                <a:schemeClr val="dk1"/>
              </a:solidFill>
            </a:endParaRPr>
          </a:p>
          <a:p>
            <a:pPr marL="0" lvl="0" indent="0" algn="l" rtl="0">
              <a:spcBef>
                <a:spcPts val="0"/>
              </a:spcBef>
              <a:spcAft>
                <a:spcPts val="0"/>
              </a:spcAft>
              <a:buNone/>
            </a:pPr>
            <a:endParaRPr sz="19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2"/>
          <p:cNvSpPr txBox="1">
            <a:spLocks noGrp="1"/>
          </p:cNvSpPr>
          <p:nvPr>
            <p:ph type="title"/>
          </p:nvPr>
        </p:nvSpPr>
        <p:spPr>
          <a:xfrm>
            <a:off x="505052" y="255469"/>
            <a:ext cx="11360700" cy="1831748"/>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600" i="1" dirty="0"/>
              <a:t>We do not really see through our eyes or hear through our ears, but through our beliefs.</a:t>
            </a:r>
            <a:endParaRPr sz="3600" i="1" dirty="0"/>
          </a:p>
          <a:p>
            <a:pPr marL="0" lvl="0" indent="0" algn="l" rtl="0">
              <a:lnSpc>
                <a:spcPct val="115000"/>
              </a:lnSpc>
              <a:spcBef>
                <a:spcPts val="0"/>
              </a:spcBef>
              <a:spcAft>
                <a:spcPts val="0"/>
              </a:spcAft>
              <a:buClr>
                <a:schemeClr val="dk1"/>
              </a:buClr>
              <a:buSzPts val="1100"/>
              <a:buFont typeface="Arial"/>
              <a:buNone/>
            </a:pPr>
            <a:r>
              <a:rPr lang="en-US" sz="3600" i="1" dirty="0"/>
              <a:t>                            	                </a:t>
            </a:r>
            <a:r>
              <a:rPr lang="en-US" sz="3600" i="1" dirty="0" smtClean="0"/>
              <a:t>			</a:t>
            </a:r>
            <a:r>
              <a:rPr lang="en-US" sz="3200" i="1" dirty="0" smtClean="0"/>
              <a:t>-</a:t>
            </a:r>
            <a:r>
              <a:rPr lang="en-US" sz="3200" i="1" dirty="0"/>
              <a:t>Lisa Delpit</a:t>
            </a:r>
            <a:endParaRPr sz="3200" i="1" dirty="0"/>
          </a:p>
          <a:p>
            <a:pPr marL="0" lvl="0" indent="0" algn="l" rtl="0">
              <a:spcBef>
                <a:spcPts val="0"/>
              </a:spcBef>
              <a:spcAft>
                <a:spcPts val="0"/>
              </a:spcAft>
              <a:buNone/>
            </a:pPr>
            <a:endParaRPr i="1" dirty="0"/>
          </a:p>
        </p:txBody>
      </p:sp>
      <p:pic>
        <p:nvPicPr>
          <p:cNvPr id="545" name="Google Shape;545;p82"/>
          <p:cNvPicPr preferRelativeResize="0"/>
          <p:nvPr/>
        </p:nvPicPr>
        <p:blipFill>
          <a:blip r:embed="rId3">
            <a:alphaModFix/>
          </a:blip>
          <a:stretch>
            <a:fillRect/>
          </a:stretch>
        </p:blipFill>
        <p:spPr>
          <a:xfrm>
            <a:off x="2563220" y="2087217"/>
            <a:ext cx="5878087" cy="4015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57" y="181243"/>
            <a:ext cx="11360800" cy="763600"/>
          </a:xfrm>
        </p:spPr>
        <p:txBody>
          <a:bodyPr/>
          <a:lstStyle/>
          <a:p>
            <a:r>
              <a:rPr lang="en-US" sz="4000" b="1" dirty="0" smtClean="0"/>
              <a:t>Cultural Proficiency: An Inside-Out Approach to Difference</a:t>
            </a:r>
            <a:br>
              <a:rPr lang="en-US" sz="4000" b="1" dirty="0" smtClean="0"/>
            </a:br>
            <a:endParaRPr lang="en-US" sz="3200" i="1" dirty="0"/>
          </a:p>
        </p:txBody>
      </p:sp>
      <p:sp>
        <p:nvSpPr>
          <p:cNvPr id="3" name="Text Placeholder 2"/>
          <p:cNvSpPr>
            <a:spLocks noGrp="1"/>
          </p:cNvSpPr>
          <p:nvPr>
            <p:ph type="body" idx="1"/>
          </p:nvPr>
        </p:nvSpPr>
        <p:spPr>
          <a:xfrm>
            <a:off x="441357" y="1700012"/>
            <a:ext cx="11360800" cy="4185634"/>
          </a:xfrm>
        </p:spPr>
        <p:txBody>
          <a:bodyPr/>
          <a:lstStyle/>
          <a:p>
            <a:r>
              <a:rPr lang="en-US" b="1" dirty="0" smtClean="0">
                <a:solidFill>
                  <a:schemeClr val="tx1"/>
                </a:solidFill>
              </a:rPr>
              <a:t>Assess Culture: </a:t>
            </a:r>
            <a:r>
              <a:rPr lang="en-US" i="1" dirty="0" smtClean="0">
                <a:solidFill>
                  <a:schemeClr val="tx1"/>
                </a:solidFill>
              </a:rPr>
              <a:t>Identify the differences among the people in your environment</a:t>
            </a:r>
          </a:p>
          <a:p>
            <a:r>
              <a:rPr lang="en-US" b="1" dirty="0" smtClean="0">
                <a:solidFill>
                  <a:schemeClr val="tx1"/>
                </a:solidFill>
              </a:rPr>
              <a:t>Value Diversity: </a:t>
            </a:r>
            <a:r>
              <a:rPr lang="en-US" i="1" dirty="0" smtClean="0">
                <a:solidFill>
                  <a:schemeClr val="tx1"/>
                </a:solidFill>
              </a:rPr>
              <a:t>Embrace the differences as contributing to the value of the environment</a:t>
            </a:r>
          </a:p>
          <a:p>
            <a:r>
              <a:rPr lang="en-US" b="1" dirty="0" smtClean="0">
                <a:solidFill>
                  <a:schemeClr val="tx1"/>
                </a:solidFill>
              </a:rPr>
              <a:t>Manage the Dynamics of Difference: </a:t>
            </a:r>
            <a:r>
              <a:rPr lang="en-US" i="1" dirty="0" smtClean="0">
                <a:solidFill>
                  <a:schemeClr val="tx1"/>
                </a:solidFill>
              </a:rPr>
              <a:t>Reframe the differences so that diversity is not perceived as a problem to be solved</a:t>
            </a:r>
          </a:p>
          <a:p>
            <a:r>
              <a:rPr lang="en-US" b="1" dirty="0" smtClean="0">
                <a:solidFill>
                  <a:schemeClr val="tx1"/>
                </a:solidFill>
              </a:rPr>
              <a:t>Adapt to Diversity: </a:t>
            </a:r>
            <a:r>
              <a:rPr lang="en-US" i="1" dirty="0" smtClean="0">
                <a:solidFill>
                  <a:schemeClr val="tx1"/>
                </a:solidFill>
              </a:rPr>
              <a:t>Teach and learn about differences and how to respond to them effectively</a:t>
            </a:r>
          </a:p>
          <a:p>
            <a:r>
              <a:rPr lang="en-US" b="1" dirty="0" smtClean="0">
                <a:solidFill>
                  <a:schemeClr val="tx1"/>
                </a:solidFill>
              </a:rPr>
              <a:t>Institutionalize Cultural Knowledge: </a:t>
            </a:r>
            <a:r>
              <a:rPr lang="en-US" i="1" dirty="0" smtClean="0">
                <a:solidFill>
                  <a:schemeClr val="tx1"/>
                </a:solidFill>
              </a:rPr>
              <a:t>Change the systems to ensure healthy and effective responses to diversity</a:t>
            </a:r>
            <a:endParaRPr lang="en-US" i="1" dirty="0">
              <a:solidFill>
                <a:schemeClr val="tx1"/>
              </a:solidFill>
            </a:endParaRPr>
          </a:p>
          <a:p>
            <a:pPr marL="76200" indent="0">
              <a:buNone/>
            </a:pPr>
            <a:r>
              <a:rPr lang="en-US" sz="2800" i="1" dirty="0" smtClean="0">
                <a:solidFill>
                  <a:schemeClr val="tx1"/>
                </a:solidFill>
              </a:rPr>
              <a:t>	</a:t>
            </a:r>
            <a:r>
              <a:rPr lang="en-US" sz="1800" i="1" u="sng" dirty="0" smtClean="0">
                <a:solidFill>
                  <a:schemeClr val="tx1"/>
                </a:solidFill>
              </a:rPr>
              <a:t>Cultural Proficiency: A Manual for School Leaders</a:t>
            </a:r>
            <a:r>
              <a:rPr lang="en-US" sz="1800" i="1" dirty="0" smtClean="0">
                <a:solidFill>
                  <a:schemeClr val="tx1"/>
                </a:solidFill>
              </a:rPr>
              <a:t>, Lindsey, Robins, Terrell, Corwin Press, 2009</a:t>
            </a:r>
            <a:endParaRPr lang="en-US" sz="1800" i="1" dirty="0">
              <a:solidFill>
                <a:schemeClr val="tx1"/>
              </a:solidFill>
            </a:endParaRPr>
          </a:p>
        </p:txBody>
      </p:sp>
    </p:spTree>
    <p:extLst>
      <p:ext uri="{BB962C8B-B14F-4D97-AF65-F5344CB8AC3E}">
        <p14:creationId xmlns:p14="http://schemas.microsoft.com/office/powerpoint/2010/main" val="28518039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8"/>
          <p:cNvSpPr txBox="1">
            <a:spLocks noGrp="1"/>
          </p:cNvSpPr>
          <p:nvPr>
            <p:ph type="title"/>
          </p:nvPr>
        </p:nvSpPr>
        <p:spPr>
          <a:xfrm>
            <a:off x="314000" y="315072"/>
            <a:ext cx="11534400" cy="763600"/>
          </a:xfrm>
          <a:prstGeom prst="rect">
            <a:avLst/>
          </a:prstGeom>
        </p:spPr>
        <p:txBody>
          <a:bodyPr spcFirstLastPara="1" wrap="square" lIns="121900" tIns="121900" rIns="121900" bIns="121900" anchor="t" anchorCtr="0">
            <a:noAutofit/>
          </a:bodyPr>
          <a:lstStyle/>
          <a:p>
            <a:pPr lvl="0" algn="ctr"/>
            <a:r>
              <a:rPr lang="en-US" sz="4000" b="1" dirty="0" smtClean="0"/>
              <a:t>Barriers </a:t>
            </a:r>
            <a:r>
              <a:rPr lang="en-US" sz="4000" b="1" dirty="0"/>
              <a:t>to Equity Outcomes through SEL : “Colorblindness”</a:t>
            </a:r>
            <a:endParaRPr sz="4000" b="1" dirty="0"/>
          </a:p>
        </p:txBody>
      </p:sp>
      <p:sp>
        <p:nvSpPr>
          <p:cNvPr id="520" name="Google Shape;520;p78"/>
          <p:cNvSpPr txBox="1">
            <a:spLocks noGrp="1"/>
          </p:cNvSpPr>
          <p:nvPr>
            <p:ph type="body" idx="1"/>
          </p:nvPr>
        </p:nvSpPr>
        <p:spPr>
          <a:xfrm>
            <a:off x="1097279" y="1962175"/>
            <a:ext cx="9708543" cy="4461816"/>
          </a:xfrm>
          <a:prstGeom prst="rect">
            <a:avLst/>
          </a:prstGeom>
        </p:spPr>
        <p:txBody>
          <a:bodyPr spcFirstLastPara="1" wrap="square" lIns="121900" tIns="121900" rIns="121900" bIns="121900" anchor="t" anchorCtr="0">
            <a:noAutofit/>
          </a:bodyPr>
          <a:lstStyle/>
          <a:p>
            <a:pPr marL="609600" lvl="0" indent="-508000" algn="l" rtl="0">
              <a:spcBef>
                <a:spcPts val="0"/>
              </a:spcBef>
              <a:spcAft>
                <a:spcPts val="0"/>
              </a:spcAft>
              <a:buClr>
                <a:srgbClr val="000000"/>
              </a:buClr>
              <a:buSzPts val="3200"/>
              <a:buChar char="●"/>
            </a:pPr>
            <a:r>
              <a:rPr lang="en-US" sz="3200" dirty="0">
                <a:solidFill>
                  <a:srgbClr val="000000"/>
                </a:solidFill>
                <a:highlight>
                  <a:srgbClr val="FFFFFF"/>
                </a:highlight>
              </a:rPr>
              <a:t>Colorblind racism </a:t>
            </a:r>
            <a:r>
              <a:rPr lang="en-US" sz="3200" dirty="0" smtClean="0">
                <a:solidFill>
                  <a:srgbClr val="000000"/>
                </a:solidFill>
                <a:highlight>
                  <a:srgbClr val="FFFFFF"/>
                </a:highlight>
              </a:rPr>
              <a:t>explains </a:t>
            </a:r>
            <a:r>
              <a:rPr lang="en-US" sz="3200" dirty="0">
                <a:solidFill>
                  <a:srgbClr val="000000"/>
                </a:solidFill>
                <a:highlight>
                  <a:srgbClr val="FFFFFF"/>
                </a:highlight>
              </a:rPr>
              <a:t>racial inequality as the outcome of nonracial </a:t>
            </a:r>
            <a:r>
              <a:rPr lang="en-US" sz="3200" dirty="0" smtClean="0">
                <a:solidFill>
                  <a:srgbClr val="000000"/>
                </a:solidFill>
                <a:highlight>
                  <a:srgbClr val="FFFFFF"/>
                </a:highlight>
              </a:rPr>
              <a:t>dynamics.</a:t>
            </a:r>
          </a:p>
          <a:p>
            <a:pPr marL="609600" lvl="0" indent="-508000" algn="l" rtl="0">
              <a:spcBef>
                <a:spcPts val="0"/>
              </a:spcBef>
              <a:spcAft>
                <a:spcPts val="0"/>
              </a:spcAft>
              <a:buClr>
                <a:srgbClr val="000000"/>
              </a:buClr>
              <a:buSzPts val="3200"/>
              <a:buChar char="●"/>
            </a:pPr>
            <a:r>
              <a:rPr lang="en-US" sz="3200" dirty="0" smtClean="0">
                <a:solidFill>
                  <a:srgbClr val="000000"/>
                </a:solidFill>
                <a:highlight>
                  <a:srgbClr val="FFFFFF"/>
                </a:highlight>
              </a:rPr>
              <a:t>The perception that race does not matter.</a:t>
            </a:r>
          </a:p>
          <a:p>
            <a:pPr marL="609600" lvl="0" indent="-508000" algn="l" rtl="0">
              <a:spcBef>
                <a:spcPts val="0"/>
              </a:spcBef>
              <a:spcAft>
                <a:spcPts val="0"/>
              </a:spcAft>
              <a:buClr>
                <a:srgbClr val="000000"/>
              </a:buClr>
              <a:buSzPts val="3200"/>
              <a:buChar char="●"/>
            </a:pPr>
            <a:r>
              <a:rPr lang="en-US" sz="3200" dirty="0" smtClean="0">
                <a:solidFill>
                  <a:srgbClr val="000000"/>
                </a:solidFill>
                <a:highlight>
                  <a:srgbClr val="FFFFFF"/>
                </a:highlight>
              </a:rPr>
              <a:t>Many </a:t>
            </a:r>
            <a:r>
              <a:rPr lang="en-US" sz="3200" dirty="0">
                <a:solidFill>
                  <a:srgbClr val="000000"/>
                </a:solidFill>
                <a:highlight>
                  <a:srgbClr val="FFFFFF"/>
                </a:highlight>
              </a:rPr>
              <a:t>educators state that they don’t see </a:t>
            </a:r>
            <a:r>
              <a:rPr lang="en-US" sz="3200" dirty="0" smtClean="0">
                <a:solidFill>
                  <a:srgbClr val="000000"/>
                </a:solidFill>
                <a:highlight>
                  <a:srgbClr val="FFFFFF"/>
                </a:highlight>
              </a:rPr>
              <a:t>color in an effort to </a:t>
            </a:r>
            <a:r>
              <a:rPr lang="en-US" sz="3200" dirty="0">
                <a:solidFill>
                  <a:srgbClr val="000000"/>
                </a:solidFill>
                <a:highlight>
                  <a:srgbClr val="FFFFFF"/>
                </a:highlight>
              </a:rPr>
              <a:t>treat all students the </a:t>
            </a:r>
            <a:r>
              <a:rPr lang="en-US" sz="3200" dirty="0" smtClean="0">
                <a:solidFill>
                  <a:srgbClr val="000000"/>
                </a:solidFill>
                <a:highlight>
                  <a:srgbClr val="FFFFFF"/>
                </a:highlight>
              </a:rPr>
              <a:t>same. </a:t>
            </a:r>
            <a:endParaRPr lang="en-US" sz="3200" dirty="0">
              <a:solidFill>
                <a:srgbClr val="000000"/>
              </a:solidFill>
              <a:highlight>
                <a:srgbClr val="FFFFFF"/>
              </a:highlight>
            </a:endParaRPr>
          </a:p>
          <a:p>
            <a:pPr marL="101600" lvl="0" indent="0" algn="l" rtl="0">
              <a:spcBef>
                <a:spcPts val="0"/>
              </a:spcBef>
              <a:spcAft>
                <a:spcPts val="0"/>
              </a:spcAft>
              <a:buClr>
                <a:srgbClr val="000000"/>
              </a:buClr>
              <a:buSzPts val="3200"/>
              <a:buNone/>
            </a:pPr>
            <a:endParaRPr lang="en-US" dirty="0" smtClean="0">
              <a:solidFill>
                <a:schemeClr val="dk1"/>
              </a:solidFill>
              <a:highlight>
                <a:schemeClr val="lt1"/>
              </a:highlight>
            </a:endParaRPr>
          </a:p>
          <a:p>
            <a:pPr marL="0" lvl="0" indent="0" algn="r">
              <a:spcBef>
                <a:spcPts val="2100"/>
              </a:spcBef>
              <a:buNone/>
            </a:pPr>
            <a:r>
              <a:rPr lang="en-US" dirty="0" smtClean="0">
                <a:solidFill>
                  <a:schemeClr val="dk1"/>
                </a:solidFill>
                <a:highlight>
                  <a:schemeClr val="lt1"/>
                </a:highlight>
              </a:rPr>
              <a:t>(Bonilla-Silva, 2013)</a:t>
            </a:r>
            <a:endParaRPr lang="en-US" dirty="0">
              <a:solidFill>
                <a:schemeClr val="dk1"/>
              </a:solidFill>
              <a:highlight>
                <a:schemeClr val="lt1"/>
              </a:highlight>
            </a:endParaRPr>
          </a:p>
          <a:p>
            <a:pPr marL="0" lvl="0" indent="0" algn="r">
              <a:spcBef>
                <a:spcPts val="2100"/>
              </a:spcBef>
              <a:buNone/>
            </a:pPr>
            <a:endParaRPr lang="en-US" dirty="0">
              <a:solidFill>
                <a:schemeClr val="dk1"/>
              </a:solidFill>
              <a:highlight>
                <a:schemeClr val="lt1"/>
              </a:highlight>
            </a:endParaRPr>
          </a:p>
          <a:p>
            <a:pPr marL="0" lvl="0" indent="0" algn="r" rtl="0">
              <a:spcBef>
                <a:spcPts val="2100"/>
              </a:spcBef>
              <a:spcAft>
                <a:spcPts val="0"/>
              </a:spcAft>
              <a:buNone/>
            </a:pPr>
            <a:endParaRPr sz="3200" dirty="0">
              <a:solidFill>
                <a:srgbClr val="000000"/>
              </a:solidFill>
            </a:endParaRPr>
          </a:p>
          <a:p>
            <a:pPr marL="609600" lvl="0" indent="0" algn="l" rtl="0">
              <a:spcBef>
                <a:spcPts val="2100"/>
              </a:spcBef>
              <a:spcAft>
                <a:spcPts val="2100"/>
              </a:spcAft>
              <a:buNone/>
            </a:pPr>
            <a:r>
              <a:rPr lang="en-US" sz="1900" dirty="0"/>
              <a:t> </a:t>
            </a:r>
            <a:endParaRPr sz="19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0"/>
          <p:cNvSpPr txBox="1">
            <a:spLocks noGrp="1"/>
          </p:cNvSpPr>
          <p:nvPr>
            <p:ph type="title"/>
          </p:nvPr>
        </p:nvSpPr>
        <p:spPr>
          <a:xfrm>
            <a:off x="492602" y="275732"/>
            <a:ext cx="11360800" cy="1187307"/>
          </a:xfrm>
          <a:prstGeom prst="rect">
            <a:avLst/>
          </a:prstGeom>
        </p:spPr>
        <p:txBody>
          <a:bodyPr spcFirstLastPara="1" wrap="square" lIns="121900" tIns="121900" rIns="121900" bIns="121900" anchor="t" anchorCtr="0">
            <a:noAutofit/>
          </a:bodyPr>
          <a:lstStyle/>
          <a:p>
            <a:pPr marL="0" lvl="0" indent="0" algn="ctr" rtl="0">
              <a:spcBef>
                <a:spcPts val="2100"/>
              </a:spcBef>
              <a:spcAft>
                <a:spcPts val="0"/>
              </a:spcAft>
              <a:buNone/>
            </a:pPr>
            <a:r>
              <a:rPr lang="en-US" sz="4000" b="1" dirty="0" smtClean="0"/>
              <a:t>The Impact of Colorblindness – AB 2635 </a:t>
            </a:r>
            <a:endParaRPr sz="4000" b="1" dirty="0"/>
          </a:p>
        </p:txBody>
      </p:sp>
      <p:sp>
        <p:nvSpPr>
          <p:cNvPr id="532" name="Google Shape;532;p80"/>
          <p:cNvSpPr txBox="1">
            <a:spLocks noGrp="1"/>
          </p:cNvSpPr>
          <p:nvPr>
            <p:ph type="body" idx="1"/>
          </p:nvPr>
        </p:nvSpPr>
        <p:spPr>
          <a:xfrm>
            <a:off x="415600" y="1463039"/>
            <a:ext cx="11360800" cy="4628794"/>
          </a:xfrm>
          <a:prstGeom prst="rect">
            <a:avLst/>
          </a:prstGeom>
        </p:spPr>
        <p:txBody>
          <a:bodyPr spcFirstLastPara="1" wrap="square" lIns="121900" tIns="121900" rIns="121900" bIns="121900" anchor="t" anchorCtr="0">
            <a:noAutofit/>
          </a:bodyPr>
          <a:lstStyle/>
          <a:p>
            <a:pPr marL="609600" lvl="0" indent="-508000" algn="l" rtl="0">
              <a:spcBef>
                <a:spcPts val="0"/>
              </a:spcBef>
              <a:spcAft>
                <a:spcPts val="0"/>
              </a:spcAft>
              <a:buClr>
                <a:srgbClr val="000000"/>
              </a:buClr>
              <a:buSzPts val="3200"/>
              <a:buChar char="●"/>
            </a:pPr>
            <a:r>
              <a:rPr lang="en-US" sz="3200" dirty="0" smtClean="0">
                <a:solidFill>
                  <a:srgbClr val="000000"/>
                </a:solidFill>
              </a:rPr>
              <a:t>AB </a:t>
            </a:r>
            <a:r>
              <a:rPr lang="en-US" sz="3200" dirty="0">
                <a:solidFill>
                  <a:srgbClr val="000000"/>
                </a:solidFill>
              </a:rPr>
              <a:t>2635 was initially intended for the lowest-performing </a:t>
            </a:r>
            <a:r>
              <a:rPr lang="en-US" sz="3200" dirty="0" smtClean="0">
                <a:solidFill>
                  <a:srgbClr val="000000"/>
                </a:solidFill>
              </a:rPr>
              <a:t>racial/ethnic group.</a:t>
            </a:r>
          </a:p>
          <a:p>
            <a:pPr marL="609600" indent="-508000">
              <a:buClr>
                <a:srgbClr val="000000"/>
              </a:buClr>
              <a:buSzPts val="3200"/>
            </a:pPr>
            <a:r>
              <a:rPr lang="en-US" sz="3200" dirty="0">
                <a:solidFill>
                  <a:srgbClr val="000000"/>
                </a:solidFill>
              </a:rPr>
              <a:t>School districts will receive $300 million in 2018-2019 to support students with the lowest standardized test scores. </a:t>
            </a:r>
            <a:endParaRPr sz="3200" dirty="0" smtClean="0">
              <a:solidFill>
                <a:srgbClr val="FF0000"/>
              </a:solidFill>
            </a:endParaRPr>
          </a:p>
          <a:p>
            <a:pPr marL="609600" lvl="0" indent="-508000" algn="l" rtl="0">
              <a:spcBef>
                <a:spcPts val="0"/>
              </a:spcBef>
              <a:spcAft>
                <a:spcPts val="0"/>
              </a:spcAft>
              <a:buClr>
                <a:srgbClr val="000000"/>
              </a:buClr>
              <a:buSzPts val="3200"/>
              <a:buChar char="●"/>
            </a:pPr>
            <a:r>
              <a:rPr lang="en-US" sz="3200" dirty="0" smtClean="0">
                <a:solidFill>
                  <a:srgbClr val="000000"/>
                </a:solidFill>
              </a:rPr>
              <a:t>Passed </a:t>
            </a:r>
            <a:r>
              <a:rPr lang="en-US" sz="3200" dirty="0">
                <a:solidFill>
                  <a:srgbClr val="000000"/>
                </a:solidFill>
              </a:rPr>
              <a:t>the Assembly 76-0; amended when taken up by the </a:t>
            </a:r>
            <a:r>
              <a:rPr lang="en-US" sz="3200" dirty="0" smtClean="0">
                <a:solidFill>
                  <a:srgbClr val="000000"/>
                </a:solidFill>
              </a:rPr>
              <a:t>Senate.</a:t>
            </a:r>
          </a:p>
          <a:p>
            <a:pPr marL="609600" lvl="0" indent="-508000" algn="l" rtl="0">
              <a:spcBef>
                <a:spcPts val="0"/>
              </a:spcBef>
              <a:spcAft>
                <a:spcPts val="0"/>
              </a:spcAft>
              <a:buClr>
                <a:srgbClr val="000000"/>
              </a:buClr>
              <a:buSzPts val="3200"/>
              <a:buChar char="●"/>
            </a:pPr>
            <a:r>
              <a:rPr lang="en-US" sz="3200" dirty="0" smtClean="0">
                <a:solidFill>
                  <a:srgbClr val="000000"/>
                </a:solidFill>
              </a:rPr>
              <a:t>Reasoning was that it conflicts with Proposition 209. </a:t>
            </a:r>
            <a:endParaRPr sz="3200" dirty="0">
              <a:solidFill>
                <a:srgbClr val="000000"/>
              </a:solidFill>
            </a:endParaRPr>
          </a:p>
          <a:p>
            <a:pPr marL="0" lvl="0" indent="0" algn="l" rtl="0">
              <a:spcBef>
                <a:spcPts val="2100"/>
              </a:spcBef>
              <a:spcAft>
                <a:spcPts val="0"/>
              </a:spcAft>
              <a:buNone/>
            </a:pPr>
            <a:endParaRPr sz="1900" dirty="0">
              <a:solidFill>
                <a:srgbClr val="000000"/>
              </a:solidFill>
            </a:endParaRPr>
          </a:p>
          <a:p>
            <a:pPr marL="609600" lvl="0" indent="0" algn="l" rtl="0">
              <a:spcBef>
                <a:spcPts val="2100"/>
              </a:spcBef>
              <a:spcAft>
                <a:spcPts val="0"/>
              </a:spcAft>
              <a:buNone/>
            </a:pPr>
            <a:endParaRPr sz="1900" dirty="0">
              <a:solidFill>
                <a:srgbClr val="000000"/>
              </a:solidFill>
            </a:endParaRPr>
          </a:p>
          <a:p>
            <a:pPr marL="609600" lvl="0" indent="0" algn="l" rtl="0">
              <a:spcBef>
                <a:spcPts val="2100"/>
              </a:spcBef>
              <a:spcAft>
                <a:spcPts val="0"/>
              </a:spcAft>
              <a:buNone/>
            </a:pPr>
            <a:endParaRPr sz="1900" dirty="0"/>
          </a:p>
          <a:p>
            <a:pPr marL="609600" lvl="0" indent="0" algn="l" rtl="0">
              <a:spcBef>
                <a:spcPts val="2100"/>
              </a:spcBef>
              <a:spcAft>
                <a:spcPts val="2100"/>
              </a:spcAft>
              <a:buNone/>
            </a:pPr>
            <a:r>
              <a:rPr lang="en-US" sz="1900" dirty="0"/>
              <a:t> </a:t>
            </a:r>
            <a:endParaRPr sz="19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5"/>
          <p:cNvSpPr txBox="1">
            <a:spLocks noGrp="1"/>
          </p:cNvSpPr>
          <p:nvPr>
            <p:ph type="title"/>
          </p:nvPr>
        </p:nvSpPr>
        <p:spPr>
          <a:xfrm>
            <a:off x="212400" y="180413"/>
            <a:ext cx="11776400" cy="763600"/>
          </a:xfrm>
          <a:prstGeom prst="rect">
            <a:avLst/>
          </a:prstGeom>
        </p:spPr>
        <p:txBody>
          <a:bodyPr spcFirstLastPara="1" wrap="square" lIns="121900" tIns="121900" rIns="121900" bIns="121900" anchor="t" anchorCtr="0">
            <a:noAutofit/>
          </a:bodyPr>
          <a:lstStyle/>
          <a:p>
            <a:pPr lvl="0" algn="ctr"/>
            <a:r>
              <a:rPr lang="en-US" sz="4000" b="1" dirty="0"/>
              <a:t>Barriers to Equity Outcomes through SEL</a:t>
            </a:r>
            <a:br>
              <a:rPr lang="en-US" sz="4000" b="1" dirty="0"/>
            </a:br>
            <a:r>
              <a:rPr lang="en-US" sz="4000" b="1" dirty="0" smtClean="0"/>
              <a:t>“Microaggressions”</a:t>
            </a:r>
            <a:endParaRPr sz="4000" b="1" dirty="0"/>
          </a:p>
        </p:txBody>
      </p:sp>
      <p:sp>
        <p:nvSpPr>
          <p:cNvPr id="563" name="Google Shape;563;p85"/>
          <p:cNvSpPr txBox="1">
            <a:spLocks noGrp="1"/>
          </p:cNvSpPr>
          <p:nvPr>
            <p:ph type="body" idx="1"/>
          </p:nvPr>
        </p:nvSpPr>
        <p:spPr>
          <a:xfrm>
            <a:off x="317160" y="2162798"/>
            <a:ext cx="11360800" cy="4555200"/>
          </a:xfrm>
          <a:prstGeom prst="rect">
            <a:avLst/>
          </a:prstGeom>
        </p:spPr>
        <p:txBody>
          <a:bodyPr spcFirstLastPara="1" wrap="square" lIns="121900" tIns="121900" rIns="121900" bIns="121900" anchor="t" anchorCtr="0">
            <a:noAutofit/>
          </a:bodyPr>
          <a:lstStyle/>
          <a:p>
            <a:pPr marL="609600" lvl="0" indent="0" algn="l" rtl="0">
              <a:spcBef>
                <a:spcPts val="2100"/>
              </a:spcBef>
              <a:spcAft>
                <a:spcPts val="0"/>
              </a:spcAft>
              <a:buNone/>
            </a:pPr>
            <a:endParaRPr sz="3200" dirty="0">
              <a:solidFill>
                <a:srgbClr val="000000"/>
              </a:solidFill>
            </a:endParaRPr>
          </a:p>
          <a:p>
            <a:pPr marL="0" lvl="0" indent="0" algn="l" rtl="0">
              <a:spcBef>
                <a:spcPts val="2100"/>
              </a:spcBef>
              <a:spcAft>
                <a:spcPts val="2100"/>
              </a:spcAft>
              <a:buNone/>
            </a:pPr>
            <a:endParaRPr sz="190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534" y="1785669"/>
            <a:ext cx="3746187" cy="48030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6139543" y="1785669"/>
            <a:ext cx="5538417" cy="4401205"/>
          </a:xfrm>
          <a:prstGeom prst="rect">
            <a:avLst/>
          </a:prstGeom>
          <a:noFill/>
        </p:spPr>
        <p:txBody>
          <a:bodyPr wrap="square" rtlCol="0">
            <a:spAutoFit/>
          </a:bodyPr>
          <a:lstStyle/>
          <a:p>
            <a:r>
              <a:rPr lang="en-US" sz="2800" dirty="0">
                <a:solidFill>
                  <a:srgbClr val="222222"/>
                </a:solidFill>
                <a:highlight>
                  <a:srgbClr val="FFFFFF"/>
                </a:highlight>
                <a:latin typeface="Roboto"/>
                <a:ea typeface="Roboto"/>
                <a:cs typeface="Roboto"/>
                <a:sym typeface="Roboto"/>
              </a:rPr>
              <a:t>E</a:t>
            </a:r>
            <a:r>
              <a:rPr lang="en-US" sz="2800" dirty="0" smtClean="0">
                <a:solidFill>
                  <a:srgbClr val="222222"/>
                </a:solidFill>
                <a:highlight>
                  <a:srgbClr val="FFFFFF"/>
                </a:highlight>
                <a:latin typeface="Roboto"/>
                <a:ea typeface="Roboto"/>
                <a:cs typeface="Roboto"/>
                <a:sym typeface="Roboto"/>
              </a:rPr>
              <a:t>veryday </a:t>
            </a:r>
            <a:r>
              <a:rPr lang="en-US" sz="2800" dirty="0">
                <a:solidFill>
                  <a:srgbClr val="222222"/>
                </a:solidFill>
                <a:highlight>
                  <a:srgbClr val="FFFFFF"/>
                </a:highlight>
                <a:latin typeface="Roboto"/>
                <a:ea typeface="Roboto"/>
                <a:cs typeface="Roboto"/>
                <a:sym typeface="Roboto"/>
              </a:rPr>
              <a:t>verbal, nonverbal, and environmental slights, snubs, or insults, whether intentional or unintentional, which communicate hostile, derogatory, or negative messages </a:t>
            </a:r>
            <a:r>
              <a:rPr lang="en-US" sz="2800" dirty="0" smtClean="0">
                <a:solidFill>
                  <a:srgbClr val="222222"/>
                </a:solidFill>
                <a:highlight>
                  <a:srgbClr val="FFFFFF"/>
                </a:highlight>
                <a:latin typeface="Roboto"/>
                <a:ea typeface="Roboto"/>
                <a:cs typeface="Roboto"/>
                <a:sym typeface="Roboto"/>
              </a:rPr>
              <a:t>to individuals </a:t>
            </a:r>
            <a:r>
              <a:rPr lang="en-US" sz="2800" dirty="0">
                <a:solidFill>
                  <a:srgbClr val="222222"/>
                </a:solidFill>
                <a:highlight>
                  <a:srgbClr val="FFFFFF"/>
                </a:highlight>
                <a:latin typeface="Roboto"/>
                <a:ea typeface="Roboto"/>
                <a:cs typeface="Roboto"/>
                <a:sym typeface="Roboto"/>
              </a:rPr>
              <a:t>based solely upon their marginalized group membership</a:t>
            </a:r>
            <a:r>
              <a:rPr lang="en-US" sz="2800" dirty="0" smtClean="0">
                <a:solidFill>
                  <a:srgbClr val="222222"/>
                </a:solidFill>
                <a:highlight>
                  <a:srgbClr val="FFFFFF"/>
                </a:highlight>
                <a:latin typeface="Roboto"/>
                <a:ea typeface="Roboto"/>
                <a:cs typeface="Roboto"/>
                <a:sym typeface="Roboto"/>
              </a:rPr>
              <a:t>.</a:t>
            </a:r>
          </a:p>
          <a:p>
            <a:endParaRPr lang="en-US" sz="2800" dirty="0">
              <a:solidFill>
                <a:srgbClr val="222222"/>
              </a:solidFill>
              <a:highlight>
                <a:srgbClr val="FFFFFF"/>
              </a:highlight>
              <a:latin typeface="Roboto"/>
              <a:ea typeface="Roboto"/>
              <a:cs typeface="Roboto"/>
              <a:sym typeface="Roboto"/>
            </a:endParaRPr>
          </a:p>
          <a:p>
            <a:r>
              <a:rPr lang="en-US" sz="2800" dirty="0" smtClean="0">
                <a:solidFill>
                  <a:srgbClr val="222222"/>
                </a:solidFill>
                <a:highlight>
                  <a:srgbClr val="FFFFFF"/>
                </a:highlight>
                <a:latin typeface="Roboto"/>
                <a:ea typeface="Roboto"/>
                <a:cs typeface="Roboto"/>
                <a:sym typeface="Roboto"/>
              </a:rPr>
              <a:t> </a:t>
            </a:r>
            <a:r>
              <a:rPr lang="en-US" sz="2800" dirty="0">
                <a:solidFill>
                  <a:srgbClr val="222222"/>
                </a:solidFill>
                <a:highlight>
                  <a:srgbClr val="FFFFFF"/>
                </a:highlight>
                <a:latin typeface="Roboto"/>
                <a:ea typeface="Roboto"/>
                <a:cs typeface="Roboto"/>
                <a:sym typeface="Roboto"/>
              </a:rPr>
              <a:t>- Derald Wing Sue, Ph.D</a:t>
            </a:r>
            <a:endParaRPr lang="en-US"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4"/>
          <p:cNvSpPr txBox="1">
            <a:spLocks noGrp="1"/>
          </p:cNvSpPr>
          <p:nvPr>
            <p:ph type="title"/>
          </p:nvPr>
        </p:nvSpPr>
        <p:spPr>
          <a:xfrm>
            <a:off x="415600" y="299078"/>
            <a:ext cx="113608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b="1" dirty="0"/>
              <a:t>Barriers to </a:t>
            </a:r>
            <a:r>
              <a:rPr lang="en-US" sz="4000" b="1" dirty="0" smtClean="0"/>
              <a:t>Equity Outcomes through SEL </a:t>
            </a:r>
            <a:br>
              <a:rPr lang="en-US" sz="4000" b="1" dirty="0" smtClean="0"/>
            </a:br>
            <a:r>
              <a:rPr lang="en-US" sz="4000" b="1" dirty="0" smtClean="0"/>
              <a:t>“Stereotype Threat”</a:t>
            </a:r>
            <a:endParaRPr sz="4000" b="1" dirty="0"/>
          </a:p>
        </p:txBody>
      </p:sp>
      <p:sp>
        <p:nvSpPr>
          <p:cNvPr id="557" name="Google Shape;557;p84"/>
          <p:cNvSpPr txBox="1">
            <a:spLocks noGrp="1"/>
          </p:cNvSpPr>
          <p:nvPr>
            <p:ph type="body" idx="1"/>
          </p:nvPr>
        </p:nvSpPr>
        <p:spPr>
          <a:xfrm>
            <a:off x="5747657" y="2041543"/>
            <a:ext cx="6028743" cy="4195971"/>
          </a:xfrm>
          <a:prstGeom prst="rect">
            <a:avLst/>
          </a:prstGeom>
        </p:spPr>
        <p:txBody>
          <a:bodyPr spcFirstLastPara="1" wrap="square" lIns="121900" tIns="121900" rIns="121900" bIns="121900" anchor="t" anchorCtr="0">
            <a:noAutofit/>
          </a:bodyPr>
          <a:lstStyle/>
          <a:p>
            <a:pPr marL="609600" lvl="0" indent="-508000" algn="l" rtl="0">
              <a:spcBef>
                <a:spcPts val="0"/>
              </a:spcBef>
              <a:spcAft>
                <a:spcPts val="0"/>
              </a:spcAft>
              <a:buClr>
                <a:srgbClr val="000000"/>
              </a:buClr>
              <a:buSzPts val="3200"/>
              <a:buChar char="●"/>
            </a:pPr>
            <a:r>
              <a:rPr lang="en-US" sz="2800" dirty="0" smtClean="0">
                <a:solidFill>
                  <a:srgbClr val="000000"/>
                </a:solidFill>
              </a:rPr>
              <a:t>Self-evaluative </a:t>
            </a:r>
            <a:r>
              <a:rPr lang="en-US" sz="2800" dirty="0">
                <a:solidFill>
                  <a:srgbClr val="000000"/>
                </a:solidFill>
              </a:rPr>
              <a:t>threat</a:t>
            </a:r>
            <a:endParaRPr sz="2800" dirty="0">
              <a:solidFill>
                <a:srgbClr val="000000"/>
              </a:solidFill>
            </a:endParaRPr>
          </a:p>
          <a:p>
            <a:pPr marL="609600" lvl="0" indent="-508000" algn="l" rtl="0">
              <a:spcBef>
                <a:spcPts val="0"/>
              </a:spcBef>
              <a:spcAft>
                <a:spcPts val="0"/>
              </a:spcAft>
              <a:buClr>
                <a:srgbClr val="000000"/>
              </a:buClr>
              <a:buSzPts val="3200"/>
              <a:buChar char="●"/>
            </a:pPr>
            <a:r>
              <a:rPr lang="en-US" sz="2800" dirty="0">
                <a:solidFill>
                  <a:srgbClr val="000000"/>
                </a:solidFill>
              </a:rPr>
              <a:t>Creates anxiety, decrease in working memory capacity and physiological stress</a:t>
            </a:r>
            <a:endParaRPr sz="2800" dirty="0">
              <a:solidFill>
                <a:srgbClr val="000000"/>
              </a:solidFill>
            </a:endParaRPr>
          </a:p>
          <a:p>
            <a:pPr marL="609600" lvl="0" indent="-508000" algn="l" rtl="0">
              <a:spcBef>
                <a:spcPts val="0"/>
              </a:spcBef>
              <a:spcAft>
                <a:spcPts val="0"/>
              </a:spcAft>
              <a:buClr>
                <a:srgbClr val="000000"/>
              </a:buClr>
              <a:buSzPts val="3200"/>
              <a:buChar char="●"/>
            </a:pPr>
            <a:r>
              <a:rPr lang="en-US" sz="2800" dirty="0">
                <a:solidFill>
                  <a:srgbClr val="000000"/>
                </a:solidFill>
              </a:rPr>
              <a:t>Facilitated through Implicit Bias </a:t>
            </a:r>
            <a:endParaRPr lang="en-US" sz="2800" dirty="0" smtClean="0">
              <a:solidFill>
                <a:srgbClr val="000000"/>
              </a:solidFill>
            </a:endParaRPr>
          </a:p>
          <a:p>
            <a:pPr marL="101600" lvl="0" indent="0" algn="l" rtl="0">
              <a:spcBef>
                <a:spcPts val="0"/>
              </a:spcBef>
              <a:spcAft>
                <a:spcPts val="0"/>
              </a:spcAft>
              <a:buClr>
                <a:srgbClr val="000000"/>
              </a:buClr>
              <a:buSzPts val="3200"/>
              <a:buNone/>
            </a:pPr>
            <a:endParaRPr lang="en-US" sz="3200" dirty="0" smtClean="0">
              <a:solidFill>
                <a:srgbClr val="000000"/>
              </a:solidFill>
            </a:endParaRPr>
          </a:p>
          <a:p>
            <a:pPr marL="101600" lvl="0" indent="0" algn="r">
              <a:buClr>
                <a:srgbClr val="000000"/>
              </a:buClr>
              <a:buSzPts val="3200"/>
              <a:buNone/>
            </a:pPr>
            <a:endParaRPr lang="en-US" dirty="0" smtClean="0">
              <a:solidFill>
                <a:schemeClr val="tx1"/>
              </a:solidFill>
            </a:endParaRPr>
          </a:p>
          <a:p>
            <a:pPr marL="101600" lvl="0" indent="0" algn="r">
              <a:buClr>
                <a:srgbClr val="000000"/>
              </a:buClr>
              <a:buSzPts val="3200"/>
              <a:buNone/>
            </a:pPr>
            <a:r>
              <a:rPr lang="en-US" dirty="0" smtClean="0">
                <a:solidFill>
                  <a:schemeClr val="tx1"/>
                </a:solidFill>
              </a:rPr>
              <a:t>(Steele</a:t>
            </a:r>
            <a:r>
              <a:rPr lang="en-US" dirty="0">
                <a:solidFill>
                  <a:schemeClr val="tx1"/>
                </a:solidFill>
              </a:rPr>
              <a:t>, C. M., &amp; Aronson, </a:t>
            </a:r>
            <a:r>
              <a:rPr lang="en-US" dirty="0" smtClean="0">
                <a:solidFill>
                  <a:schemeClr val="tx1"/>
                </a:solidFill>
              </a:rPr>
              <a:t>J.,1995)</a:t>
            </a:r>
            <a:endParaRPr sz="3200" dirty="0">
              <a:solidFill>
                <a:schemeClr val="tx1"/>
              </a:solidFill>
            </a:endParaRPr>
          </a:p>
          <a:p>
            <a:pPr marL="0" lvl="0" indent="0" algn="l" rtl="0">
              <a:spcBef>
                <a:spcPts val="2100"/>
              </a:spcBef>
              <a:spcAft>
                <a:spcPts val="2100"/>
              </a:spcAft>
              <a:buNone/>
            </a:pPr>
            <a:endParaRPr sz="1900" dirty="0">
              <a:solidFill>
                <a:srgbClr val="000000"/>
              </a:solidFill>
            </a:endParaRPr>
          </a:p>
        </p:txBody>
      </p:sp>
      <p:pic>
        <p:nvPicPr>
          <p:cNvPr id="2052" name="Picture 4" descr="Image result for Stereotype Thr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04" y="2405280"/>
            <a:ext cx="4934020" cy="27753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Objectives</a:t>
            </a:r>
            <a:endParaRPr lang="en-US" b="1" dirty="0"/>
          </a:p>
        </p:txBody>
      </p:sp>
      <p:sp>
        <p:nvSpPr>
          <p:cNvPr id="3" name="Text Placeholder 2"/>
          <p:cNvSpPr>
            <a:spLocks noGrp="1"/>
          </p:cNvSpPr>
          <p:nvPr>
            <p:ph type="body" idx="1"/>
          </p:nvPr>
        </p:nvSpPr>
        <p:spPr>
          <a:xfrm>
            <a:off x="838200" y="1564368"/>
            <a:ext cx="10515600" cy="4351338"/>
          </a:xfrm>
        </p:spPr>
        <p:txBody>
          <a:bodyPr/>
          <a:lstStyle/>
          <a:p>
            <a:r>
              <a:rPr lang="en-US" dirty="0" smtClean="0"/>
              <a:t>Create deeper understanding of educational equity and its impact on student achievement and social-emotional learning.</a:t>
            </a:r>
          </a:p>
          <a:p>
            <a:r>
              <a:rPr lang="en-US" dirty="0" smtClean="0"/>
              <a:t>Share research on the CORE Districts implementation of Social-Emotional Learning (SEL) programs and strategies and the impact on African-American students’ perceptions of SEL capacity, school-connectedness, and climate. </a:t>
            </a:r>
          </a:p>
          <a:p>
            <a:r>
              <a:rPr lang="en-US" dirty="0" smtClean="0"/>
              <a:t>Develop intentional school-wide strategies that support students’ sense of self-efficacy and reduce barriers to student equity. </a:t>
            </a:r>
            <a:endParaRPr lang="en-US" dirty="0"/>
          </a:p>
        </p:txBody>
      </p:sp>
    </p:spTree>
    <p:extLst>
      <p:ext uri="{BB962C8B-B14F-4D97-AF65-F5344CB8AC3E}">
        <p14:creationId xmlns:p14="http://schemas.microsoft.com/office/powerpoint/2010/main" val="1724866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245" y="42943"/>
            <a:ext cx="11360800" cy="763600"/>
          </a:xfrm>
        </p:spPr>
        <p:txBody>
          <a:bodyPr/>
          <a:lstStyle/>
          <a:p>
            <a:pPr algn="ctr"/>
            <a:r>
              <a:rPr lang="en-US" sz="4400" b="1" smtClean="0">
                <a:latin typeface="+mn-lt"/>
              </a:rPr>
              <a:t>Self-Efficacy</a:t>
            </a:r>
            <a:endParaRPr lang="en-US" sz="4400" b="1" dirty="0">
              <a:latin typeface="+mn-lt"/>
            </a:endParaRPr>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2051" y="943083"/>
            <a:ext cx="6633155" cy="4422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94" y="167846"/>
            <a:ext cx="5698902" cy="3799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867" y="3398901"/>
            <a:ext cx="5204986" cy="3286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flipH="1">
            <a:off x="528031" y="4597758"/>
            <a:ext cx="2962143" cy="646331"/>
          </a:xfrm>
          <a:prstGeom prst="rect">
            <a:avLst/>
          </a:prstGeom>
          <a:noFill/>
        </p:spPr>
        <p:txBody>
          <a:bodyPr wrap="square" rtlCol="0">
            <a:spAutoFit/>
          </a:bodyPr>
          <a:lstStyle/>
          <a:p>
            <a:r>
              <a:rPr lang="en-US" sz="3600" b="1" dirty="0" smtClean="0">
                <a:solidFill>
                  <a:srgbClr val="0070C0"/>
                </a:solidFill>
              </a:rPr>
              <a:t>I got this!</a:t>
            </a:r>
            <a:endParaRPr lang="en-US" sz="3600" b="1" dirty="0">
              <a:solidFill>
                <a:srgbClr val="0070C0"/>
              </a:solidFill>
            </a:endParaRPr>
          </a:p>
        </p:txBody>
      </p:sp>
    </p:spTree>
    <p:extLst>
      <p:ext uri="{BB962C8B-B14F-4D97-AF65-F5344CB8AC3E}">
        <p14:creationId xmlns:p14="http://schemas.microsoft.com/office/powerpoint/2010/main" val="3371077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6"/>
          <p:cNvSpPr txBox="1">
            <a:spLocks noGrp="1"/>
          </p:cNvSpPr>
          <p:nvPr>
            <p:ph type="title"/>
          </p:nvPr>
        </p:nvSpPr>
        <p:spPr>
          <a:xfrm>
            <a:off x="495113" y="523793"/>
            <a:ext cx="113608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b="1" dirty="0"/>
              <a:t>Self-Efficacy  </a:t>
            </a:r>
            <a:endParaRPr sz="4000" b="1" dirty="0"/>
          </a:p>
        </p:txBody>
      </p:sp>
      <p:sp>
        <p:nvSpPr>
          <p:cNvPr id="569" name="Google Shape;569;p86"/>
          <p:cNvSpPr txBox="1">
            <a:spLocks noGrp="1"/>
          </p:cNvSpPr>
          <p:nvPr>
            <p:ph type="body" idx="1"/>
          </p:nvPr>
        </p:nvSpPr>
        <p:spPr>
          <a:xfrm>
            <a:off x="609413" y="1845128"/>
            <a:ext cx="10902185" cy="3811451"/>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200" dirty="0">
                <a:solidFill>
                  <a:srgbClr val="000000"/>
                </a:solidFill>
              </a:rPr>
              <a:t>An individual’s belief in their ability to achieve an </a:t>
            </a:r>
            <a:r>
              <a:rPr lang="en-US" sz="3200" dirty="0" smtClean="0">
                <a:solidFill>
                  <a:srgbClr val="000000"/>
                </a:solidFill>
              </a:rPr>
              <a:t>outcome. Self-efficacy </a:t>
            </a:r>
            <a:r>
              <a:rPr lang="en-US" sz="3200" dirty="0">
                <a:solidFill>
                  <a:srgbClr val="000000"/>
                </a:solidFill>
              </a:rPr>
              <a:t>reflects confidence in the ability to exert control over one’s motivation, behavior, and environment.</a:t>
            </a:r>
            <a:endParaRPr sz="3200" dirty="0">
              <a:solidFill>
                <a:srgbClr val="000000"/>
              </a:solidFill>
            </a:endParaRPr>
          </a:p>
          <a:p>
            <a:pPr marL="0" lvl="0" indent="0" algn="r" rtl="0">
              <a:spcBef>
                <a:spcPts val="2100"/>
              </a:spcBef>
              <a:spcAft>
                <a:spcPts val="2100"/>
              </a:spcAft>
              <a:buNone/>
            </a:pPr>
            <a:endParaRPr lang="en-US" sz="3200" dirty="0" smtClean="0">
              <a:solidFill>
                <a:srgbClr val="000000"/>
              </a:solidFill>
            </a:endParaRPr>
          </a:p>
          <a:p>
            <a:pPr marL="0" lvl="0" indent="0" algn="r" rtl="0">
              <a:spcBef>
                <a:spcPts val="2100"/>
              </a:spcBef>
              <a:spcAft>
                <a:spcPts val="2100"/>
              </a:spcAft>
              <a:buNone/>
            </a:pPr>
            <a:r>
              <a:rPr lang="en-US" sz="2800" dirty="0" smtClean="0">
                <a:solidFill>
                  <a:srgbClr val="000000"/>
                </a:solidFill>
              </a:rPr>
              <a:t>(</a:t>
            </a:r>
            <a:r>
              <a:rPr lang="en-US" sz="2800" dirty="0">
                <a:solidFill>
                  <a:srgbClr val="000000"/>
                </a:solidFill>
              </a:rPr>
              <a:t>Bandura, 1997)</a:t>
            </a:r>
            <a:endParaRPr sz="2800" dirty="0">
              <a:solidFill>
                <a:srgbClr val="0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5"/>
          <p:cNvSpPr txBox="1">
            <a:spLocks noGrp="1"/>
          </p:cNvSpPr>
          <p:nvPr>
            <p:ph type="title"/>
          </p:nvPr>
        </p:nvSpPr>
        <p:spPr>
          <a:xfrm>
            <a:off x="415600" y="565332"/>
            <a:ext cx="11360700" cy="10623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400" b="1" dirty="0"/>
              <a:t> Self-Efficacy Sample </a:t>
            </a:r>
            <a:endParaRPr sz="4400" b="1" dirty="0"/>
          </a:p>
        </p:txBody>
      </p:sp>
      <p:sp>
        <p:nvSpPr>
          <p:cNvPr id="404" name="Google Shape;404;p65"/>
          <p:cNvSpPr txBox="1">
            <a:spLocks noGrp="1"/>
          </p:cNvSpPr>
          <p:nvPr>
            <p:ph type="body" idx="1"/>
          </p:nvPr>
        </p:nvSpPr>
        <p:spPr>
          <a:xfrm>
            <a:off x="415600" y="1627632"/>
            <a:ext cx="11360700" cy="4555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6000" b="1" dirty="0">
                <a:solidFill>
                  <a:srgbClr val="000000"/>
                </a:solidFill>
              </a:rPr>
              <a:t>2+2=?</a:t>
            </a:r>
            <a:endParaRPr sz="6000" b="1" dirty="0">
              <a:solidFill>
                <a:srgbClr val="000000"/>
              </a:solidFill>
            </a:endParaRPr>
          </a:p>
          <a:p>
            <a:pPr marL="0" lvl="0" indent="0" algn="ctr" rtl="0">
              <a:spcBef>
                <a:spcPts val="0"/>
              </a:spcBef>
              <a:spcAft>
                <a:spcPts val="0"/>
              </a:spcAft>
              <a:buNone/>
            </a:pPr>
            <a:r>
              <a:rPr lang="en-US" sz="6000" b="1" dirty="0">
                <a:solidFill>
                  <a:srgbClr val="000000"/>
                </a:solidFill>
              </a:rPr>
              <a:t>2(1+3)=?</a:t>
            </a:r>
            <a:endParaRPr sz="6000" b="1" dirty="0">
              <a:solidFill>
                <a:srgbClr val="000000"/>
              </a:solidFill>
            </a:endParaRPr>
          </a:p>
          <a:p>
            <a:pPr marL="0" lvl="0" indent="0" algn="ctr" rtl="0">
              <a:spcBef>
                <a:spcPts val="0"/>
              </a:spcBef>
              <a:spcAft>
                <a:spcPts val="0"/>
              </a:spcAft>
              <a:buNone/>
            </a:pPr>
            <a:r>
              <a:rPr lang="en-US" sz="6000" b="1" dirty="0">
                <a:solidFill>
                  <a:srgbClr val="000000"/>
                </a:solidFill>
              </a:rPr>
              <a:t>(3z+5)x(2z+7</a:t>
            </a:r>
            <a:r>
              <a:rPr lang="en-US" sz="6000" b="1" dirty="0" smtClean="0">
                <a:solidFill>
                  <a:srgbClr val="000000"/>
                </a:solidFill>
              </a:rPr>
              <a:t>)=?</a:t>
            </a:r>
            <a:endParaRPr sz="6000" b="1" dirty="0">
              <a:solidFill>
                <a:srgbClr val="000000"/>
              </a:solidFill>
            </a:endParaRPr>
          </a:p>
          <a:p>
            <a:pPr marL="0" lvl="0" indent="0" algn="ctr" rtl="0">
              <a:spcBef>
                <a:spcPts val="0"/>
              </a:spcBef>
              <a:spcAft>
                <a:spcPts val="0"/>
              </a:spcAft>
              <a:buNone/>
            </a:pPr>
            <a:r>
              <a:rPr lang="en-US" sz="6000" b="1" dirty="0">
                <a:solidFill>
                  <a:srgbClr val="000000"/>
                </a:solidFill>
              </a:rPr>
              <a:t>9x</a:t>
            </a:r>
            <a:r>
              <a:rPr lang="en-US" sz="6000" b="1" baseline="30000" dirty="0">
                <a:solidFill>
                  <a:srgbClr val="000000"/>
                </a:solidFill>
              </a:rPr>
              <a:t>2</a:t>
            </a:r>
            <a:r>
              <a:rPr lang="en-US" sz="6000" b="1" dirty="0">
                <a:solidFill>
                  <a:srgbClr val="000000"/>
                </a:solidFill>
              </a:rPr>
              <a:t>-9x+2=0</a:t>
            </a:r>
            <a:endParaRPr sz="6000" b="1" dirty="0">
              <a:solidFill>
                <a:srgbClr val="000000"/>
              </a:solidFill>
            </a:endParaRPr>
          </a:p>
        </p:txBody>
      </p:sp>
    </p:spTree>
    <p:extLst>
      <p:ext uri="{BB962C8B-B14F-4D97-AF65-F5344CB8AC3E}">
        <p14:creationId xmlns:p14="http://schemas.microsoft.com/office/powerpoint/2010/main" val="37017418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7"/>
          <p:cNvSpPr txBox="1">
            <a:spLocks noGrp="1"/>
          </p:cNvSpPr>
          <p:nvPr>
            <p:ph type="title"/>
          </p:nvPr>
        </p:nvSpPr>
        <p:spPr>
          <a:xfrm>
            <a:off x="415600" y="193279"/>
            <a:ext cx="113608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600" b="1" dirty="0"/>
              <a:t>Sources of Self-Efficacy</a:t>
            </a:r>
            <a:endParaRPr sz="3600" b="1" dirty="0"/>
          </a:p>
        </p:txBody>
      </p:sp>
      <p:sp>
        <p:nvSpPr>
          <p:cNvPr id="575" name="Google Shape;575;p87"/>
          <p:cNvSpPr txBox="1">
            <a:spLocks noGrp="1"/>
          </p:cNvSpPr>
          <p:nvPr>
            <p:ph type="body" idx="1"/>
          </p:nvPr>
        </p:nvSpPr>
        <p:spPr>
          <a:xfrm>
            <a:off x="415600" y="1090798"/>
            <a:ext cx="11360800" cy="5076438"/>
          </a:xfrm>
          <a:prstGeom prst="rect">
            <a:avLst/>
          </a:prstGeom>
        </p:spPr>
        <p:txBody>
          <a:bodyPr spcFirstLastPara="1" wrap="square" lIns="121900" tIns="121900" rIns="121900" bIns="121900" anchor="t" anchorCtr="0">
            <a:noAutofit/>
          </a:bodyPr>
          <a:lstStyle/>
          <a:p>
            <a:pPr marL="609600" lvl="0" indent="-508000" algn="l" rtl="0">
              <a:spcBef>
                <a:spcPts val="0"/>
              </a:spcBef>
              <a:spcAft>
                <a:spcPts val="0"/>
              </a:spcAft>
              <a:buClr>
                <a:srgbClr val="000000"/>
              </a:buClr>
              <a:buSzPts val="3200"/>
              <a:buChar char="●"/>
            </a:pPr>
            <a:r>
              <a:rPr lang="en-US" sz="2800" b="1" dirty="0">
                <a:solidFill>
                  <a:srgbClr val="000000"/>
                </a:solidFill>
              </a:rPr>
              <a:t>MASTERY EXPERIENCES </a:t>
            </a:r>
            <a:endParaRPr sz="2800" b="1" dirty="0">
              <a:solidFill>
                <a:srgbClr val="000000"/>
              </a:solidFill>
            </a:endParaRPr>
          </a:p>
          <a:p>
            <a:pPr marL="1219200" lvl="1" indent="-476250" algn="l" rtl="0">
              <a:spcBef>
                <a:spcPts val="0"/>
              </a:spcBef>
              <a:spcAft>
                <a:spcPts val="0"/>
              </a:spcAft>
              <a:buClr>
                <a:srgbClr val="000000"/>
              </a:buClr>
              <a:buSzPts val="2700"/>
              <a:buFont typeface="Wingdings" panose="05000000000000000000" pitchFamily="2" charset="2"/>
              <a:buChar char="Ø"/>
            </a:pPr>
            <a:r>
              <a:rPr lang="en-US" sz="2400" i="1" dirty="0">
                <a:solidFill>
                  <a:srgbClr val="000000"/>
                </a:solidFill>
              </a:rPr>
              <a:t>Previous experiences that </a:t>
            </a:r>
            <a:r>
              <a:rPr lang="en-US" sz="2400" i="1" dirty="0" smtClean="0">
                <a:solidFill>
                  <a:srgbClr val="000000"/>
                </a:solidFill>
              </a:rPr>
              <a:t>promote </a:t>
            </a:r>
            <a:r>
              <a:rPr lang="en-US" sz="2400" i="1" dirty="0">
                <a:solidFill>
                  <a:srgbClr val="000000"/>
                </a:solidFill>
              </a:rPr>
              <a:t>an individual’s </a:t>
            </a:r>
            <a:r>
              <a:rPr lang="en-US" sz="2400" i="1" dirty="0" smtClean="0">
                <a:solidFill>
                  <a:srgbClr val="000000"/>
                </a:solidFill>
              </a:rPr>
              <a:t>perception of success in future experiences.</a:t>
            </a:r>
            <a:endParaRPr sz="2400" i="1" dirty="0">
              <a:solidFill>
                <a:srgbClr val="000000"/>
              </a:solidFill>
            </a:endParaRPr>
          </a:p>
          <a:p>
            <a:pPr marL="609600" lvl="0" indent="-508000" algn="l" rtl="0">
              <a:spcBef>
                <a:spcPts val="0"/>
              </a:spcBef>
              <a:spcAft>
                <a:spcPts val="0"/>
              </a:spcAft>
              <a:buClr>
                <a:srgbClr val="000000"/>
              </a:buClr>
              <a:buSzPts val="3200"/>
              <a:buChar char="●"/>
            </a:pPr>
            <a:r>
              <a:rPr lang="en-US" sz="2800" b="1" dirty="0">
                <a:solidFill>
                  <a:srgbClr val="000000"/>
                </a:solidFill>
              </a:rPr>
              <a:t>VICARIOUS EXPERIENCES</a:t>
            </a:r>
            <a:endParaRPr sz="2800" b="1" dirty="0">
              <a:solidFill>
                <a:srgbClr val="000000"/>
              </a:solidFill>
            </a:endParaRPr>
          </a:p>
          <a:p>
            <a:pPr marL="1219200" lvl="1" indent="-476250" algn="l" rtl="0">
              <a:spcBef>
                <a:spcPts val="0"/>
              </a:spcBef>
              <a:spcAft>
                <a:spcPts val="0"/>
              </a:spcAft>
              <a:buClr>
                <a:srgbClr val="000000"/>
              </a:buClr>
              <a:buSzPts val="2700"/>
              <a:buFont typeface="Wingdings" panose="05000000000000000000" pitchFamily="2" charset="2"/>
              <a:buChar char="Ø"/>
            </a:pPr>
            <a:r>
              <a:rPr lang="en-US" sz="2400" i="1" dirty="0">
                <a:solidFill>
                  <a:srgbClr val="000000"/>
                </a:solidFill>
              </a:rPr>
              <a:t>Learning </a:t>
            </a:r>
            <a:r>
              <a:rPr lang="en-US" sz="2400" i="1" dirty="0" smtClean="0">
                <a:solidFill>
                  <a:srgbClr val="000000"/>
                </a:solidFill>
              </a:rPr>
              <a:t>and gaining confidence through </a:t>
            </a:r>
            <a:r>
              <a:rPr lang="en-US" sz="2400" i="1" dirty="0">
                <a:solidFill>
                  <a:srgbClr val="000000"/>
                </a:solidFill>
              </a:rPr>
              <a:t>observing others complete a </a:t>
            </a:r>
            <a:r>
              <a:rPr lang="en-US" sz="2400" i="1" dirty="0" smtClean="0">
                <a:solidFill>
                  <a:srgbClr val="000000"/>
                </a:solidFill>
              </a:rPr>
              <a:t>task.</a:t>
            </a:r>
            <a:endParaRPr sz="2400" i="1" dirty="0">
              <a:solidFill>
                <a:srgbClr val="000000"/>
              </a:solidFill>
            </a:endParaRPr>
          </a:p>
          <a:p>
            <a:pPr marL="609600" lvl="0" indent="-508000" algn="l" rtl="0">
              <a:spcBef>
                <a:spcPts val="0"/>
              </a:spcBef>
              <a:spcAft>
                <a:spcPts val="0"/>
              </a:spcAft>
              <a:buClr>
                <a:srgbClr val="000000"/>
              </a:buClr>
              <a:buSzPts val="3200"/>
              <a:buChar char="●"/>
            </a:pPr>
            <a:r>
              <a:rPr lang="en-US" sz="2800" b="1" dirty="0">
                <a:solidFill>
                  <a:srgbClr val="000000"/>
                </a:solidFill>
              </a:rPr>
              <a:t>SOCIAL PERSUASION</a:t>
            </a:r>
            <a:endParaRPr sz="2800" b="1" dirty="0">
              <a:solidFill>
                <a:srgbClr val="000000"/>
              </a:solidFill>
            </a:endParaRPr>
          </a:p>
          <a:p>
            <a:pPr marL="1219200" lvl="1" indent="-476250" algn="l" rtl="0">
              <a:spcBef>
                <a:spcPts val="0"/>
              </a:spcBef>
              <a:spcAft>
                <a:spcPts val="0"/>
              </a:spcAft>
              <a:buClr>
                <a:srgbClr val="000000"/>
              </a:buClr>
              <a:buSzPts val="2700"/>
              <a:buFont typeface="Wingdings" panose="05000000000000000000" pitchFamily="2" charset="2"/>
              <a:buChar char="Ø"/>
            </a:pPr>
            <a:r>
              <a:rPr lang="en-US" sz="2400" i="1" dirty="0" smtClean="0">
                <a:solidFill>
                  <a:srgbClr val="000000"/>
                </a:solidFill>
              </a:rPr>
              <a:t>Receiving feedback </a:t>
            </a:r>
            <a:r>
              <a:rPr lang="en-US" sz="2400" i="1" dirty="0">
                <a:solidFill>
                  <a:srgbClr val="000000"/>
                </a:solidFill>
              </a:rPr>
              <a:t>and support from </a:t>
            </a:r>
            <a:r>
              <a:rPr lang="en-US" sz="2400" i="1" dirty="0" smtClean="0">
                <a:solidFill>
                  <a:srgbClr val="000000"/>
                </a:solidFill>
              </a:rPr>
              <a:t>others.  </a:t>
            </a:r>
            <a:endParaRPr sz="2400" i="1" dirty="0">
              <a:solidFill>
                <a:srgbClr val="000000"/>
              </a:solidFill>
            </a:endParaRPr>
          </a:p>
          <a:p>
            <a:pPr marL="609600" lvl="0" indent="-508000" algn="l" rtl="0">
              <a:spcBef>
                <a:spcPts val="0"/>
              </a:spcBef>
              <a:spcAft>
                <a:spcPts val="0"/>
              </a:spcAft>
              <a:buClr>
                <a:srgbClr val="000000"/>
              </a:buClr>
              <a:buSzPts val="3200"/>
              <a:buChar char="●"/>
            </a:pPr>
            <a:r>
              <a:rPr lang="en-US" sz="2800" b="1" dirty="0">
                <a:solidFill>
                  <a:srgbClr val="000000"/>
                </a:solidFill>
              </a:rPr>
              <a:t>PHYSIOLOGICAL CUES</a:t>
            </a:r>
            <a:endParaRPr sz="2800" b="1" dirty="0">
              <a:solidFill>
                <a:srgbClr val="000000"/>
              </a:solidFill>
            </a:endParaRPr>
          </a:p>
          <a:p>
            <a:pPr marL="1219200" lvl="1" indent="-476250" algn="l" rtl="0">
              <a:spcBef>
                <a:spcPts val="0"/>
              </a:spcBef>
              <a:spcAft>
                <a:spcPts val="0"/>
              </a:spcAft>
              <a:buClr>
                <a:srgbClr val="000000"/>
              </a:buClr>
              <a:buSzPts val="2700"/>
              <a:buFont typeface="Wingdings" panose="05000000000000000000" pitchFamily="2" charset="2"/>
              <a:buChar char="Ø"/>
            </a:pPr>
            <a:r>
              <a:rPr lang="en-US" sz="2400" i="1" dirty="0">
                <a:solidFill>
                  <a:srgbClr val="000000"/>
                </a:solidFill>
              </a:rPr>
              <a:t>Physical symptoms that may cue</a:t>
            </a:r>
            <a:r>
              <a:rPr lang="en-US" sz="2400" b="1" i="1" dirty="0">
                <a:solidFill>
                  <a:srgbClr val="000000"/>
                </a:solidFill>
              </a:rPr>
              <a:t> </a:t>
            </a:r>
            <a:r>
              <a:rPr lang="en-US" sz="2400" i="1" dirty="0">
                <a:solidFill>
                  <a:srgbClr val="000000"/>
                </a:solidFill>
              </a:rPr>
              <a:t>doubt </a:t>
            </a:r>
            <a:r>
              <a:rPr lang="en-US" sz="2400" i="1" dirty="0" smtClean="0">
                <a:solidFill>
                  <a:srgbClr val="000000"/>
                </a:solidFill>
              </a:rPr>
              <a:t>or confidence in </a:t>
            </a:r>
            <a:r>
              <a:rPr lang="en-US" sz="2400" i="1" dirty="0">
                <a:solidFill>
                  <a:srgbClr val="000000"/>
                </a:solidFill>
              </a:rPr>
              <a:t>completing a </a:t>
            </a:r>
            <a:r>
              <a:rPr lang="en-US" sz="2400" i="1" dirty="0" smtClean="0">
                <a:solidFill>
                  <a:srgbClr val="000000"/>
                </a:solidFill>
              </a:rPr>
              <a:t>task.  </a:t>
            </a:r>
            <a:endParaRPr sz="2400" i="1" dirty="0">
              <a:solidFill>
                <a:srgbClr val="000000"/>
              </a:solidFill>
            </a:endParaRPr>
          </a:p>
          <a:p>
            <a:pPr marL="0" lvl="0" indent="0" algn="l" rtl="0">
              <a:spcBef>
                <a:spcPts val="2100"/>
              </a:spcBef>
              <a:spcAft>
                <a:spcPts val="2100"/>
              </a:spcAft>
              <a:buNone/>
            </a:pPr>
            <a:endParaRPr sz="1900" b="1" dirty="0">
              <a:solidFill>
                <a:srgbClr val="00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9"/>
          <p:cNvSpPr txBox="1">
            <a:spLocks noGrp="1"/>
          </p:cNvSpPr>
          <p:nvPr>
            <p:ph type="title"/>
          </p:nvPr>
        </p:nvSpPr>
        <p:spPr>
          <a:xfrm>
            <a:off x="415600" y="355650"/>
            <a:ext cx="11360700" cy="1457700"/>
          </a:xfrm>
          <a:prstGeom prst="rect">
            <a:avLst/>
          </a:prstGeom>
        </p:spPr>
        <p:txBody>
          <a:bodyPr spcFirstLastPara="1" wrap="square" lIns="121900" tIns="121900" rIns="121900" bIns="121900" anchor="t" anchorCtr="0">
            <a:noAutofit/>
          </a:bodyPr>
          <a:lstStyle/>
          <a:p>
            <a:pPr lvl="0" algn="ctr"/>
            <a:r>
              <a:rPr lang="en-US" sz="3600" b="1" dirty="0" smtClean="0"/>
              <a:t>Self-Esteem, </a:t>
            </a:r>
            <a:r>
              <a:rPr lang="en-US" sz="3600" b="1" dirty="0" smtClean="0">
                <a:solidFill>
                  <a:schemeClr val="tx1"/>
                </a:solidFill>
              </a:rPr>
              <a:t>Self-Efficacy</a:t>
            </a:r>
            <a:r>
              <a:rPr lang="en-US" sz="3600" b="1" dirty="0" smtClean="0">
                <a:solidFill>
                  <a:srgbClr val="548235"/>
                </a:solidFill>
              </a:rPr>
              <a:t> </a:t>
            </a:r>
            <a:r>
              <a:rPr lang="en-US" sz="3600" b="1" dirty="0" smtClean="0"/>
              <a:t>and </a:t>
            </a:r>
            <a:r>
              <a:rPr lang="en-US" sz="3600" b="1" dirty="0"/>
              <a:t>Growth Mindset</a:t>
            </a:r>
            <a:endParaRPr sz="3600" b="1" dirty="0"/>
          </a:p>
          <a:p>
            <a:pPr marL="0" lvl="0" indent="0" algn="ctr" rtl="0">
              <a:spcBef>
                <a:spcPts val="0"/>
              </a:spcBef>
              <a:spcAft>
                <a:spcPts val="0"/>
              </a:spcAft>
              <a:buNone/>
            </a:pPr>
            <a:endParaRPr sz="3600" b="1" dirty="0"/>
          </a:p>
        </p:txBody>
      </p:sp>
      <p:pic>
        <p:nvPicPr>
          <p:cNvPr id="588" name="Google Shape;588;p89"/>
          <p:cNvPicPr preferRelativeResize="0"/>
          <p:nvPr/>
        </p:nvPicPr>
        <p:blipFill>
          <a:blip r:embed="rId3">
            <a:alphaModFix/>
          </a:blip>
          <a:stretch>
            <a:fillRect/>
          </a:stretch>
        </p:blipFill>
        <p:spPr>
          <a:xfrm>
            <a:off x="1486301" y="1364641"/>
            <a:ext cx="9219298" cy="475035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90"/>
          <p:cNvSpPr txBox="1">
            <a:spLocks noGrp="1"/>
          </p:cNvSpPr>
          <p:nvPr>
            <p:ph type="title"/>
          </p:nvPr>
        </p:nvSpPr>
        <p:spPr>
          <a:xfrm>
            <a:off x="265176" y="205349"/>
            <a:ext cx="11511174"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600" b="1" dirty="0" smtClean="0"/>
              <a:t>Self-Efficacy as a Gateway to SEL Skills </a:t>
            </a:r>
            <a:r>
              <a:rPr lang="en-US" sz="3600" b="1" dirty="0"/>
              <a:t>and </a:t>
            </a:r>
            <a:r>
              <a:rPr lang="en-US" sz="3600" b="1" dirty="0" smtClean="0"/>
              <a:t>Habits</a:t>
            </a:r>
            <a:endParaRPr sz="3600" b="1" dirty="0"/>
          </a:p>
        </p:txBody>
      </p:sp>
      <p:sp>
        <p:nvSpPr>
          <p:cNvPr id="595" name="Google Shape;595;p90"/>
          <p:cNvSpPr txBox="1">
            <a:spLocks noGrp="1"/>
          </p:cNvSpPr>
          <p:nvPr>
            <p:ph type="body" idx="1"/>
          </p:nvPr>
        </p:nvSpPr>
        <p:spPr>
          <a:xfrm>
            <a:off x="415600" y="1779525"/>
            <a:ext cx="11360700" cy="4312200"/>
          </a:xfrm>
          <a:prstGeom prst="rect">
            <a:avLst/>
          </a:prstGeom>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2100"/>
              </a:spcAft>
              <a:buNone/>
            </a:pPr>
            <a:endParaRPr dirty="0"/>
          </a:p>
        </p:txBody>
      </p:sp>
      <p:pic>
        <p:nvPicPr>
          <p:cNvPr id="596" name="Google Shape;596;p90"/>
          <p:cNvPicPr preferRelativeResize="0"/>
          <p:nvPr/>
        </p:nvPicPr>
        <p:blipFill>
          <a:blip r:embed="rId3">
            <a:alphaModFix/>
          </a:blip>
          <a:stretch>
            <a:fillRect/>
          </a:stretch>
        </p:blipFill>
        <p:spPr>
          <a:xfrm>
            <a:off x="1957000" y="1222125"/>
            <a:ext cx="7882643" cy="4588113"/>
          </a:xfrm>
          <a:prstGeom prst="rect">
            <a:avLst/>
          </a:prstGeom>
          <a:noFill/>
          <a:ln>
            <a:noFill/>
          </a:ln>
        </p:spPr>
      </p:pic>
      <p:sp>
        <p:nvSpPr>
          <p:cNvPr id="2" name="TextBox 1"/>
          <p:cNvSpPr txBox="1"/>
          <p:nvPr/>
        </p:nvSpPr>
        <p:spPr>
          <a:xfrm>
            <a:off x="1256899" y="1857874"/>
            <a:ext cx="2041037" cy="1754326"/>
          </a:xfrm>
          <a:prstGeom prst="rect">
            <a:avLst/>
          </a:prstGeom>
          <a:noFill/>
        </p:spPr>
        <p:txBody>
          <a:bodyPr wrap="square" rtlCol="0">
            <a:spAutoFit/>
          </a:bodyPr>
          <a:lstStyle/>
          <a:p>
            <a:r>
              <a:rPr lang="en-US" sz="1800" b="1" dirty="0" smtClean="0">
                <a:solidFill>
                  <a:srgbClr val="7030A0"/>
                </a:solidFill>
              </a:rPr>
              <a:t>Encourages students to persist and not give up in the face of difficulties. </a:t>
            </a:r>
            <a:endParaRPr lang="en-US" sz="1800" b="1" dirty="0">
              <a:solidFill>
                <a:srgbClr val="7030A0"/>
              </a:solidFill>
            </a:endParaRPr>
          </a:p>
        </p:txBody>
      </p:sp>
      <p:sp>
        <p:nvSpPr>
          <p:cNvPr id="3" name="TextBox 2"/>
          <p:cNvSpPr txBox="1"/>
          <p:nvPr/>
        </p:nvSpPr>
        <p:spPr>
          <a:xfrm>
            <a:off x="7891971" y="1218834"/>
            <a:ext cx="2102422" cy="1200329"/>
          </a:xfrm>
          <a:prstGeom prst="rect">
            <a:avLst/>
          </a:prstGeom>
          <a:noFill/>
        </p:spPr>
        <p:txBody>
          <a:bodyPr wrap="square" rtlCol="0">
            <a:spAutoFit/>
          </a:bodyPr>
          <a:lstStyle/>
          <a:p>
            <a:r>
              <a:rPr lang="en-US" sz="1800" b="1" dirty="0" smtClean="0">
                <a:solidFill>
                  <a:srgbClr val="FF6600"/>
                </a:solidFill>
              </a:rPr>
              <a:t>Encourages student use of </a:t>
            </a:r>
          </a:p>
          <a:p>
            <a:r>
              <a:rPr lang="en-US" sz="1800" b="1" dirty="0" smtClean="0">
                <a:solidFill>
                  <a:srgbClr val="FF6600"/>
                </a:solidFill>
              </a:rPr>
              <a:t>self-regulatory practices.  </a:t>
            </a:r>
            <a:endParaRPr lang="en-US" sz="1800" b="1" dirty="0">
              <a:solidFill>
                <a:srgbClr val="FF6600"/>
              </a:solidFill>
            </a:endParaRPr>
          </a:p>
        </p:txBody>
      </p:sp>
      <p:sp>
        <p:nvSpPr>
          <p:cNvPr id="4" name="TextBox 3"/>
          <p:cNvSpPr txBox="1"/>
          <p:nvPr/>
        </p:nvSpPr>
        <p:spPr>
          <a:xfrm>
            <a:off x="8672442" y="3600980"/>
            <a:ext cx="2830709" cy="1754326"/>
          </a:xfrm>
          <a:prstGeom prst="rect">
            <a:avLst/>
          </a:prstGeom>
          <a:noFill/>
        </p:spPr>
        <p:txBody>
          <a:bodyPr wrap="square" rtlCol="0">
            <a:spAutoFit/>
          </a:bodyPr>
          <a:lstStyle/>
          <a:p>
            <a:r>
              <a:rPr lang="en-US" sz="1800" b="1" dirty="0">
                <a:solidFill>
                  <a:srgbClr val="008000"/>
                </a:solidFill>
              </a:rPr>
              <a:t>C</a:t>
            </a:r>
            <a:r>
              <a:rPr lang="en-US" sz="1800" b="1" dirty="0" smtClean="0">
                <a:solidFill>
                  <a:srgbClr val="008000"/>
                </a:solidFill>
              </a:rPr>
              <a:t>an help students recover from challenges more successfully by motivating them to increase their efforts and abilities. </a:t>
            </a:r>
            <a:endParaRPr lang="en-US" sz="1800" b="1" dirty="0">
              <a:solidFill>
                <a:srgbClr val="008000"/>
              </a:solidFill>
            </a:endParaRPr>
          </a:p>
        </p:txBody>
      </p:sp>
      <p:sp>
        <p:nvSpPr>
          <p:cNvPr id="5" name="TextBox 4"/>
          <p:cNvSpPr txBox="1"/>
          <p:nvPr/>
        </p:nvSpPr>
        <p:spPr>
          <a:xfrm>
            <a:off x="1691824" y="5390250"/>
            <a:ext cx="3602736" cy="923330"/>
          </a:xfrm>
          <a:prstGeom prst="rect">
            <a:avLst/>
          </a:prstGeom>
          <a:noFill/>
        </p:spPr>
        <p:txBody>
          <a:bodyPr wrap="square" rtlCol="0">
            <a:spAutoFit/>
          </a:bodyPr>
          <a:lstStyle/>
          <a:p>
            <a:r>
              <a:rPr lang="en-US" sz="1800" b="1" dirty="0">
                <a:solidFill>
                  <a:srgbClr val="336699"/>
                </a:solidFill>
              </a:rPr>
              <a:t>C</a:t>
            </a:r>
            <a:r>
              <a:rPr lang="en-US" sz="1800" b="1" dirty="0" smtClean="0">
                <a:solidFill>
                  <a:srgbClr val="336699"/>
                </a:solidFill>
              </a:rPr>
              <a:t>ompels students to enact their agency in pursuit of a goal. </a:t>
            </a:r>
            <a:endParaRPr lang="en-US" sz="1800" b="1" dirty="0">
              <a:solidFill>
                <a:srgbClr val="336699"/>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9"/>
          <p:cNvSpPr txBox="1">
            <a:spLocks noGrp="1"/>
          </p:cNvSpPr>
          <p:nvPr>
            <p:ph type="title"/>
          </p:nvPr>
        </p:nvSpPr>
        <p:spPr>
          <a:xfrm>
            <a:off x="97000" y="355631"/>
            <a:ext cx="11997900" cy="763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3700"/>
              <a:buFont typeface="Arial"/>
              <a:buNone/>
            </a:pPr>
            <a:r>
              <a:rPr lang="en-US" sz="4000" b="1" dirty="0" smtClean="0"/>
              <a:t>Closing the Equity</a:t>
            </a:r>
            <a:r>
              <a:rPr lang="en-US" sz="4000" b="1" i="0" u="none" strike="noStrike" cap="none" dirty="0" smtClean="0">
                <a:solidFill>
                  <a:schemeClr val="dk1"/>
                </a:solidFill>
                <a:latin typeface="Arial"/>
                <a:ea typeface="Arial"/>
                <a:cs typeface="Arial"/>
                <a:sym typeface="Arial"/>
              </a:rPr>
              <a:t> Gap Through </a:t>
            </a:r>
            <a:r>
              <a:rPr lang="en-US" sz="4000" b="1" i="0" u="none" strike="noStrike" cap="none" dirty="0">
                <a:solidFill>
                  <a:schemeClr val="dk1"/>
                </a:solidFill>
                <a:latin typeface="Arial"/>
                <a:ea typeface="Arial"/>
                <a:cs typeface="Arial"/>
                <a:sym typeface="Arial"/>
              </a:rPr>
              <a:t>Self-Efficacy</a:t>
            </a:r>
            <a:endParaRPr sz="4000" b="1" i="0" u="none" strike="noStrike" cap="none" dirty="0">
              <a:solidFill>
                <a:schemeClr val="dk1"/>
              </a:solidFill>
              <a:latin typeface="Arial"/>
              <a:ea typeface="Arial"/>
              <a:cs typeface="Arial"/>
              <a:sym typeface="Arial"/>
            </a:endParaRPr>
          </a:p>
        </p:txBody>
      </p:sp>
      <p:sp>
        <p:nvSpPr>
          <p:cNvPr id="436" name="Google Shape;436;p69"/>
          <p:cNvSpPr txBox="1">
            <a:spLocks noGrp="1"/>
          </p:cNvSpPr>
          <p:nvPr>
            <p:ph type="body" idx="1"/>
          </p:nvPr>
        </p:nvSpPr>
        <p:spPr>
          <a:xfrm>
            <a:off x="415600" y="1426896"/>
            <a:ext cx="11360700" cy="5102100"/>
          </a:xfrm>
          <a:prstGeom prst="rect">
            <a:avLst/>
          </a:prstGeom>
        </p:spPr>
        <p:txBody>
          <a:bodyPr spcFirstLastPara="1" wrap="square" lIns="121900" tIns="121900" rIns="121900" bIns="121900" anchor="t" anchorCtr="0">
            <a:noAutofit/>
          </a:bodyPr>
          <a:lstStyle/>
          <a:p>
            <a:pPr marL="457200" lvl="0" indent="-419100" algn="l" rtl="0">
              <a:spcBef>
                <a:spcPts val="0"/>
              </a:spcBef>
              <a:spcAft>
                <a:spcPts val="0"/>
              </a:spcAft>
              <a:buClr>
                <a:srgbClr val="000000"/>
              </a:buClr>
              <a:buSzPts val="3000"/>
              <a:buChar char="●"/>
            </a:pPr>
            <a:r>
              <a:rPr lang="en-US" sz="3000" u="sng" dirty="0">
                <a:solidFill>
                  <a:srgbClr val="000000"/>
                </a:solidFill>
              </a:rPr>
              <a:t>Supportive Learning Environments </a:t>
            </a:r>
            <a:endParaRPr sz="3000" u="sng" dirty="0">
              <a:solidFill>
                <a:srgbClr val="000000"/>
              </a:solidFill>
            </a:endParaRPr>
          </a:p>
          <a:p>
            <a:pPr marL="914400" lvl="1" indent="-419100" algn="l" rtl="0">
              <a:spcBef>
                <a:spcPts val="0"/>
              </a:spcBef>
              <a:spcAft>
                <a:spcPts val="0"/>
              </a:spcAft>
              <a:buClr>
                <a:srgbClr val="000000"/>
              </a:buClr>
              <a:buSzPts val="3000"/>
              <a:buChar char="○"/>
            </a:pPr>
            <a:r>
              <a:rPr lang="en-US" sz="3000" dirty="0">
                <a:solidFill>
                  <a:srgbClr val="000000"/>
                </a:solidFill>
              </a:rPr>
              <a:t>Provide </a:t>
            </a:r>
            <a:r>
              <a:rPr lang="en-US" sz="3000" dirty="0" smtClean="0">
                <a:solidFill>
                  <a:srgbClr val="000000"/>
                </a:solidFill>
              </a:rPr>
              <a:t>supports </a:t>
            </a:r>
            <a:r>
              <a:rPr lang="en-US" sz="3000" dirty="0">
                <a:solidFill>
                  <a:srgbClr val="000000"/>
                </a:solidFill>
              </a:rPr>
              <a:t>and assistance inside classrooms and </a:t>
            </a:r>
            <a:r>
              <a:rPr lang="en-US" sz="3000" dirty="0" smtClean="0">
                <a:solidFill>
                  <a:srgbClr val="000000"/>
                </a:solidFill>
              </a:rPr>
              <a:t>school-wide </a:t>
            </a:r>
            <a:r>
              <a:rPr lang="en-US" sz="3000" dirty="0">
                <a:solidFill>
                  <a:srgbClr val="000000"/>
                </a:solidFill>
              </a:rPr>
              <a:t>that foster self-regulation and </a:t>
            </a:r>
            <a:r>
              <a:rPr lang="en-US" sz="3000" dirty="0" smtClean="0">
                <a:solidFill>
                  <a:srgbClr val="000000"/>
                </a:solidFill>
              </a:rPr>
              <a:t>self-management leading </a:t>
            </a:r>
            <a:r>
              <a:rPr lang="en-US" sz="3000" dirty="0">
                <a:solidFill>
                  <a:srgbClr val="000000"/>
                </a:solidFill>
              </a:rPr>
              <a:t>to </a:t>
            </a:r>
            <a:r>
              <a:rPr lang="en-US" sz="3000" b="1" dirty="0">
                <a:solidFill>
                  <a:srgbClr val="000000"/>
                </a:solidFill>
              </a:rPr>
              <a:t>mastery </a:t>
            </a:r>
            <a:r>
              <a:rPr lang="en-US" sz="3000" b="1" dirty="0" smtClean="0">
                <a:solidFill>
                  <a:srgbClr val="000000"/>
                </a:solidFill>
              </a:rPr>
              <a:t>experiences.  </a:t>
            </a:r>
            <a:endParaRPr sz="3000" dirty="0">
              <a:solidFill>
                <a:srgbClr val="000000"/>
              </a:solidFill>
            </a:endParaRPr>
          </a:p>
          <a:p>
            <a:pPr marL="457200" lvl="0" indent="-419100" algn="l" rtl="0">
              <a:spcBef>
                <a:spcPts val="0"/>
              </a:spcBef>
              <a:spcAft>
                <a:spcPts val="0"/>
              </a:spcAft>
              <a:buClr>
                <a:srgbClr val="000000"/>
              </a:buClr>
              <a:buSzPts val="3000"/>
              <a:buChar char="●"/>
            </a:pPr>
            <a:r>
              <a:rPr lang="en-US" sz="3000" u="sng" dirty="0">
                <a:solidFill>
                  <a:srgbClr val="000000"/>
                </a:solidFill>
              </a:rPr>
              <a:t>Connectedness</a:t>
            </a:r>
            <a:endParaRPr sz="3000" u="sng" dirty="0">
              <a:solidFill>
                <a:srgbClr val="000000"/>
              </a:solidFill>
            </a:endParaRPr>
          </a:p>
          <a:p>
            <a:pPr marL="914400" lvl="1" indent="-419100" algn="l" rtl="0">
              <a:spcBef>
                <a:spcPts val="0"/>
              </a:spcBef>
              <a:spcAft>
                <a:spcPts val="0"/>
              </a:spcAft>
              <a:buClr>
                <a:srgbClr val="000000"/>
              </a:buClr>
              <a:buSzPts val="3000"/>
              <a:buChar char="○"/>
            </a:pPr>
            <a:r>
              <a:rPr lang="en-US" sz="3000" dirty="0" smtClean="0">
                <a:solidFill>
                  <a:srgbClr val="000000"/>
                </a:solidFill>
              </a:rPr>
              <a:t>Provide students access </a:t>
            </a:r>
            <a:r>
              <a:rPr lang="en-US" sz="3000" dirty="0">
                <a:solidFill>
                  <a:srgbClr val="000000"/>
                </a:solidFill>
              </a:rPr>
              <a:t>to role models who look like them and/or have similar upbringings to promote </a:t>
            </a:r>
            <a:r>
              <a:rPr lang="en-US" sz="3000" b="1" dirty="0">
                <a:solidFill>
                  <a:srgbClr val="000000"/>
                </a:solidFill>
              </a:rPr>
              <a:t>vicarious </a:t>
            </a:r>
            <a:r>
              <a:rPr lang="en-US" sz="3000" b="1" dirty="0" smtClean="0">
                <a:solidFill>
                  <a:srgbClr val="000000"/>
                </a:solidFill>
              </a:rPr>
              <a:t>experiences. </a:t>
            </a:r>
            <a:endParaRPr sz="3000" b="1" dirty="0">
              <a:solidFill>
                <a:srgbClr val="000000"/>
              </a:solidFill>
            </a:endParaRPr>
          </a:p>
          <a:p>
            <a:pPr marL="914400" lvl="0" indent="0" algn="l" rtl="0">
              <a:spcBef>
                <a:spcPts val="0"/>
              </a:spcBef>
              <a:spcAft>
                <a:spcPts val="0"/>
              </a:spcAft>
              <a:buNone/>
            </a:pPr>
            <a:endParaRPr sz="3000" dirty="0">
              <a:solidFill>
                <a:srgbClr val="000000"/>
              </a:solidFill>
            </a:endParaRPr>
          </a:p>
          <a:p>
            <a:pPr marL="457200" lvl="0" indent="0" algn="l" rtl="0">
              <a:spcBef>
                <a:spcPts val="0"/>
              </a:spcBef>
              <a:spcAft>
                <a:spcPts val="0"/>
              </a:spcAft>
              <a:buNone/>
            </a:pPr>
            <a:r>
              <a:rPr lang="en-US" sz="3000" dirty="0">
                <a:solidFill>
                  <a:srgbClr val="000000"/>
                </a:solidFill>
              </a:rPr>
              <a:t> </a:t>
            </a:r>
            <a:endParaRPr sz="3000" dirty="0">
              <a:solidFill>
                <a:srgbClr val="000000"/>
              </a:solidFill>
            </a:endParaRPr>
          </a:p>
          <a:p>
            <a:pPr marL="457200" lvl="0" indent="0" algn="l" rtl="0">
              <a:spcBef>
                <a:spcPts val="0"/>
              </a:spcBef>
              <a:spcAft>
                <a:spcPts val="0"/>
              </a:spcAft>
              <a:buNone/>
            </a:pPr>
            <a:endParaRPr sz="3000" dirty="0">
              <a:solidFill>
                <a:srgbClr val="000000"/>
              </a:solidFill>
            </a:endParaRPr>
          </a:p>
        </p:txBody>
      </p:sp>
    </p:spTree>
    <p:extLst>
      <p:ext uri="{BB962C8B-B14F-4D97-AF65-F5344CB8AC3E}">
        <p14:creationId xmlns:p14="http://schemas.microsoft.com/office/powerpoint/2010/main" val="16148249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0"/>
          <p:cNvSpPr txBox="1">
            <a:spLocks noGrp="1"/>
          </p:cNvSpPr>
          <p:nvPr>
            <p:ph type="title"/>
          </p:nvPr>
        </p:nvSpPr>
        <p:spPr>
          <a:xfrm>
            <a:off x="97000" y="328199"/>
            <a:ext cx="11997900" cy="763500"/>
          </a:xfrm>
          <a:prstGeom prst="rect">
            <a:avLst/>
          </a:prstGeom>
          <a:noFill/>
          <a:ln>
            <a:noFill/>
          </a:ln>
        </p:spPr>
        <p:txBody>
          <a:bodyPr spcFirstLastPara="1" wrap="square" lIns="121900" tIns="121900" rIns="121900" bIns="121900" anchor="t" anchorCtr="0">
            <a:noAutofit/>
          </a:bodyPr>
          <a:lstStyle/>
          <a:p>
            <a:pPr lvl="0" algn="ctr"/>
            <a:r>
              <a:rPr lang="en-US" sz="4000" b="1" dirty="0"/>
              <a:t>Closing the Equity Gap Through Self-Efficacy</a:t>
            </a:r>
            <a:endParaRPr sz="4000" b="1" i="0" u="none" strike="noStrike" cap="none" dirty="0">
              <a:solidFill>
                <a:schemeClr val="dk1"/>
              </a:solidFill>
              <a:latin typeface="Arial"/>
              <a:ea typeface="Arial"/>
              <a:cs typeface="Arial"/>
              <a:sym typeface="Arial"/>
            </a:endParaRPr>
          </a:p>
        </p:txBody>
      </p:sp>
      <p:sp>
        <p:nvSpPr>
          <p:cNvPr id="443" name="Google Shape;443;p70"/>
          <p:cNvSpPr txBox="1">
            <a:spLocks noGrp="1"/>
          </p:cNvSpPr>
          <p:nvPr>
            <p:ph type="body" idx="1"/>
          </p:nvPr>
        </p:nvSpPr>
        <p:spPr>
          <a:xfrm>
            <a:off x="415600" y="1372041"/>
            <a:ext cx="11360700" cy="4555200"/>
          </a:xfrm>
          <a:prstGeom prst="rect">
            <a:avLst/>
          </a:prstGeom>
        </p:spPr>
        <p:txBody>
          <a:bodyPr spcFirstLastPara="1" wrap="square" lIns="121900" tIns="121900" rIns="121900" bIns="121900" anchor="t" anchorCtr="0">
            <a:noAutofit/>
          </a:bodyPr>
          <a:lstStyle/>
          <a:p>
            <a:pPr marL="457200" lvl="0" indent="-419100" algn="l" rtl="0">
              <a:spcBef>
                <a:spcPts val="0"/>
              </a:spcBef>
              <a:spcAft>
                <a:spcPts val="0"/>
              </a:spcAft>
              <a:buClr>
                <a:srgbClr val="000000"/>
              </a:buClr>
              <a:buSzPts val="3000"/>
              <a:buChar char="●"/>
            </a:pPr>
            <a:r>
              <a:rPr lang="en-US" sz="3000" u="sng" dirty="0">
                <a:solidFill>
                  <a:srgbClr val="000000"/>
                </a:solidFill>
              </a:rPr>
              <a:t>Discipline</a:t>
            </a:r>
            <a:endParaRPr sz="3000" u="sng" dirty="0">
              <a:solidFill>
                <a:srgbClr val="000000"/>
              </a:solidFill>
            </a:endParaRPr>
          </a:p>
          <a:p>
            <a:pPr marL="914400" lvl="1" indent="-419100" algn="l" rtl="0">
              <a:spcBef>
                <a:spcPts val="0"/>
              </a:spcBef>
              <a:spcAft>
                <a:spcPts val="0"/>
              </a:spcAft>
              <a:buClr>
                <a:srgbClr val="000000"/>
              </a:buClr>
              <a:buSzPts val="3000"/>
              <a:buChar char="○"/>
            </a:pPr>
            <a:r>
              <a:rPr lang="en-US" sz="3000" dirty="0" smtClean="0">
                <a:solidFill>
                  <a:srgbClr val="000000"/>
                </a:solidFill>
              </a:rPr>
              <a:t>Employ school-wide behavioral </a:t>
            </a:r>
            <a:r>
              <a:rPr lang="en-US" sz="3000" dirty="0">
                <a:solidFill>
                  <a:srgbClr val="000000"/>
                </a:solidFill>
              </a:rPr>
              <a:t>approaches such as Positive Behavior Interventions and Supports (PBIS) </a:t>
            </a:r>
            <a:r>
              <a:rPr lang="en-US" sz="3000" dirty="0" smtClean="0">
                <a:solidFill>
                  <a:srgbClr val="000000"/>
                </a:solidFill>
              </a:rPr>
              <a:t>that </a:t>
            </a:r>
            <a:r>
              <a:rPr lang="en-US" sz="3000" b="1" dirty="0">
                <a:solidFill>
                  <a:srgbClr val="000000"/>
                </a:solidFill>
              </a:rPr>
              <a:t>persuade</a:t>
            </a:r>
            <a:r>
              <a:rPr lang="en-US" sz="3000" dirty="0">
                <a:solidFill>
                  <a:srgbClr val="000000"/>
                </a:solidFill>
              </a:rPr>
              <a:t> and</a:t>
            </a:r>
            <a:r>
              <a:rPr lang="en-US" sz="3000" b="1" dirty="0">
                <a:solidFill>
                  <a:srgbClr val="000000"/>
                </a:solidFill>
              </a:rPr>
              <a:t> encourage</a:t>
            </a:r>
            <a:r>
              <a:rPr lang="en-US" sz="3000" dirty="0">
                <a:solidFill>
                  <a:srgbClr val="000000"/>
                </a:solidFill>
              </a:rPr>
              <a:t> positive </a:t>
            </a:r>
            <a:r>
              <a:rPr lang="en-US" sz="3000" dirty="0" smtClean="0">
                <a:solidFill>
                  <a:srgbClr val="000000"/>
                </a:solidFill>
              </a:rPr>
              <a:t>behavior.  </a:t>
            </a:r>
            <a:endParaRPr sz="3000" dirty="0">
              <a:solidFill>
                <a:srgbClr val="000000"/>
              </a:solidFill>
            </a:endParaRPr>
          </a:p>
          <a:p>
            <a:pPr marL="457200" lvl="0" indent="-419100" algn="l" rtl="0">
              <a:spcBef>
                <a:spcPts val="0"/>
              </a:spcBef>
              <a:spcAft>
                <a:spcPts val="0"/>
              </a:spcAft>
              <a:buClr>
                <a:srgbClr val="000000"/>
              </a:buClr>
              <a:buSzPts val="3000"/>
              <a:buChar char="●"/>
            </a:pPr>
            <a:r>
              <a:rPr lang="en-US" sz="3000" u="sng" dirty="0">
                <a:solidFill>
                  <a:srgbClr val="000000"/>
                </a:solidFill>
              </a:rPr>
              <a:t>Safety</a:t>
            </a:r>
            <a:endParaRPr sz="3000" u="sng" dirty="0">
              <a:solidFill>
                <a:srgbClr val="000000"/>
              </a:solidFill>
            </a:endParaRPr>
          </a:p>
          <a:p>
            <a:pPr marL="914400" lvl="1" indent="-419100" algn="l" rtl="0">
              <a:spcBef>
                <a:spcPts val="0"/>
              </a:spcBef>
              <a:spcAft>
                <a:spcPts val="0"/>
              </a:spcAft>
              <a:buClr>
                <a:srgbClr val="000000"/>
              </a:buClr>
              <a:buSzPts val="3000"/>
              <a:buChar char="○"/>
            </a:pPr>
            <a:r>
              <a:rPr lang="en-US" sz="3000" dirty="0" smtClean="0">
                <a:solidFill>
                  <a:schemeClr val="dk1"/>
                </a:solidFill>
              </a:rPr>
              <a:t>Provide </a:t>
            </a:r>
            <a:r>
              <a:rPr lang="en-US" sz="3000" dirty="0">
                <a:solidFill>
                  <a:schemeClr val="dk1"/>
                </a:solidFill>
              </a:rPr>
              <a:t>positive </a:t>
            </a:r>
            <a:r>
              <a:rPr lang="en-US" sz="3000" b="1" dirty="0">
                <a:solidFill>
                  <a:schemeClr val="dk1"/>
                </a:solidFill>
              </a:rPr>
              <a:t>emotional experiences</a:t>
            </a:r>
            <a:r>
              <a:rPr lang="en-US" sz="3000" dirty="0">
                <a:solidFill>
                  <a:schemeClr val="dk1"/>
                </a:solidFill>
              </a:rPr>
              <a:t> through student clubs or programs designed for </a:t>
            </a:r>
            <a:r>
              <a:rPr lang="en-US" sz="3000" dirty="0" smtClean="0">
                <a:solidFill>
                  <a:schemeClr val="dk1"/>
                </a:solidFill>
              </a:rPr>
              <a:t>African-American students and/or multiculturalism. </a:t>
            </a:r>
            <a:endParaRPr sz="3000" dirty="0">
              <a:solidFill>
                <a:schemeClr val="dk1"/>
              </a:solidFill>
            </a:endParaRPr>
          </a:p>
          <a:p>
            <a:pPr marL="0" marR="0" lvl="0" indent="0" algn="l" rtl="0">
              <a:lnSpc>
                <a:spcPct val="115000"/>
              </a:lnSpc>
              <a:spcBef>
                <a:spcPts val="2100"/>
              </a:spcBef>
              <a:spcAft>
                <a:spcPts val="0"/>
              </a:spcAft>
              <a:buNone/>
            </a:pPr>
            <a:endParaRPr sz="3000" dirty="0">
              <a:solidFill>
                <a:srgbClr val="000000"/>
              </a:solidFill>
            </a:endParaRPr>
          </a:p>
          <a:p>
            <a:pPr marL="457200" lvl="0" indent="0" algn="l" rtl="0">
              <a:spcBef>
                <a:spcPts val="0"/>
              </a:spcBef>
              <a:spcAft>
                <a:spcPts val="0"/>
              </a:spcAft>
              <a:buNone/>
            </a:pPr>
            <a:endParaRPr sz="3000" dirty="0">
              <a:solidFill>
                <a:srgbClr val="000000"/>
              </a:solidFill>
            </a:endParaRPr>
          </a:p>
        </p:txBody>
      </p:sp>
    </p:spTree>
    <p:extLst>
      <p:ext uri="{BB962C8B-B14F-4D97-AF65-F5344CB8AC3E}">
        <p14:creationId xmlns:p14="http://schemas.microsoft.com/office/powerpoint/2010/main" val="24801214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71"/>
          <p:cNvSpPr txBox="1">
            <a:spLocks noGrp="1"/>
          </p:cNvSpPr>
          <p:nvPr>
            <p:ph type="title" idx="4294967295"/>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3700"/>
              <a:buFont typeface="Arial"/>
              <a:buNone/>
            </a:pPr>
            <a:r>
              <a:rPr lang="en-US" sz="4000" b="1" i="0" u="none" strike="noStrike" cap="none">
                <a:solidFill>
                  <a:schemeClr val="dk1"/>
                </a:solidFill>
                <a:latin typeface="Arial"/>
                <a:ea typeface="Arial"/>
                <a:cs typeface="Arial"/>
                <a:sym typeface="Arial"/>
              </a:rPr>
              <a:t>Washoe County School District</a:t>
            </a:r>
            <a:endParaRPr sz="4000" b="1" i="0" u="none" strike="noStrike" cap="none">
              <a:solidFill>
                <a:schemeClr val="dk1"/>
              </a:solidFill>
              <a:latin typeface="Arial"/>
              <a:ea typeface="Arial"/>
              <a:cs typeface="Arial"/>
              <a:sym typeface="Arial"/>
            </a:endParaRPr>
          </a:p>
        </p:txBody>
      </p:sp>
      <p:pic>
        <p:nvPicPr>
          <p:cNvPr id="449" name="Google Shape;449;p71">
            <a:hlinkClick r:id="rId3"/>
          </p:cNvPr>
          <p:cNvPicPr preferRelativeResize="0"/>
          <p:nvPr/>
        </p:nvPicPr>
        <p:blipFill>
          <a:blip r:embed="rId4">
            <a:alphaModFix/>
          </a:blip>
          <a:stretch>
            <a:fillRect/>
          </a:stretch>
        </p:blipFill>
        <p:spPr>
          <a:xfrm>
            <a:off x="838200" y="1509367"/>
            <a:ext cx="10628079" cy="5196233"/>
          </a:xfrm>
          <a:prstGeom prst="rect">
            <a:avLst/>
          </a:prstGeom>
          <a:noFill/>
          <a:ln>
            <a:noFill/>
          </a:ln>
        </p:spPr>
      </p:pic>
    </p:spTree>
    <p:extLst>
      <p:ext uri="{BB962C8B-B14F-4D97-AF65-F5344CB8AC3E}">
        <p14:creationId xmlns:p14="http://schemas.microsoft.com/office/powerpoint/2010/main" val="11891130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9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b="1" dirty="0"/>
              <a:t>AVID - African American Male Initiative (AAMI)</a:t>
            </a:r>
            <a:endParaRPr sz="4000" b="1" dirty="0"/>
          </a:p>
        </p:txBody>
      </p:sp>
      <p:pic>
        <p:nvPicPr>
          <p:cNvPr id="623" name="Google Shape;623;p94"/>
          <p:cNvPicPr preferRelativeResize="0"/>
          <p:nvPr/>
        </p:nvPicPr>
        <p:blipFill>
          <a:blip r:embed="rId3">
            <a:alphaModFix/>
          </a:blip>
          <a:stretch>
            <a:fillRect/>
          </a:stretch>
        </p:blipFill>
        <p:spPr>
          <a:xfrm>
            <a:off x="6276925" y="2042780"/>
            <a:ext cx="4618675" cy="2595108"/>
          </a:xfrm>
          <a:prstGeom prst="rect">
            <a:avLst/>
          </a:prstGeom>
          <a:noFill/>
          <a:ln>
            <a:noFill/>
          </a:ln>
          <a:effectLst>
            <a:outerShdw blurRad="57150" dist="19050" dir="5400000" algn="bl" rotWithShape="0">
              <a:srgbClr val="000000">
                <a:alpha val="64999"/>
              </a:srgbClr>
            </a:outerShdw>
          </a:effectLst>
        </p:spPr>
      </p:pic>
      <p:sp>
        <p:nvSpPr>
          <p:cNvPr id="624" name="Google Shape;624;p94"/>
          <p:cNvSpPr txBox="1"/>
          <p:nvPr/>
        </p:nvSpPr>
        <p:spPr>
          <a:xfrm>
            <a:off x="5124000" y="5602425"/>
            <a:ext cx="1944000" cy="76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u="sng" dirty="0">
                <a:solidFill>
                  <a:srgbClr val="1155CC"/>
                </a:solidFill>
                <a:hlinkClick r:id="rId4"/>
              </a:rPr>
              <a:t>Video Link</a:t>
            </a:r>
            <a:endParaRPr sz="1800" b="1" dirty="0">
              <a:solidFill>
                <a:srgbClr val="1155CC"/>
              </a:solidFill>
            </a:endParaRPr>
          </a:p>
        </p:txBody>
      </p:sp>
      <p:pic>
        <p:nvPicPr>
          <p:cNvPr id="625" name="Google Shape;625;p94"/>
          <p:cNvPicPr preferRelativeResize="0"/>
          <p:nvPr/>
        </p:nvPicPr>
        <p:blipFill>
          <a:blip r:embed="rId5">
            <a:alphaModFix/>
          </a:blip>
          <a:stretch>
            <a:fillRect/>
          </a:stretch>
        </p:blipFill>
        <p:spPr>
          <a:xfrm>
            <a:off x="1624386" y="2042780"/>
            <a:ext cx="3707309" cy="259512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9"/>
          <p:cNvPicPr preferRelativeResize="0">
            <a:picLocks noGrp="1"/>
          </p:cNvPicPr>
          <p:nvPr>
            <p:ph type="body" idx="1"/>
          </p:nvPr>
        </p:nvPicPr>
        <p:blipFill rotWithShape="1">
          <a:blip r:embed="rId3">
            <a:alphaModFix/>
          </a:blip>
          <a:srcRect/>
          <a:stretch/>
        </p:blipFill>
        <p:spPr>
          <a:xfrm>
            <a:off x="1522751" y="1690688"/>
            <a:ext cx="7735887" cy="4351338"/>
          </a:xfrm>
          <a:prstGeom prst="rect">
            <a:avLst/>
          </a:prstGeom>
          <a:noFill/>
          <a:ln>
            <a:noFill/>
          </a:ln>
        </p:spPr>
      </p:pic>
      <p:sp>
        <p:nvSpPr>
          <p:cNvPr id="164" name="Google Shape;164;p29"/>
          <p:cNvSpPr txBox="1">
            <a:spLocks noGrp="1"/>
          </p:cNvSpPr>
          <p:nvPr>
            <p:ph type="title"/>
          </p:nvPr>
        </p:nvSpPr>
        <p:spPr>
          <a:xfrm>
            <a:off x="1522751"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a:solidFill>
                  <a:schemeClr val="dk1"/>
                </a:solidFill>
                <a:latin typeface="Arial"/>
                <a:ea typeface="Arial"/>
                <a:cs typeface="Arial"/>
                <a:sym typeface="Arial"/>
              </a:rPr>
              <a:t>What’s Your Why?</a:t>
            </a:r>
            <a:endParaRPr sz="44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445031"/>
            <a:ext cx="11360800" cy="763600"/>
          </a:xfrm>
        </p:spPr>
        <p:txBody>
          <a:bodyPr/>
          <a:lstStyle/>
          <a:p>
            <a:r>
              <a:rPr lang="en-US" dirty="0" smtClean="0"/>
              <a:t>References </a:t>
            </a:r>
            <a:endParaRPr lang="en-US" dirty="0"/>
          </a:p>
        </p:txBody>
      </p:sp>
      <p:sp>
        <p:nvSpPr>
          <p:cNvPr id="3" name="Text Placeholder 2"/>
          <p:cNvSpPr>
            <a:spLocks noGrp="1"/>
          </p:cNvSpPr>
          <p:nvPr>
            <p:ph type="body" idx="1"/>
          </p:nvPr>
        </p:nvSpPr>
        <p:spPr>
          <a:xfrm>
            <a:off x="415600" y="1380990"/>
            <a:ext cx="11360800" cy="4555200"/>
          </a:xfrm>
        </p:spPr>
        <p:txBody>
          <a:bodyPr/>
          <a:lstStyle/>
          <a:p>
            <a:r>
              <a:rPr lang="en-US" sz="1800" dirty="0">
                <a:solidFill>
                  <a:schemeClr val="tx1"/>
                </a:solidFill>
              </a:rPr>
              <a:t>Bandura, A. (1993). Perceived self-efficacy in cognitive development and functioning. </a:t>
            </a:r>
            <a:r>
              <a:rPr lang="en-US" sz="1800" i="1" dirty="0">
                <a:solidFill>
                  <a:schemeClr val="tx1"/>
                </a:solidFill>
              </a:rPr>
              <a:t>Educational psychologist</a:t>
            </a:r>
            <a:r>
              <a:rPr lang="en-US" sz="1800" dirty="0">
                <a:solidFill>
                  <a:schemeClr val="tx1"/>
                </a:solidFill>
              </a:rPr>
              <a:t>, </a:t>
            </a:r>
            <a:r>
              <a:rPr lang="en-US" sz="1800" i="1" dirty="0">
                <a:solidFill>
                  <a:schemeClr val="tx1"/>
                </a:solidFill>
              </a:rPr>
              <a:t>28</a:t>
            </a:r>
            <a:r>
              <a:rPr lang="en-US" sz="1800" dirty="0">
                <a:solidFill>
                  <a:schemeClr val="tx1"/>
                </a:solidFill>
              </a:rPr>
              <a:t>(2), 117-148.</a:t>
            </a:r>
            <a:endParaRPr lang="en-US" sz="1800" i="1" dirty="0" smtClean="0">
              <a:solidFill>
                <a:schemeClr val="tx1"/>
              </a:solidFill>
            </a:endParaRPr>
          </a:p>
          <a:p>
            <a:r>
              <a:rPr lang="en-US" sz="1800" i="1" dirty="0" smtClean="0">
                <a:solidFill>
                  <a:schemeClr val="tx1"/>
                </a:solidFill>
              </a:rPr>
              <a:t>Black </a:t>
            </a:r>
            <a:r>
              <a:rPr lang="en-US" sz="1800" i="1" dirty="0">
                <a:solidFill>
                  <a:schemeClr val="tx1"/>
                </a:solidFill>
              </a:rPr>
              <a:t>Minds Matter: Supporting the Educational Success of Black Children in California</a:t>
            </a:r>
            <a:r>
              <a:rPr lang="en-US" sz="1800" dirty="0">
                <a:solidFill>
                  <a:schemeClr val="tx1"/>
                </a:solidFill>
              </a:rPr>
              <a:t>, The Education Trust-West, </a:t>
            </a:r>
            <a:r>
              <a:rPr lang="en-US" sz="1800" dirty="0" smtClean="0">
                <a:solidFill>
                  <a:schemeClr val="tx1"/>
                </a:solidFill>
              </a:rPr>
              <a:t>2015.</a:t>
            </a:r>
          </a:p>
          <a:p>
            <a:r>
              <a:rPr lang="en-US" sz="1800" dirty="0">
                <a:solidFill>
                  <a:schemeClr val="tx1"/>
                </a:solidFill>
              </a:rPr>
              <a:t>Bonilla-Silva, E. (2015). The structure of racism in color-blind</a:t>
            </a:r>
            <a:r>
              <a:rPr lang="en-US" sz="1800" dirty="0" smtClean="0">
                <a:solidFill>
                  <a:schemeClr val="tx1"/>
                </a:solidFill>
              </a:rPr>
              <a:t>, “</a:t>
            </a:r>
            <a:r>
              <a:rPr lang="en-US" sz="1800" dirty="0">
                <a:solidFill>
                  <a:schemeClr val="tx1"/>
                </a:solidFill>
              </a:rPr>
              <a:t>post-racial” America</a:t>
            </a:r>
            <a:r>
              <a:rPr lang="en-US" sz="1800" dirty="0" smtClean="0">
                <a:solidFill>
                  <a:schemeClr val="tx1"/>
                </a:solidFill>
              </a:rPr>
              <a:t>.</a:t>
            </a:r>
          </a:p>
          <a:p>
            <a:r>
              <a:rPr lang="en-US" sz="1800" dirty="0">
                <a:solidFill>
                  <a:schemeClr val="tx1"/>
                </a:solidFill>
              </a:rPr>
              <a:t>Fensterwald, J</a:t>
            </a:r>
            <a:r>
              <a:rPr lang="en-US" sz="1800" dirty="0" smtClean="0">
                <a:solidFill>
                  <a:schemeClr val="tx1"/>
                </a:solidFill>
              </a:rPr>
              <a:t>., </a:t>
            </a:r>
            <a:r>
              <a:rPr lang="en-US" sz="1800" i="1" dirty="0" smtClean="0">
                <a:solidFill>
                  <a:schemeClr val="tx1"/>
                </a:solidFill>
              </a:rPr>
              <a:t>Small </a:t>
            </a:r>
            <a:r>
              <a:rPr lang="en-US" sz="1800" i="1" dirty="0">
                <a:solidFill>
                  <a:schemeClr val="tx1"/>
                </a:solidFill>
              </a:rPr>
              <a:t>Rise in California’s Math and Reading Scores in 2018</a:t>
            </a:r>
            <a:r>
              <a:rPr lang="en-US" sz="1800" dirty="0">
                <a:solidFill>
                  <a:schemeClr val="tx1"/>
                </a:solidFill>
              </a:rPr>
              <a:t>, </a:t>
            </a:r>
            <a:r>
              <a:rPr lang="en-US" sz="1800" dirty="0" smtClean="0">
                <a:solidFill>
                  <a:schemeClr val="tx1"/>
                </a:solidFill>
              </a:rPr>
              <a:t>CA: EdSource</a:t>
            </a:r>
            <a:r>
              <a:rPr lang="en-US" sz="1800" dirty="0">
                <a:solidFill>
                  <a:schemeClr val="tx1"/>
                </a:solidFill>
              </a:rPr>
              <a:t>, October 2, </a:t>
            </a:r>
            <a:r>
              <a:rPr lang="en-US" sz="1800" dirty="0" smtClean="0">
                <a:solidFill>
                  <a:schemeClr val="tx1"/>
                </a:solidFill>
              </a:rPr>
              <a:t>2018.</a:t>
            </a:r>
            <a:endParaRPr lang="en-US" sz="1800" dirty="0">
              <a:solidFill>
                <a:schemeClr val="tx1"/>
              </a:solidFill>
            </a:endParaRPr>
          </a:p>
          <a:p>
            <a:r>
              <a:rPr lang="en-US" sz="1800" i="1" dirty="0" smtClean="0">
                <a:solidFill>
                  <a:schemeClr val="tx1"/>
                </a:solidFill>
              </a:rPr>
              <a:t>Get Out: Black Male Suspensions in California Public Schools</a:t>
            </a:r>
            <a:r>
              <a:rPr lang="en-US" sz="1800" dirty="0" smtClean="0">
                <a:solidFill>
                  <a:schemeClr val="tx1"/>
                </a:solidFill>
              </a:rPr>
              <a:t>, San Diego, CA: Community College Equity Assessment Lab and the UCLA Black Male Institute, 2018.</a:t>
            </a:r>
          </a:p>
          <a:p>
            <a:r>
              <a:rPr lang="en-US" sz="1800" dirty="0">
                <a:solidFill>
                  <a:schemeClr val="tx1"/>
                </a:solidFill>
              </a:rPr>
              <a:t>Hough, H., Kalogrides, D., &amp; Loeb, S. (2017). Using Surveys of Students' Social-Emotional Learning and School Climate for Accountability and Continuous Improvement. </a:t>
            </a:r>
            <a:r>
              <a:rPr lang="en-US" sz="1800" i="1" dirty="0">
                <a:solidFill>
                  <a:schemeClr val="tx1"/>
                </a:solidFill>
              </a:rPr>
              <a:t>Policy Analysis for California Education, PACE</a:t>
            </a:r>
            <a:r>
              <a:rPr lang="en-US" sz="1800" dirty="0" smtClean="0">
                <a:solidFill>
                  <a:schemeClr val="tx1"/>
                </a:solidFill>
              </a:rPr>
              <a:t>.</a:t>
            </a:r>
          </a:p>
          <a:p>
            <a:r>
              <a:rPr lang="en-US" sz="1800" dirty="0">
                <a:solidFill>
                  <a:schemeClr val="tx1"/>
                </a:solidFill>
              </a:rPr>
              <a:t> Lindsay, R., Robins, K., and Terrell, R., </a:t>
            </a:r>
            <a:r>
              <a:rPr lang="en-US" sz="1800" i="1" dirty="0">
                <a:solidFill>
                  <a:schemeClr val="tx1"/>
                </a:solidFill>
              </a:rPr>
              <a:t>Cultural Proficiency, A Manual for School Leaders,</a:t>
            </a:r>
            <a:r>
              <a:rPr lang="en-US" sz="1800" b="1" dirty="0">
                <a:solidFill>
                  <a:schemeClr val="tx1"/>
                </a:solidFill>
              </a:rPr>
              <a:t> </a:t>
            </a:r>
            <a:r>
              <a:rPr lang="en-US" sz="1800" dirty="0">
                <a:solidFill>
                  <a:schemeClr val="tx1"/>
                </a:solidFill>
              </a:rPr>
              <a:t>Third Edition, Corwin Press, 2009</a:t>
            </a:r>
            <a:r>
              <a:rPr lang="en-US" sz="1800" dirty="0" smtClean="0">
                <a:solidFill>
                  <a:schemeClr val="tx1"/>
                </a:solidFill>
              </a:rPr>
              <a:t>.</a:t>
            </a:r>
            <a:endParaRPr lang="en-US" sz="1800" dirty="0">
              <a:solidFill>
                <a:schemeClr val="tx1"/>
              </a:solidFill>
            </a:endParaRPr>
          </a:p>
        </p:txBody>
      </p:sp>
    </p:spTree>
    <p:extLst>
      <p:ext uri="{BB962C8B-B14F-4D97-AF65-F5344CB8AC3E}">
        <p14:creationId xmlns:p14="http://schemas.microsoft.com/office/powerpoint/2010/main" val="13541168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398813"/>
            <a:ext cx="11360800" cy="763600"/>
          </a:xfrm>
        </p:spPr>
        <p:txBody>
          <a:bodyPr/>
          <a:lstStyle/>
          <a:p>
            <a:r>
              <a:rPr lang="en-US" dirty="0" smtClean="0"/>
              <a:t>References </a:t>
            </a:r>
            <a:endParaRPr lang="en-US" dirty="0"/>
          </a:p>
        </p:txBody>
      </p:sp>
      <p:sp>
        <p:nvSpPr>
          <p:cNvPr id="3" name="Text Placeholder 2"/>
          <p:cNvSpPr>
            <a:spLocks noGrp="1"/>
          </p:cNvSpPr>
          <p:nvPr>
            <p:ph type="body" idx="1"/>
          </p:nvPr>
        </p:nvSpPr>
        <p:spPr>
          <a:xfrm>
            <a:off x="415600" y="1342080"/>
            <a:ext cx="11360800" cy="4555200"/>
          </a:xfrm>
        </p:spPr>
        <p:txBody>
          <a:bodyPr/>
          <a:lstStyle/>
          <a:p>
            <a:r>
              <a:rPr lang="en-US" sz="1800" dirty="0">
                <a:solidFill>
                  <a:schemeClr val="tx1"/>
                </a:solidFill>
              </a:rPr>
              <a:t>Losen, J., and Martin K., </a:t>
            </a:r>
            <a:r>
              <a:rPr lang="en-US" sz="1800" i="1" dirty="0">
                <a:solidFill>
                  <a:schemeClr val="tx1"/>
                </a:solidFill>
              </a:rPr>
              <a:t>The Unequal Impact of Suspension on the Opportunity to Learn in California: What the 2016-17 Rates Tell us About Progress</a:t>
            </a:r>
            <a:r>
              <a:rPr lang="en-US" sz="1800" dirty="0">
                <a:solidFill>
                  <a:schemeClr val="tx1"/>
                </a:solidFill>
              </a:rPr>
              <a:t>, The Center for Civil Rights Remedies at the UCLA Civil Rights Project, 2018</a:t>
            </a:r>
            <a:r>
              <a:rPr lang="en-US" sz="1800" dirty="0" smtClean="0">
                <a:solidFill>
                  <a:schemeClr val="tx1"/>
                </a:solidFill>
              </a:rPr>
              <a:t>.</a:t>
            </a:r>
          </a:p>
          <a:p>
            <a:r>
              <a:rPr lang="en-US" sz="1800" dirty="0" smtClean="0">
                <a:solidFill>
                  <a:schemeClr val="tx1"/>
                </a:solidFill>
              </a:rPr>
              <a:t>Marsh</a:t>
            </a:r>
            <a:r>
              <a:rPr lang="en-US" sz="1800" dirty="0">
                <a:solidFill>
                  <a:schemeClr val="tx1"/>
                </a:solidFill>
              </a:rPr>
              <a:t>, J. A., McKibben, S., Hough, H. J., Hall, M., Allbright, T., Matewos, A., &amp; Siqueira, C. (2018). Enacting social-emotional learning: Practices and supports employed in CORE districts and schools</a:t>
            </a:r>
            <a:r>
              <a:rPr lang="en-US" sz="1800" dirty="0" smtClean="0">
                <a:solidFill>
                  <a:schemeClr val="tx1"/>
                </a:solidFill>
              </a:rPr>
              <a:t>.</a:t>
            </a:r>
          </a:p>
          <a:p>
            <a:r>
              <a:rPr lang="en-US" sz="1800" dirty="0">
                <a:solidFill>
                  <a:schemeClr val="tx1"/>
                </a:solidFill>
              </a:rPr>
              <a:t>Steele, C. M., &amp; Aronson, J. (1995). Stereotype threat and the intellectual test performance of African Americans. </a:t>
            </a:r>
            <a:r>
              <a:rPr lang="en-US" sz="1800" i="1" dirty="0">
                <a:solidFill>
                  <a:schemeClr val="tx1"/>
                </a:solidFill>
              </a:rPr>
              <a:t>Journal of personality and social psychology</a:t>
            </a:r>
            <a:r>
              <a:rPr lang="en-US" sz="1800" dirty="0">
                <a:solidFill>
                  <a:schemeClr val="tx1"/>
                </a:solidFill>
              </a:rPr>
              <a:t>, </a:t>
            </a:r>
            <a:r>
              <a:rPr lang="en-US" sz="1800" i="1" dirty="0">
                <a:solidFill>
                  <a:schemeClr val="tx1"/>
                </a:solidFill>
              </a:rPr>
              <a:t>69</a:t>
            </a:r>
            <a:r>
              <a:rPr lang="en-US" sz="1800" dirty="0">
                <a:solidFill>
                  <a:schemeClr val="tx1"/>
                </a:solidFill>
              </a:rPr>
              <a:t>(5), 797</a:t>
            </a:r>
            <a:r>
              <a:rPr lang="en-US" sz="1800" dirty="0" smtClean="0">
                <a:solidFill>
                  <a:schemeClr val="tx1"/>
                </a:solidFill>
              </a:rPr>
              <a:t>.</a:t>
            </a:r>
          </a:p>
          <a:p>
            <a:r>
              <a:rPr lang="en-US" sz="1800" dirty="0">
                <a:solidFill>
                  <a:schemeClr val="tx1"/>
                </a:solidFill>
              </a:rPr>
              <a:t>Sue, D. W., Lin, A. I., Torino, G. C., Capodilupo, C. M., &amp; Rivera, D. P. (2009). Racial microaggressions and difficult dialogues on race in the classroom. </a:t>
            </a:r>
            <a:r>
              <a:rPr lang="en-US" sz="1800" i="1" dirty="0">
                <a:solidFill>
                  <a:schemeClr val="tx1"/>
                </a:solidFill>
              </a:rPr>
              <a:t>Cultural Diversity and Ethnic Minority Psychology</a:t>
            </a:r>
            <a:r>
              <a:rPr lang="en-US" sz="1800" dirty="0">
                <a:solidFill>
                  <a:schemeClr val="tx1"/>
                </a:solidFill>
              </a:rPr>
              <a:t>, </a:t>
            </a:r>
            <a:r>
              <a:rPr lang="en-US" sz="1800" i="1" dirty="0">
                <a:solidFill>
                  <a:schemeClr val="tx1"/>
                </a:solidFill>
              </a:rPr>
              <a:t>15</a:t>
            </a:r>
            <a:r>
              <a:rPr lang="en-US" sz="1800" dirty="0">
                <a:solidFill>
                  <a:schemeClr val="tx1"/>
                </a:solidFill>
              </a:rPr>
              <a:t>(2), 183</a:t>
            </a:r>
            <a:r>
              <a:rPr lang="en-US" sz="1800" dirty="0" smtClean="0">
                <a:solidFill>
                  <a:schemeClr val="tx1"/>
                </a:solidFill>
              </a:rPr>
              <a:t>.</a:t>
            </a:r>
            <a:endParaRPr lang="en-US" sz="1800" dirty="0">
              <a:solidFill>
                <a:schemeClr val="tx1"/>
              </a:solidFill>
            </a:endParaRPr>
          </a:p>
          <a:p>
            <a:r>
              <a:rPr lang="en-US" sz="1800" dirty="0">
                <a:solidFill>
                  <a:schemeClr val="tx1"/>
                </a:solidFill>
              </a:rPr>
              <a:t>Voight, Adam., </a:t>
            </a:r>
            <a:r>
              <a:rPr lang="en-US" sz="1800" i="1" dirty="0">
                <a:solidFill>
                  <a:schemeClr val="tx1"/>
                </a:solidFill>
              </a:rPr>
              <a:t>The Racial School-Climate Gap</a:t>
            </a:r>
            <a:r>
              <a:rPr lang="en-US" sz="1800" dirty="0">
                <a:solidFill>
                  <a:schemeClr val="tx1"/>
                </a:solidFill>
              </a:rPr>
              <a:t>, WestEd and Human Development Program, 2013</a:t>
            </a:r>
            <a:r>
              <a:rPr lang="en-US" sz="1800" dirty="0" smtClean="0">
                <a:solidFill>
                  <a:schemeClr val="tx1"/>
                </a:solidFill>
              </a:rPr>
              <a:t>.</a:t>
            </a:r>
          </a:p>
          <a:p>
            <a:r>
              <a:rPr lang="en-US" sz="1800" dirty="0">
                <a:solidFill>
                  <a:schemeClr val="tx1"/>
                </a:solidFill>
              </a:rPr>
              <a:t>West, M. R., Buckley, K., Krachman, S. B., &amp; Bookman, N. (2018). Development and implementation of student social-emotional surveys in the CORE Districts. </a:t>
            </a:r>
            <a:r>
              <a:rPr lang="en-US" sz="1800" i="1" dirty="0">
                <a:solidFill>
                  <a:schemeClr val="tx1"/>
                </a:solidFill>
              </a:rPr>
              <a:t>Journal of Applied Developmental Psychology</a:t>
            </a:r>
            <a:r>
              <a:rPr lang="en-US" sz="1800" dirty="0">
                <a:solidFill>
                  <a:schemeClr val="tx1"/>
                </a:solidFill>
              </a:rPr>
              <a:t>, </a:t>
            </a:r>
            <a:r>
              <a:rPr lang="en-US" sz="1800" i="1" dirty="0">
                <a:solidFill>
                  <a:schemeClr val="tx1"/>
                </a:solidFill>
              </a:rPr>
              <a:t>55</a:t>
            </a:r>
            <a:r>
              <a:rPr lang="en-US" sz="1800" dirty="0">
                <a:solidFill>
                  <a:schemeClr val="tx1"/>
                </a:solidFill>
              </a:rPr>
              <a:t>, 119-129.</a:t>
            </a:r>
          </a:p>
          <a:p>
            <a:pPr marL="76200" indent="0">
              <a:buNone/>
            </a:pPr>
            <a:endParaRPr lang="en-US" sz="1800" dirty="0"/>
          </a:p>
        </p:txBody>
      </p:sp>
    </p:spTree>
    <p:extLst>
      <p:ext uri="{BB962C8B-B14F-4D97-AF65-F5344CB8AC3E}">
        <p14:creationId xmlns:p14="http://schemas.microsoft.com/office/powerpoint/2010/main" val="3870379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76"/>
          <p:cNvPicPr preferRelativeResize="0"/>
          <p:nvPr/>
        </p:nvPicPr>
        <p:blipFill rotWithShape="1">
          <a:blip r:embed="rId3">
            <a:alphaModFix/>
          </a:blip>
          <a:srcRect t="1438" r="-1224"/>
          <a:stretch/>
        </p:blipFill>
        <p:spPr>
          <a:xfrm>
            <a:off x="1107467" y="836967"/>
            <a:ext cx="9910301" cy="5223733"/>
          </a:xfrm>
          <a:prstGeom prst="rect">
            <a:avLst/>
          </a:prstGeom>
          <a:noFill/>
          <a:ln>
            <a:noFill/>
          </a:ln>
        </p:spPr>
      </p:pic>
      <p:sp>
        <p:nvSpPr>
          <p:cNvPr id="2" name="TextBox 1"/>
          <p:cNvSpPr txBox="1"/>
          <p:nvPr/>
        </p:nvSpPr>
        <p:spPr>
          <a:xfrm>
            <a:off x="1107467" y="321972"/>
            <a:ext cx="5205271" cy="769441"/>
          </a:xfrm>
          <a:prstGeom prst="rect">
            <a:avLst/>
          </a:prstGeom>
          <a:noFill/>
        </p:spPr>
        <p:txBody>
          <a:bodyPr wrap="none" rtlCol="0">
            <a:spAutoFit/>
          </a:bodyPr>
          <a:lstStyle/>
          <a:p>
            <a:r>
              <a:rPr lang="en-US" sz="4400" b="1" dirty="0" smtClean="0"/>
              <a:t>Equity vs. Equality</a:t>
            </a:r>
            <a:endParaRPr lang="en-US" sz="4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alpha val="83921"/>
          </a:schemeClr>
        </a:solidFill>
        <a:effectLst/>
      </p:bgPr>
    </p:bg>
    <p:spTree>
      <p:nvGrpSpPr>
        <p:cNvPr id="1" name="Shape 182"/>
        <p:cNvGrpSpPr/>
        <p:nvPr/>
      </p:nvGrpSpPr>
      <p:grpSpPr>
        <a:xfrm>
          <a:off x="0" y="0"/>
          <a:ext cx="0" cy="0"/>
          <a:chOff x="0" y="0"/>
          <a:chExt cx="0" cy="0"/>
        </a:xfrm>
      </p:grpSpPr>
      <p:pic>
        <p:nvPicPr>
          <p:cNvPr id="183" name="Google Shape;183;p31"/>
          <p:cNvPicPr preferRelativeResize="0"/>
          <p:nvPr/>
        </p:nvPicPr>
        <p:blipFill rotWithShape="1">
          <a:blip r:embed="rId3">
            <a:alphaModFix/>
          </a:blip>
          <a:srcRect/>
          <a:stretch/>
        </p:blipFill>
        <p:spPr>
          <a:xfrm>
            <a:off x="0" y="-25331"/>
            <a:ext cx="12192000" cy="6867097"/>
          </a:xfrm>
          <a:prstGeom prst="rect">
            <a:avLst/>
          </a:prstGeom>
          <a:noFill/>
          <a:ln>
            <a:noFill/>
          </a:ln>
        </p:spPr>
      </p:pic>
      <p:pic>
        <p:nvPicPr>
          <p:cNvPr id="184" name="Google Shape;184;p31"/>
          <p:cNvPicPr preferRelativeResize="0"/>
          <p:nvPr/>
        </p:nvPicPr>
        <p:blipFill rotWithShape="1">
          <a:blip r:embed="rId3">
            <a:alphaModFix/>
          </a:blip>
          <a:srcRect/>
          <a:stretch/>
        </p:blipFill>
        <p:spPr>
          <a:xfrm>
            <a:off x="-1" y="3491"/>
            <a:ext cx="12192000" cy="6867097"/>
          </a:xfrm>
          <a:prstGeom prst="rect">
            <a:avLst/>
          </a:prstGeom>
          <a:noFill/>
          <a:ln>
            <a:noFill/>
          </a:ln>
        </p:spPr>
      </p:pic>
      <p:sp>
        <p:nvSpPr>
          <p:cNvPr id="185" name="Google Shape;185;p31"/>
          <p:cNvSpPr/>
          <p:nvPr/>
        </p:nvSpPr>
        <p:spPr>
          <a:xfrm>
            <a:off x="451657" y="538718"/>
            <a:ext cx="11288684" cy="2527069"/>
          </a:xfrm>
          <a:prstGeom prst="rect">
            <a:avLst/>
          </a:prstGeom>
          <a:solidFill>
            <a:srgbClr val="0070C0">
              <a:alpha val="7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31"/>
          <p:cNvSpPr txBox="1"/>
          <p:nvPr/>
        </p:nvSpPr>
        <p:spPr>
          <a:xfrm>
            <a:off x="1169361" y="1042805"/>
            <a:ext cx="10515600" cy="10971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800"/>
              <a:buFont typeface="Arial"/>
              <a:buNone/>
            </a:pPr>
            <a:r>
              <a:rPr lang="en-US" sz="3800" b="1">
                <a:solidFill>
                  <a:schemeClr val="lt1"/>
                </a:solidFill>
                <a:latin typeface="Calibri"/>
                <a:ea typeface="Calibri"/>
                <a:cs typeface="Calibri"/>
                <a:sym typeface="Calibri"/>
              </a:rPr>
              <a:t>Equity means recognizing the historical and systemic disparities in opportunities and outcomes</a:t>
            </a:r>
            <a:endParaRPr sz="3800" b="1">
              <a:solidFill>
                <a:schemeClr val="lt1"/>
              </a:solidFill>
              <a:latin typeface="Calibri"/>
              <a:ea typeface="Calibri"/>
              <a:cs typeface="Calibri"/>
              <a:sym typeface="Calibri"/>
            </a:endParaRPr>
          </a:p>
        </p:txBody>
      </p:sp>
      <p:sp>
        <p:nvSpPr>
          <p:cNvPr id="187" name="Google Shape;187;p31"/>
          <p:cNvSpPr/>
          <p:nvPr/>
        </p:nvSpPr>
        <p:spPr>
          <a:xfrm>
            <a:off x="451657" y="3569874"/>
            <a:ext cx="11288684" cy="2427317"/>
          </a:xfrm>
          <a:prstGeom prst="rect">
            <a:avLst/>
          </a:prstGeom>
          <a:solidFill>
            <a:srgbClr val="0070C0">
              <a:alpha val="7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31"/>
          <p:cNvSpPr txBox="1">
            <a:spLocks noGrp="1"/>
          </p:cNvSpPr>
          <p:nvPr>
            <p:ph type="body" idx="1"/>
          </p:nvPr>
        </p:nvSpPr>
        <p:spPr>
          <a:xfrm>
            <a:off x="1019732" y="4019322"/>
            <a:ext cx="10515600" cy="10971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Calibri"/>
                <a:ea typeface="Calibri"/>
                <a:cs typeface="Calibri"/>
                <a:sym typeface="Calibri"/>
              </a:rPr>
              <a:t>and providing the resources necessary to address those disparities.</a:t>
            </a:r>
            <a:endParaRPr sz="3600" b="1" i="0" u="none" strike="noStrike" cap="none">
              <a:solidFill>
                <a:schemeClr val="lt1"/>
              </a:solidFill>
              <a:latin typeface="Calibri"/>
              <a:ea typeface="Calibri"/>
              <a:cs typeface="Calibri"/>
              <a:sym typeface="Calibri"/>
            </a:endParaRPr>
          </a:p>
        </p:txBody>
      </p:sp>
      <p:sp>
        <p:nvSpPr>
          <p:cNvPr id="189" name="Google Shape;189;p31"/>
          <p:cNvSpPr txBox="1"/>
          <p:nvPr/>
        </p:nvSpPr>
        <p:spPr>
          <a:xfrm>
            <a:off x="1169361" y="6313635"/>
            <a:ext cx="339637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a:solidFill>
                  <a:schemeClr val="lt1"/>
                </a:solidFill>
                <a:latin typeface="Calibri"/>
                <a:ea typeface="Calibri"/>
                <a:cs typeface="Calibri"/>
                <a:sym typeface="Calibri"/>
              </a:rPr>
              <a:t>Education Trust West, Ryan Smith</a:t>
            </a:r>
            <a:endParaRPr sz="1800" b="1" i="1">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30"/>
          <p:cNvSpPr/>
          <p:nvPr/>
        </p:nvSpPr>
        <p:spPr>
          <a:xfrm>
            <a:off x="3078328" y="3080967"/>
            <a:ext cx="2468625" cy="69249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4500" b="1" u="none">
                <a:solidFill>
                  <a:schemeClr val="lt1"/>
                </a:solidFill>
                <a:latin typeface="Arial Black"/>
                <a:ea typeface="Arial Black"/>
                <a:cs typeface="Arial Black"/>
                <a:sym typeface="Arial Black"/>
              </a:rPr>
              <a:t>EQUITY</a:t>
            </a:r>
            <a:endParaRPr sz="4500" b="0" u="none">
              <a:solidFill>
                <a:schemeClr val="lt1"/>
              </a:solidFill>
              <a:latin typeface="Arial"/>
              <a:ea typeface="Arial"/>
              <a:cs typeface="Arial"/>
              <a:sym typeface="Arial"/>
            </a:endParaRPr>
          </a:p>
        </p:txBody>
      </p:sp>
      <p:sp>
        <p:nvSpPr>
          <p:cNvPr id="177" name="Google Shape;1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8</a:t>
            </a:fld>
            <a:endParaRPr sz="1200">
              <a:solidFill>
                <a:srgbClr val="888888"/>
              </a:solidFill>
              <a:latin typeface="Calibri"/>
              <a:ea typeface="Calibri"/>
              <a:cs typeface="Calibri"/>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99324" cy="7671939"/>
          </a:xfrm>
          <a:prstGeom prst="rect">
            <a:avLst/>
          </a:prstGeom>
        </p:spPr>
      </p:pic>
      <p:sp>
        <p:nvSpPr>
          <p:cNvPr id="6" name="Rounded Rectangle 5"/>
          <p:cNvSpPr/>
          <p:nvPr/>
        </p:nvSpPr>
        <p:spPr>
          <a:xfrm>
            <a:off x="940157" y="450761"/>
            <a:ext cx="10728101" cy="1842024"/>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Google Shape;176;p30"/>
          <p:cNvSpPr txBox="1">
            <a:spLocks noGrp="1"/>
          </p:cNvSpPr>
          <p:nvPr>
            <p:ph type="title"/>
          </p:nvPr>
        </p:nvSpPr>
        <p:spPr>
          <a:xfrm>
            <a:off x="1442434" y="708992"/>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1" i="0" u="none" strike="noStrike" cap="none" dirty="0" smtClean="0">
                <a:solidFill>
                  <a:schemeClr val="bg1"/>
                </a:solidFill>
                <a:latin typeface="Arial"/>
                <a:ea typeface="Arial"/>
                <a:cs typeface="Arial"/>
                <a:sym typeface="Arial"/>
              </a:rPr>
              <a:t>Barriers to </a:t>
            </a:r>
            <a:r>
              <a:rPr lang="en-US" b="1" dirty="0" smtClean="0">
                <a:solidFill>
                  <a:schemeClr val="bg1"/>
                </a:solidFill>
                <a:latin typeface="Arial"/>
                <a:ea typeface="Arial"/>
                <a:cs typeface="Arial"/>
                <a:sym typeface="Arial"/>
              </a:rPr>
              <a:t>E</a:t>
            </a:r>
            <a:r>
              <a:rPr lang="en-US" sz="4400" b="1" i="0" u="none" strike="noStrike" cap="none" dirty="0" smtClean="0">
                <a:solidFill>
                  <a:schemeClr val="bg1"/>
                </a:solidFill>
                <a:latin typeface="Arial"/>
                <a:ea typeface="Arial"/>
                <a:cs typeface="Arial"/>
                <a:sym typeface="Arial"/>
              </a:rPr>
              <a:t>quity</a:t>
            </a:r>
            <a:endParaRPr sz="4400" b="1" i="0" u="none" strike="noStrike" cap="none" dirty="0">
              <a:solidFill>
                <a:schemeClr val="bg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163"/>
            <a:ext cx="10515600" cy="1325563"/>
          </a:xfrm>
        </p:spPr>
        <p:txBody>
          <a:bodyPr/>
          <a:lstStyle/>
          <a:p>
            <a:r>
              <a:rPr lang="en-US" b="1" dirty="0" smtClean="0"/>
              <a:t>CAASPP Demographic Data </a:t>
            </a:r>
            <a:r>
              <a:rPr lang="mr-IN" b="1" dirty="0" smtClean="0"/>
              <a:t>–</a:t>
            </a:r>
            <a:r>
              <a:rPr lang="en-US" b="1" dirty="0" smtClean="0"/>
              <a:t> 2015-2018</a:t>
            </a:r>
            <a:endParaRPr lang="en-US" b="1"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712"/>
            <a:ext cx="11100619" cy="5092735"/>
          </a:xfrm>
          <a:prstGeom prst="rect">
            <a:avLst/>
          </a:prstGeom>
        </p:spPr>
      </p:pic>
    </p:spTree>
    <p:extLst>
      <p:ext uri="{BB962C8B-B14F-4D97-AF65-F5344CB8AC3E}">
        <p14:creationId xmlns:p14="http://schemas.microsoft.com/office/powerpoint/2010/main" val="1061742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1279</TotalTime>
  <Words>1882</Words>
  <Application>Microsoft Office PowerPoint</Application>
  <PresentationFormat>Widescreen</PresentationFormat>
  <Paragraphs>307</Paragraphs>
  <Slides>51</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Arial Black</vt:lpstr>
      <vt:lpstr>Calibri</vt:lpstr>
      <vt:lpstr>Roboto</vt:lpstr>
      <vt:lpstr>Wingdings</vt:lpstr>
      <vt:lpstr>Office Theme</vt:lpstr>
      <vt:lpstr>Simple Light</vt:lpstr>
      <vt:lpstr>Examining Social-Emotional Learning: Equity, Student Achievement, and Self-Efficacy</vt:lpstr>
      <vt:lpstr>CAAASA/CCEE PLN</vt:lpstr>
      <vt:lpstr>CAAASA/CCEE PLN</vt:lpstr>
      <vt:lpstr>Objectives</vt:lpstr>
      <vt:lpstr>What’s Your Why?</vt:lpstr>
      <vt:lpstr>PowerPoint Presentation</vt:lpstr>
      <vt:lpstr>PowerPoint Presentation</vt:lpstr>
      <vt:lpstr>Barriers to Equity</vt:lpstr>
      <vt:lpstr>CAASPP Demographic Data – 2015-2018</vt:lpstr>
      <vt:lpstr>Black Children in California are . . . </vt:lpstr>
      <vt:lpstr>CA Suspensions by Race and Gender, 2016-17</vt:lpstr>
      <vt:lpstr>Statewide Suspension by Type, CA, 2016-17</vt:lpstr>
      <vt:lpstr>PowerPoint Presentation</vt:lpstr>
      <vt:lpstr>Percent of 7th, 9th, and 11th Graders Reporting Feeling a High Level of School Connectedness, Supports, and Safety by Race and Ethnicity, 2013-15</vt:lpstr>
      <vt:lpstr>PowerPoint Presentation</vt:lpstr>
      <vt:lpstr>PowerPoint Presentation</vt:lpstr>
      <vt:lpstr>PowerPoint Presentation</vt:lpstr>
      <vt:lpstr>“While the challenge facing African American students is well documented, few studies have explored the link between SEL practices and outcomes for historically marginalized students.”</vt:lpstr>
      <vt:lpstr>PowerPoint Presentation</vt:lpstr>
      <vt:lpstr>CASEL Definition of Social-Emotional Learning</vt:lpstr>
      <vt:lpstr>PowerPoint Presentation</vt:lpstr>
      <vt:lpstr>SEL Skills </vt:lpstr>
      <vt:lpstr>PowerPoint Presentation</vt:lpstr>
      <vt:lpstr>PowerPoint Presentation</vt:lpstr>
      <vt:lpstr>CORE Districts SEL Implementation</vt:lpstr>
      <vt:lpstr>Correlating SEL with Academic Indicators </vt:lpstr>
      <vt:lpstr>Correlating SEL with Academic Indicators</vt:lpstr>
      <vt:lpstr>Correlating SEL with Academic Indicators </vt:lpstr>
      <vt:lpstr>Six School-Level Practices to Support SEL</vt:lpstr>
      <vt:lpstr>CORE/PACE SEL and School Climate/Culture </vt:lpstr>
      <vt:lpstr>PowerPoint Presentation</vt:lpstr>
      <vt:lpstr>PowerPoint Presentation</vt:lpstr>
      <vt:lpstr>PowerPoint Presentation</vt:lpstr>
      <vt:lpstr>We do not really see through our eyes or hear through our ears, but through our beliefs.                                                 -Lisa Delpit </vt:lpstr>
      <vt:lpstr>Cultural Proficiency: An Inside-Out Approach to Difference </vt:lpstr>
      <vt:lpstr>Barriers to Equity Outcomes through SEL : “Colorblindness”</vt:lpstr>
      <vt:lpstr>The Impact of Colorblindness – AB 2635 </vt:lpstr>
      <vt:lpstr>Barriers to Equity Outcomes through SEL “Microaggressions”</vt:lpstr>
      <vt:lpstr>Barriers to Equity Outcomes through SEL  “Stereotype Threat”</vt:lpstr>
      <vt:lpstr>Self-Efficacy</vt:lpstr>
      <vt:lpstr>Self-Efficacy  </vt:lpstr>
      <vt:lpstr> Self-Efficacy Sample </vt:lpstr>
      <vt:lpstr>Sources of Self-Efficacy</vt:lpstr>
      <vt:lpstr>Self-Esteem, Self-Efficacy and Growth Mindset </vt:lpstr>
      <vt:lpstr>Self-Efficacy as a Gateway to SEL Skills and Habits</vt:lpstr>
      <vt:lpstr>Closing the Equity Gap Through Self-Efficacy</vt:lpstr>
      <vt:lpstr>Closing the Equity Gap Through Self-Efficacy</vt:lpstr>
      <vt:lpstr>Washoe County School District</vt:lpstr>
      <vt:lpstr>AVID - African American Male Initiative (AAMI)</vt:lpstr>
      <vt:lpstr>References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Examining Social-Emotional Learning: The Impact of Self-Efficacy on Student Achievement and Equity</dc:title>
  <dc:creator>Brown_Darryl</dc:creator>
  <cp:lastModifiedBy>Brown_Darryl</cp:lastModifiedBy>
  <cp:revision>118</cp:revision>
  <cp:lastPrinted>2018-10-04T17:35:44Z</cp:lastPrinted>
  <dcterms:modified xsi:type="dcterms:W3CDTF">2018-10-05T22:45:05Z</dcterms:modified>
</cp:coreProperties>
</file>