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9" r:id="rId1"/>
  </p:sldMasterIdLst>
  <p:sldIdLst>
    <p:sldId id="256" r:id="rId2"/>
    <p:sldId id="257" r:id="rId3"/>
    <p:sldId id="269" r:id="rId4"/>
    <p:sldId id="270" r:id="rId5"/>
    <p:sldId id="271" r:id="rId6"/>
    <p:sldId id="260" r:id="rId7"/>
    <p:sldId id="273" r:id="rId8"/>
    <p:sldId id="264" r:id="rId9"/>
    <p:sldId id="275" r:id="rId10"/>
    <p:sldId id="267" r:id="rId11"/>
    <p:sldId id="258" r:id="rId12"/>
    <p:sldId id="276" r:id="rId13"/>
    <p:sldId id="263" r:id="rId14"/>
    <p:sldId id="274"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44" autoAdjust="0"/>
    <p:restoredTop sz="94660"/>
  </p:normalViewPr>
  <p:slideViewPr>
    <p:cSldViewPr snapToGrid="0">
      <p:cViewPr varScale="1">
        <p:scale>
          <a:sx n="79" d="100"/>
          <a:sy n="79" d="100"/>
        </p:scale>
        <p:origin x="8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9/11/2019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8A7A6979-0714-4377-B894-6BE4C2D6E202}"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880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341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5566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86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139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8485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9/11/2019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7622444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9/11/2019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0274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9/11/2019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33329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8534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42B0DB6-F5C7-45FB-8CF3-31B45F9C2DAC}" type="datetimeFigureOut">
              <a:rPr lang="en-US" smtClean="0"/>
              <a:t>9/11/2019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5266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160EA64-D806-43AC-9DF2-F8C432F32B4C}" type="datetimeFigureOut">
              <a:rPr lang="en-US" smtClean="0"/>
              <a:t>9/11/2019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A7A6979-0714-4377-B894-6BE4C2D6E202}"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44308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youtu.be/to8MhwP8zZQ"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hyperlink" Target="https://youtu.be/RYj7YYHmbQ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youtu.be/dF20FaQzYU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dw1R_tlWE0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z8vZxDa2KP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76B95-AC99-4907-AA08-B0DFAA9B36AA}"/>
              </a:ext>
            </a:extLst>
          </p:cNvPr>
          <p:cNvSpPr>
            <a:spLocks noGrp="1"/>
          </p:cNvSpPr>
          <p:nvPr>
            <p:ph type="ctrTitle"/>
          </p:nvPr>
        </p:nvSpPr>
        <p:spPr/>
        <p:txBody>
          <a:bodyPr/>
          <a:lstStyle/>
          <a:p>
            <a:r>
              <a:rPr lang="en-US" dirty="0">
                <a:latin typeface="Angsana New" panose="02020603050405020304" pitchFamily="18" charset="-34"/>
                <a:cs typeface="Angsana New" panose="02020603050405020304" pitchFamily="18" charset="-34"/>
              </a:rPr>
              <a:t>Beyond the Obvious</a:t>
            </a:r>
          </a:p>
        </p:txBody>
      </p:sp>
      <p:sp>
        <p:nvSpPr>
          <p:cNvPr id="3" name="Subtitle 2">
            <a:extLst>
              <a:ext uri="{FF2B5EF4-FFF2-40B4-BE49-F238E27FC236}">
                <a16:creationId xmlns:a16="http://schemas.microsoft.com/office/drawing/2014/main" id="{1EB8FFC4-BCED-479F-B187-3A79CEF10174}"/>
              </a:ext>
            </a:extLst>
          </p:cNvPr>
          <p:cNvSpPr>
            <a:spLocks noGrp="1"/>
          </p:cNvSpPr>
          <p:nvPr>
            <p:ph type="subTitle" idx="1"/>
          </p:nvPr>
        </p:nvSpPr>
        <p:spPr>
          <a:xfrm>
            <a:off x="2417779" y="3429000"/>
            <a:ext cx="8820492" cy="2303206"/>
          </a:xfrm>
        </p:spPr>
        <p:txBody>
          <a:bodyPr>
            <a:normAutofit fontScale="85000" lnSpcReduction="20000"/>
          </a:bodyPr>
          <a:lstStyle/>
          <a:p>
            <a:r>
              <a:rPr lang="en-US" dirty="0"/>
              <a:t>Unmasking Inequality, Diversity ,the Underserved:</a:t>
            </a:r>
          </a:p>
          <a:p>
            <a:r>
              <a:rPr lang="en-US" dirty="0"/>
              <a:t>Harnessing New Approaches</a:t>
            </a:r>
          </a:p>
          <a:p>
            <a:endParaRPr lang="en-US" dirty="0"/>
          </a:p>
          <a:p>
            <a:pPr algn="r"/>
            <a:r>
              <a:rPr lang="en-US" dirty="0">
                <a:latin typeface="Tw Cen MT Condensed" panose="020B0606020104020203" pitchFamily="34" charset="0"/>
              </a:rPr>
              <a:t>Viola W Lindsey, MSW ASW PhD</a:t>
            </a:r>
          </a:p>
          <a:p>
            <a:pPr algn="r"/>
            <a:r>
              <a:rPr lang="en-US" dirty="0">
                <a:latin typeface="Tw Cen MT Condensed" panose="020B0606020104020203" pitchFamily="34" charset="0"/>
              </a:rPr>
              <a:t>October, 2019</a:t>
            </a:r>
          </a:p>
          <a:p>
            <a:pPr algn="r"/>
            <a:r>
              <a:rPr lang="en-US" dirty="0">
                <a:latin typeface="Tw Cen MT Condensed" panose="020B0606020104020203" pitchFamily="34" charset="0"/>
              </a:rPr>
              <a:t>San Diego, California</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6205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D35D2-31D9-4E1D-81F3-0C6E37022C00}"/>
              </a:ext>
            </a:extLst>
          </p:cNvPr>
          <p:cNvSpPr>
            <a:spLocks noGrp="1"/>
          </p:cNvSpPr>
          <p:nvPr>
            <p:ph type="title"/>
          </p:nvPr>
        </p:nvSpPr>
        <p:spPr/>
        <p:txBody>
          <a:bodyPr/>
          <a:lstStyle/>
          <a:p>
            <a:r>
              <a:rPr lang="en-US" dirty="0"/>
              <a:t>Harnessing New Approaches</a:t>
            </a:r>
          </a:p>
        </p:txBody>
      </p:sp>
      <p:sp>
        <p:nvSpPr>
          <p:cNvPr id="3" name="Content Placeholder 2">
            <a:extLst>
              <a:ext uri="{FF2B5EF4-FFF2-40B4-BE49-F238E27FC236}">
                <a16:creationId xmlns:a16="http://schemas.microsoft.com/office/drawing/2014/main" id="{07C04BD7-388B-4C2E-BC24-F01B9B78DF96}"/>
              </a:ext>
            </a:extLst>
          </p:cNvPr>
          <p:cNvSpPr>
            <a:spLocks noGrp="1"/>
          </p:cNvSpPr>
          <p:nvPr>
            <p:ph idx="1"/>
          </p:nvPr>
        </p:nvSpPr>
        <p:spPr/>
        <p:txBody>
          <a:bodyPr/>
          <a:lstStyle/>
          <a:p>
            <a:endParaRPr lang="en-US" dirty="0"/>
          </a:p>
          <a:p>
            <a:r>
              <a:rPr lang="en-US" dirty="0"/>
              <a:t>The Importance of Relationships</a:t>
            </a:r>
          </a:p>
          <a:p>
            <a:r>
              <a:rPr lang="en-US" dirty="0">
                <a:hlinkClick r:id="rId2"/>
              </a:rPr>
              <a:t>https://youtu.be/to8MhwP8zZQ</a:t>
            </a:r>
            <a:endParaRPr lang="en-US" dirty="0"/>
          </a:p>
          <a:p>
            <a:endParaRPr lang="en-US" dirty="0"/>
          </a:p>
        </p:txBody>
      </p:sp>
    </p:spTree>
    <p:extLst>
      <p:ext uri="{BB962C8B-B14F-4D97-AF65-F5344CB8AC3E}">
        <p14:creationId xmlns:p14="http://schemas.microsoft.com/office/powerpoint/2010/main" val="3555681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88424-3C45-4AB0-9E77-784D89983D60}"/>
              </a:ext>
            </a:extLst>
          </p:cNvPr>
          <p:cNvSpPr>
            <a:spLocks noGrp="1"/>
          </p:cNvSpPr>
          <p:nvPr>
            <p:ph type="title"/>
          </p:nvPr>
        </p:nvSpPr>
        <p:spPr/>
        <p:txBody>
          <a:bodyPr/>
          <a:lstStyle/>
          <a:p>
            <a:pPr algn="ctr"/>
            <a:r>
              <a:rPr lang="en-US" dirty="0">
                <a:latin typeface="Angsana New" panose="02020603050405020304" pitchFamily="18" charset="-34"/>
                <a:cs typeface="Angsana New" panose="02020603050405020304" pitchFamily="18" charset="-34"/>
              </a:rPr>
              <a:t>Life span impact of Trauma</a:t>
            </a:r>
          </a:p>
        </p:txBody>
      </p:sp>
      <p:sp>
        <p:nvSpPr>
          <p:cNvPr id="3" name="Content Placeholder 2">
            <a:extLst>
              <a:ext uri="{FF2B5EF4-FFF2-40B4-BE49-F238E27FC236}">
                <a16:creationId xmlns:a16="http://schemas.microsoft.com/office/drawing/2014/main" id="{12430202-1591-40B3-8945-DE693A15A1C8}"/>
              </a:ext>
            </a:extLst>
          </p:cNvPr>
          <p:cNvSpPr>
            <a:spLocks noGrp="1"/>
          </p:cNvSpPr>
          <p:nvPr>
            <p:ph idx="1"/>
          </p:nvPr>
        </p:nvSpPr>
        <p:spPr/>
        <p:txBody>
          <a:bodyPr/>
          <a:lstStyle/>
          <a:p>
            <a:r>
              <a:rPr lang="en-US" dirty="0"/>
              <a:t>Adverse Childhood Experiences (Dr. Nadine Burke Harris)</a:t>
            </a:r>
          </a:p>
        </p:txBody>
      </p:sp>
      <p:pic>
        <p:nvPicPr>
          <p:cNvPr id="5" name="Picture 4">
            <a:extLst>
              <a:ext uri="{FF2B5EF4-FFF2-40B4-BE49-F238E27FC236}">
                <a16:creationId xmlns:a16="http://schemas.microsoft.com/office/drawing/2014/main" id="{4D149147-0D3F-4E73-B5D4-824F68FD20D7}"/>
              </a:ext>
            </a:extLst>
          </p:cNvPr>
          <p:cNvPicPr>
            <a:picLocks noChangeAspect="1"/>
          </p:cNvPicPr>
          <p:nvPr/>
        </p:nvPicPr>
        <p:blipFill>
          <a:blip r:embed="rId2"/>
          <a:stretch>
            <a:fillRect/>
          </a:stretch>
        </p:blipFill>
        <p:spPr>
          <a:xfrm>
            <a:off x="3539613" y="2632555"/>
            <a:ext cx="5751871" cy="3162916"/>
          </a:xfrm>
          <a:prstGeom prst="rect">
            <a:avLst/>
          </a:prstGeom>
        </p:spPr>
      </p:pic>
    </p:spTree>
    <p:extLst>
      <p:ext uri="{BB962C8B-B14F-4D97-AF65-F5344CB8AC3E}">
        <p14:creationId xmlns:p14="http://schemas.microsoft.com/office/powerpoint/2010/main" val="2472962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36D67-6F42-4E17-BA1F-EA1C4E3B866A}"/>
              </a:ext>
            </a:extLst>
          </p:cNvPr>
          <p:cNvSpPr>
            <a:spLocks noGrp="1"/>
          </p:cNvSpPr>
          <p:nvPr>
            <p:ph type="title"/>
          </p:nvPr>
        </p:nvSpPr>
        <p:spPr/>
        <p:txBody>
          <a:bodyPr/>
          <a:lstStyle/>
          <a:p>
            <a:r>
              <a:rPr lang="en-US" dirty="0"/>
              <a:t>Adverse Childhood Experience (ACE) Questionnaire </a:t>
            </a:r>
          </a:p>
        </p:txBody>
      </p:sp>
      <p:pic>
        <p:nvPicPr>
          <p:cNvPr id="5122" name="Picture 2" descr="Image result for cycle of childhood traumatic experiences">
            <a:extLst>
              <a:ext uri="{FF2B5EF4-FFF2-40B4-BE49-F238E27FC236}">
                <a16:creationId xmlns:a16="http://schemas.microsoft.com/office/drawing/2014/main" id="{CBF8A3AA-BF6C-4D5C-AB12-093DC1418CB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788025" y="1470819"/>
            <a:ext cx="4524375" cy="3314700"/>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A2FA955A-95B2-4E90-8CB7-FD5C174EC02B}"/>
              </a:ext>
            </a:extLst>
          </p:cNvPr>
          <p:cNvSpPr>
            <a:spLocks noGrp="1"/>
          </p:cNvSpPr>
          <p:nvPr>
            <p:ph type="body" sz="half" idx="2"/>
          </p:nvPr>
        </p:nvSpPr>
        <p:spPr/>
        <p:txBody>
          <a:bodyPr/>
          <a:lstStyle/>
          <a:p>
            <a:endParaRPr lang="en-US" dirty="0"/>
          </a:p>
          <a:p>
            <a:endParaRPr lang="en-US" dirty="0"/>
          </a:p>
          <a:p>
            <a:r>
              <a:rPr lang="en-US" dirty="0"/>
              <a:t>The higher the score , the higher the level of risk</a:t>
            </a:r>
          </a:p>
        </p:txBody>
      </p:sp>
    </p:spTree>
    <p:extLst>
      <p:ext uri="{BB962C8B-B14F-4D97-AF65-F5344CB8AC3E}">
        <p14:creationId xmlns:p14="http://schemas.microsoft.com/office/powerpoint/2010/main" val="2539330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3FB48-BE91-4BF0-B330-AD17504DB779}"/>
              </a:ext>
            </a:extLst>
          </p:cNvPr>
          <p:cNvSpPr>
            <a:spLocks noGrp="1"/>
          </p:cNvSpPr>
          <p:nvPr>
            <p:ph type="title"/>
          </p:nvPr>
        </p:nvSpPr>
        <p:spPr/>
        <p:txBody>
          <a:bodyPr/>
          <a:lstStyle/>
          <a:p>
            <a:r>
              <a:rPr lang="en-US" dirty="0"/>
              <a:t>Harnessing New Approaches</a:t>
            </a:r>
          </a:p>
        </p:txBody>
      </p:sp>
      <p:sp>
        <p:nvSpPr>
          <p:cNvPr id="3" name="Content Placeholder 2">
            <a:extLst>
              <a:ext uri="{FF2B5EF4-FFF2-40B4-BE49-F238E27FC236}">
                <a16:creationId xmlns:a16="http://schemas.microsoft.com/office/drawing/2014/main" id="{6A4D87FB-05ED-4B73-902E-D551A95073A0}"/>
              </a:ext>
            </a:extLst>
          </p:cNvPr>
          <p:cNvSpPr>
            <a:spLocks noGrp="1"/>
          </p:cNvSpPr>
          <p:nvPr>
            <p:ph idx="1"/>
          </p:nvPr>
        </p:nvSpPr>
        <p:spPr>
          <a:xfrm>
            <a:off x="1913695" y="1853754"/>
            <a:ext cx="9603275" cy="3450613"/>
          </a:xfrm>
        </p:spPr>
        <p:txBody>
          <a:bodyPr/>
          <a:lstStyle/>
          <a:p>
            <a:pPr marL="0" indent="0">
              <a:buNone/>
            </a:pPr>
            <a:r>
              <a:rPr lang="en-US" dirty="0"/>
              <a:t>Trauma, Brain and Relationship: Helping Children Heal DR Bruce Perry</a:t>
            </a:r>
          </a:p>
          <a:p>
            <a:pPr marL="0" indent="0">
              <a:buNone/>
            </a:pPr>
            <a:r>
              <a:rPr lang="en-US" dirty="0">
                <a:hlinkClick r:id="rId2"/>
              </a:rPr>
              <a:t>https://youtu.be/RYj7YYHmbQs</a:t>
            </a:r>
            <a:endParaRPr lang="en-US" dirty="0"/>
          </a:p>
          <a:p>
            <a:pPr marL="0" indent="0">
              <a:buNone/>
            </a:pPr>
            <a:endParaRPr lang="en-US" dirty="0"/>
          </a:p>
        </p:txBody>
      </p:sp>
    </p:spTree>
    <p:extLst>
      <p:ext uri="{BB962C8B-B14F-4D97-AF65-F5344CB8AC3E}">
        <p14:creationId xmlns:p14="http://schemas.microsoft.com/office/powerpoint/2010/main" val="2712588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9BFF7-9A31-47F2-A8B8-8CAB50DBB424}"/>
              </a:ext>
            </a:extLst>
          </p:cNvPr>
          <p:cNvSpPr>
            <a:spLocks noGrp="1"/>
          </p:cNvSpPr>
          <p:nvPr>
            <p:ph type="title"/>
          </p:nvPr>
        </p:nvSpPr>
        <p:spPr/>
        <p:txBody>
          <a:bodyPr/>
          <a:lstStyle/>
          <a:p>
            <a:r>
              <a:rPr lang="en-US" dirty="0"/>
              <a:t>Trauma informed Approaches</a:t>
            </a:r>
            <a:br>
              <a:rPr lang="en-US" dirty="0"/>
            </a:br>
            <a:r>
              <a:rPr lang="en-US" dirty="0"/>
              <a:t>what does it mean?</a:t>
            </a:r>
          </a:p>
        </p:txBody>
      </p:sp>
      <p:sp>
        <p:nvSpPr>
          <p:cNvPr id="3" name="Content Placeholder 2">
            <a:extLst>
              <a:ext uri="{FF2B5EF4-FFF2-40B4-BE49-F238E27FC236}">
                <a16:creationId xmlns:a16="http://schemas.microsoft.com/office/drawing/2014/main" id="{653D9054-50D5-47D0-9F84-347FF9E84F78}"/>
              </a:ext>
            </a:extLst>
          </p:cNvPr>
          <p:cNvSpPr>
            <a:spLocks noGrp="1"/>
          </p:cNvSpPr>
          <p:nvPr>
            <p:ph idx="1"/>
          </p:nvPr>
        </p:nvSpPr>
        <p:spPr>
          <a:xfrm>
            <a:off x="1451579" y="2045228"/>
            <a:ext cx="9603275" cy="3450613"/>
          </a:xfrm>
        </p:spPr>
        <p:txBody>
          <a:bodyPr>
            <a:normAutofit/>
          </a:bodyPr>
          <a:lstStyle/>
          <a:p>
            <a:r>
              <a:rPr lang="en-US" dirty="0"/>
              <a:t>A different mind-set from instead of asking what’s wrong with you, instead ask what happened to you</a:t>
            </a:r>
          </a:p>
          <a:p>
            <a:r>
              <a:rPr lang="en-US" dirty="0"/>
              <a:t>A primary goal is to prevent re-injury or re-traumatization by acknowledging trauma and its triggers, and avoiding stigmatizing and punishing students.</a:t>
            </a:r>
          </a:p>
          <a:p>
            <a:r>
              <a:rPr lang="en-US" dirty="0"/>
              <a:t> By recognizing children who have been exposed to trauma ,and creating an environment that allows them to feel safe, many behavioral problems and disciplinary measures such as detentions, suspensions, and expulsions can be avoided.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03739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4ED2-5806-4657-AA39-B2CA7858C4A3}"/>
              </a:ext>
            </a:extLst>
          </p:cNvPr>
          <p:cNvSpPr>
            <a:spLocks noGrp="1"/>
          </p:cNvSpPr>
          <p:nvPr>
            <p:ph type="title"/>
          </p:nvPr>
        </p:nvSpPr>
        <p:spPr/>
        <p:txBody>
          <a:bodyPr/>
          <a:lstStyle/>
          <a:p>
            <a:r>
              <a:rPr lang="en-US" dirty="0"/>
              <a:t>Harnessing New Approaches</a:t>
            </a:r>
            <a:br>
              <a:rPr lang="en-US" dirty="0"/>
            </a:br>
            <a:r>
              <a:rPr lang="en-US" dirty="0"/>
              <a:t>School as a safe haven- Oprah Winfrey</a:t>
            </a:r>
          </a:p>
        </p:txBody>
      </p:sp>
      <p:sp>
        <p:nvSpPr>
          <p:cNvPr id="3" name="Content Placeholder 2">
            <a:extLst>
              <a:ext uri="{FF2B5EF4-FFF2-40B4-BE49-F238E27FC236}">
                <a16:creationId xmlns:a16="http://schemas.microsoft.com/office/drawing/2014/main" id="{130BB5DF-0D76-40B8-BEDD-F63369CC2FC5}"/>
              </a:ext>
            </a:extLst>
          </p:cNvPr>
          <p:cNvSpPr>
            <a:spLocks noGrp="1"/>
          </p:cNvSpPr>
          <p:nvPr>
            <p:ph idx="1"/>
          </p:nvPr>
        </p:nvSpPr>
        <p:spPr/>
        <p:txBody>
          <a:bodyPr/>
          <a:lstStyle/>
          <a:p>
            <a:r>
              <a:rPr lang="en-US" dirty="0">
                <a:hlinkClick r:id="rId2"/>
              </a:rPr>
              <a:t>https://youtu.be/dF20FaQzYUI</a:t>
            </a:r>
            <a:endParaRPr lang="en-US" dirty="0"/>
          </a:p>
          <a:p>
            <a:endParaRPr lang="en-US" dirty="0"/>
          </a:p>
        </p:txBody>
      </p:sp>
    </p:spTree>
    <p:extLst>
      <p:ext uri="{BB962C8B-B14F-4D97-AF65-F5344CB8AC3E}">
        <p14:creationId xmlns:p14="http://schemas.microsoft.com/office/powerpoint/2010/main" val="2907250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27F6A-84B7-4820-9977-097541D32D43}"/>
              </a:ext>
            </a:extLst>
          </p:cNvPr>
          <p:cNvSpPr>
            <a:spLocks noGrp="1"/>
          </p:cNvSpPr>
          <p:nvPr>
            <p:ph type="title"/>
          </p:nvPr>
        </p:nvSpPr>
        <p:spPr/>
        <p:txBody>
          <a:bodyPr/>
          <a:lstStyle/>
          <a:p>
            <a:pPr algn="ctr"/>
            <a:r>
              <a:rPr lang="en-US" dirty="0">
                <a:latin typeface="Angsana New" panose="02020603050405020304" pitchFamily="18" charset="-34"/>
                <a:cs typeface="Angsana New" panose="02020603050405020304" pitchFamily="18" charset="-34"/>
              </a:rPr>
              <a:t>Historical Trauma</a:t>
            </a:r>
          </a:p>
        </p:txBody>
      </p:sp>
      <p:sp>
        <p:nvSpPr>
          <p:cNvPr id="3" name="Content Placeholder 2">
            <a:extLst>
              <a:ext uri="{FF2B5EF4-FFF2-40B4-BE49-F238E27FC236}">
                <a16:creationId xmlns:a16="http://schemas.microsoft.com/office/drawing/2014/main" id="{65987A16-6E8D-410D-BD7F-3F737A217C7E}"/>
              </a:ext>
            </a:extLst>
          </p:cNvPr>
          <p:cNvSpPr>
            <a:spLocks noGrp="1"/>
          </p:cNvSpPr>
          <p:nvPr>
            <p:ph idx="1"/>
          </p:nvPr>
        </p:nvSpPr>
        <p:spPr/>
        <p:txBody>
          <a:bodyPr>
            <a:normAutofit/>
          </a:bodyPr>
          <a:lstStyle/>
          <a:p>
            <a:r>
              <a:rPr lang="en-US" dirty="0"/>
              <a:t>Traumatic event- the Experience- the Effect</a:t>
            </a:r>
          </a:p>
          <a:p>
            <a:pPr lvl="1"/>
            <a:r>
              <a:rPr lang="en-US" dirty="0"/>
              <a:t>events as those in which an individual experiences, witnesses, or is confronted with actual or threatened death or serious injury, or threatened physical integrity of self or other</a:t>
            </a:r>
          </a:p>
          <a:p>
            <a:pPr lvl="1"/>
            <a:r>
              <a:rPr lang="en-US" dirty="0"/>
              <a:t>feeling that world/environment is not a safe place</a:t>
            </a:r>
          </a:p>
          <a:p>
            <a:pPr lvl="1"/>
            <a:r>
              <a:rPr lang="en-US" dirty="0"/>
              <a:t>causes the brain to interact in ways that contribute to survival</a:t>
            </a:r>
          </a:p>
          <a:p>
            <a:pPr lvl="2"/>
            <a:r>
              <a:rPr lang="en-US" dirty="0"/>
              <a:t>Fight, flight, freeze response</a:t>
            </a:r>
          </a:p>
          <a:p>
            <a:pPr lvl="2"/>
            <a:r>
              <a:rPr lang="en-US" dirty="0"/>
              <a:t>Hypervigilance</a:t>
            </a:r>
          </a:p>
          <a:p>
            <a:pPr lvl="2"/>
            <a:r>
              <a:rPr lang="en-US" dirty="0"/>
              <a:t>Difficulty with self-regulation</a:t>
            </a:r>
          </a:p>
          <a:p>
            <a:endParaRPr lang="en-US" dirty="0"/>
          </a:p>
        </p:txBody>
      </p:sp>
    </p:spTree>
    <p:extLst>
      <p:ext uri="{BB962C8B-B14F-4D97-AF65-F5344CB8AC3E}">
        <p14:creationId xmlns:p14="http://schemas.microsoft.com/office/powerpoint/2010/main" val="510548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C6D46-4652-486E-97A5-FAD874B040A6}"/>
              </a:ext>
            </a:extLst>
          </p:cNvPr>
          <p:cNvSpPr>
            <a:spLocks noGrp="1"/>
          </p:cNvSpPr>
          <p:nvPr>
            <p:ph type="title"/>
          </p:nvPr>
        </p:nvSpPr>
        <p:spPr/>
        <p:txBody>
          <a:bodyPr/>
          <a:lstStyle/>
          <a:p>
            <a:r>
              <a:rPr lang="en-US" dirty="0"/>
              <a:t>Historical Trauma</a:t>
            </a:r>
          </a:p>
        </p:txBody>
      </p:sp>
      <p:sp>
        <p:nvSpPr>
          <p:cNvPr id="3" name="Content Placeholder 2">
            <a:extLst>
              <a:ext uri="{FF2B5EF4-FFF2-40B4-BE49-F238E27FC236}">
                <a16:creationId xmlns:a16="http://schemas.microsoft.com/office/drawing/2014/main" id="{705E10E1-04B9-4172-B8DC-782AA3552924}"/>
              </a:ext>
            </a:extLst>
          </p:cNvPr>
          <p:cNvSpPr>
            <a:spLocks noGrp="1"/>
          </p:cNvSpPr>
          <p:nvPr>
            <p:ph idx="1"/>
          </p:nvPr>
        </p:nvSpPr>
        <p:spPr/>
        <p:txBody>
          <a:bodyPr>
            <a:normAutofit fontScale="70000" lnSpcReduction="20000"/>
          </a:bodyPr>
          <a:lstStyle/>
          <a:p>
            <a:r>
              <a:rPr lang="en-US" dirty="0"/>
              <a:t>Institutional racism/inequality</a:t>
            </a:r>
          </a:p>
          <a:p>
            <a:pPr lvl="1"/>
            <a:r>
              <a:rPr lang="en-US" dirty="0"/>
              <a:t>Disparity in treatment of certain groups by social and political systems such as criminal justice, education, employment, housing, health care, </a:t>
            </a:r>
            <a:r>
              <a:rPr lang="en-US" dirty="0" err="1"/>
              <a:t>etc</a:t>
            </a:r>
            <a:endParaRPr lang="en-US" dirty="0"/>
          </a:p>
          <a:p>
            <a:r>
              <a:rPr lang="en-US" dirty="0"/>
              <a:t>Diversity</a:t>
            </a:r>
          </a:p>
          <a:p>
            <a:pPr lvl="1"/>
            <a:r>
              <a:rPr lang="en-US" dirty="0"/>
              <a:t>race, ethnicity, national origin, color, sex, sexual orientation, gender identity or expression, age, marital status, political belief, religion, immigration status, or mental or physical ability. </a:t>
            </a:r>
          </a:p>
          <a:p>
            <a:r>
              <a:rPr lang="en-US" dirty="0"/>
              <a:t>Implicit Bias</a:t>
            </a:r>
          </a:p>
          <a:p>
            <a:pPr lvl="1"/>
            <a:r>
              <a:rPr lang="en-US" b="1" dirty="0"/>
              <a:t>unconscious</a:t>
            </a:r>
            <a:r>
              <a:rPr lang="en-US" dirty="0"/>
              <a:t> attribution of a particular quality or qualities to a member of a certain group or population</a:t>
            </a:r>
          </a:p>
          <a:p>
            <a:pPr lvl="2"/>
            <a:r>
              <a:rPr lang="en-US" dirty="0"/>
              <a:t>Example:  Expressed in wording</a:t>
            </a:r>
          </a:p>
          <a:p>
            <a:r>
              <a:rPr lang="en-US" dirty="0"/>
              <a:t>Explicit Bias</a:t>
            </a:r>
          </a:p>
          <a:p>
            <a:pPr lvl="1"/>
            <a:r>
              <a:rPr lang="en-US" dirty="0"/>
              <a:t>attitudes and beliefs  about a person or group on a </a:t>
            </a:r>
            <a:r>
              <a:rPr lang="en-US" b="1" dirty="0"/>
              <a:t>conscious</a:t>
            </a:r>
            <a:r>
              <a:rPr lang="en-US" dirty="0"/>
              <a:t> level.</a:t>
            </a:r>
          </a:p>
          <a:p>
            <a:pPr lvl="2"/>
            <a:r>
              <a:rPr lang="en-US" dirty="0"/>
              <a:t>Example:  Openly expressed</a:t>
            </a:r>
          </a:p>
        </p:txBody>
      </p:sp>
    </p:spTree>
    <p:extLst>
      <p:ext uri="{BB962C8B-B14F-4D97-AF65-F5344CB8AC3E}">
        <p14:creationId xmlns:p14="http://schemas.microsoft.com/office/powerpoint/2010/main" val="4081605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33A58-B1BD-4CDF-9240-074CA6B1B301}"/>
              </a:ext>
            </a:extLst>
          </p:cNvPr>
          <p:cNvSpPr>
            <a:spLocks noGrp="1"/>
          </p:cNvSpPr>
          <p:nvPr>
            <p:ph type="title"/>
          </p:nvPr>
        </p:nvSpPr>
        <p:spPr/>
        <p:txBody>
          <a:bodyPr/>
          <a:lstStyle/>
          <a:p>
            <a:r>
              <a:rPr lang="en-US" dirty="0"/>
              <a:t>Current/Historical trauma</a:t>
            </a:r>
          </a:p>
        </p:txBody>
      </p:sp>
      <p:sp>
        <p:nvSpPr>
          <p:cNvPr id="3" name="Content Placeholder 2">
            <a:extLst>
              <a:ext uri="{FF2B5EF4-FFF2-40B4-BE49-F238E27FC236}">
                <a16:creationId xmlns:a16="http://schemas.microsoft.com/office/drawing/2014/main" id="{AB1AE6E0-7629-4E9B-BDDC-4CF2A9EBF289}"/>
              </a:ext>
            </a:extLst>
          </p:cNvPr>
          <p:cNvSpPr>
            <a:spLocks noGrp="1"/>
          </p:cNvSpPr>
          <p:nvPr>
            <p:ph idx="1"/>
          </p:nvPr>
        </p:nvSpPr>
        <p:spPr>
          <a:xfrm>
            <a:off x="1451579" y="1996068"/>
            <a:ext cx="9603275" cy="3450613"/>
          </a:xfrm>
        </p:spPr>
        <p:txBody>
          <a:bodyPr>
            <a:normAutofit fontScale="55000" lnSpcReduction="20000"/>
          </a:bodyPr>
          <a:lstStyle/>
          <a:p>
            <a:r>
              <a:rPr lang="en-US" dirty="0"/>
              <a:t>School shootings</a:t>
            </a:r>
          </a:p>
          <a:p>
            <a:r>
              <a:rPr lang="en-US" dirty="0"/>
              <a:t>Bullying</a:t>
            </a:r>
          </a:p>
          <a:p>
            <a:r>
              <a:rPr lang="en-US" dirty="0"/>
              <a:t>Witnessing community violence</a:t>
            </a:r>
          </a:p>
          <a:p>
            <a:r>
              <a:rPr lang="en-US" dirty="0"/>
              <a:t>Domestic violence</a:t>
            </a:r>
          </a:p>
          <a:p>
            <a:r>
              <a:rPr lang="en-US" dirty="0"/>
              <a:t>Kidnapping</a:t>
            </a:r>
          </a:p>
          <a:p>
            <a:r>
              <a:rPr lang="en-US" dirty="0"/>
              <a:t>Severe  Natural disasters, hurricanes, tornadoes</a:t>
            </a:r>
          </a:p>
          <a:p>
            <a:r>
              <a:rPr lang="en-US" dirty="0"/>
              <a:t>Plane crashes</a:t>
            </a:r>
          </a:p>
          <a:p>
            <a:r>
              <a:rPr lang="en-US" dirty="0"/>
              <a:t>Death of a loved on</a:t>
            </a:r>
          </a:p>
          <a:p>
            <a:r>
              <a:rPr lang="en-US" dirty="0"/>
              <a:t>Terrorism, police shootings</a:t>
            </a:r>
          </a:p>
          <a:p>
            <a:r>
              <a:rPr lang="en-US" dirty="0"/>
              <a:t>Physical sexual, emotional abuse</a:t>
            </a:r>
          </a:p>
          <a:p>
            <a:r>
              <a:rPr lang="en-US" dirty="0"/>
              <a:t>Catastrophic illnesses</a:t>
            </a:r>
          </a:p>
        </p:txBody>
      </p:sp>
    </p:spTree>
    <p:extLst>
      <p:ext uri="{BB962C8B-B14F-4D97-AF65-F5344CB8AC3E}">
        <p14:creationId xmlns:p14="http://schemas.microsoft.com/office/powerpoint/2010/main" val="2054329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5AF4E-4585-4874-9585-78B74D86776F}"/>
              </a:ext>
            </a:extLst>
          </p:cNvPr>
          <p:cNvSpPr>
            <a:spLocks noGrp="1"/>
          </p:cNvSpPr>
          <p:nvPr>
            <p:ph type="title"/>
          </p:nvPr>
        </p:nvSpPr>
        <p:spPr/>
        <p:txBody>
          <a:bodyPr/>
          <a:lstStyle/>
          <a:p>
            <a:r>
              <a:rPr lang="en-US" dirty="0"/>
              <a:t>Childhood Trauma and Classroom Behavior</a:t>
            </a:r>
          </a:p>
        </p:txBody>
      </p:sp>
      <p:sp>
        <p:nvSpPr>
          <p:cNvPr id="3" name="Content Placeholder 2">
            <a:extLst>
              <a:ext uri="{FF2B5EF4-FFF2-40B4-BE49-F238E27FC236}">
                <a16:creationId xmlns:a16="http://schemas.microsoft.com/office/drawing/2014/main" id="{2C752166-87A9-4F4D-B0F7-60C5179F5A0F}"/>
              </a:ext>
            </a:extLst>
          </p:cNvPr>
          <p:cNvSpPr>
            <a:spLocks noGrp="1"/>
          </p:cNvSpPr>
          <p:nvPr>
            <p:ph idx="1"/>
          </p:nvPr>
        </p:nvSpPr>
        <p:spPr/>
        <p:txBody>
          <a:bodyPr>
            <a:normAutofit fontScale="85000" lnSpcReduction="20000"/>
          </a:bodyPr>
          <a:lstStyle/>
          <a:p>
            <a:r>
              <a:rPr lang="en-US" dirty="0">
                <a:hlinkClick r:id="rId2"/>
              </a:rPr>
              <a:t>https://youtu.be/dw1R_tlWE04</a:t>
            </a:r>
            <a:endParaRPr lang="en-US" dirty="0"/>
          </a:p>
          <a:p>
            <a:r>
              <a:rPr lang="en-US" dirty="0"/>
              <a:t>Fight response manifested in</a:t>
            </a:r>
          </a:p>
          <a:p>
            <a:pPr lvl="1"/>
            <a:r>
              <a:rPr lang="en-US" dirty="0"/>
              <a:t>aggression</a:t>
            </a:r>
          </a:p>
          <a:p>
            <a:pPr lvl="1"/>
            <a:r>
              <a:rPr lang="en-US" dirty="0"/>
              <a:t>defiance</a:t>
            </a:r>
          </a:p>
          <a:p>
            <a:pPr lvl="1"/>
            <a:r>
              <a:rPr lang="en-US" dirty="0"/>
              <a:t>reactivity</a:t>
            </a:r>
          </a:p>
          <a:p>
            <a:pPr lvl="1"/>
            <a:r>
              <a:rPr lang="en-US" dirty="0"/>
              <a:t>Impulsivity</a:t>
            </a:r>
          </a:p>
          <a:p>
            <a:pPr lvl="2"/>
            <a:r>
              <a:rPr lang="en-US" dirty="0"/>
              <a:t>Unfortunately, use of punitive treatment , coercive practice, and oppressive language in response to these behaviors, result in children being retraumatized</a:t>
            </a:r>
          </a:p>
          <a:p>
            <a:r>
              <a:rPr lang="en-US" dirty="0"/>
              <a:t>Flight response manifested in</a:t>
            </a:r>
          </a:p>
          <a:p>
            <a:pPr lvl="1"/>
            <a:r>
              <a:rPr lang="en-US" dirty="0"/>
              <a:t>Withdrawal</a:t>
            </a:r>
          </a:p>
          <a:p>
            <a:pPr lvl="1"/>
            <a:r>
              <a:rPr lang="en-US" dirty="0"/>
              <a:t>Invisibility</a:t>
            </a:r>
          </a:p>
        </p:txBody>
      </p:sp>
    </p:spTree>
    <p:extLst>
      <p:ext uri="{BB962C8B-B14F-4D97-AF65-F5344CB8AC3E}">
        <p14:creationId xmlns:p14="http://schemas.microsoft.com/office/powerpoint/2010/main" val="1146954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FB568-0CD9-4280-AFEF-7B5E93AAD92F}"/>
              </a:ext>
            </a:extLst>
          </p:cNvPr>
          <p:cNvSpPr>
            <a:spLocks noGrp="1"/>
          </p:cNvSpPr>
          <p:nvPr>
            <p:ph type="title"/>
          </p:nvPr>
        </p:nvSpPr>
        <p:spPr>
          <a:xfrm>
            <a:off x="1451524" y="867619"/>
            <a:ext cx="9603275" cy="1049235"/>
          </a:xfrm>
        </p:spPr>
        <p:txBody>
          <a:bodyPr/>
          <a:lstStyle/>
          <a:p>
            <a:pPr algn="ctr"/>
            <a:r>
              <a:rPr lang="en-US" dirty="0">
                <a:latin typeface="Angsana New" panose="02020603050405020304" pitchFamily="18" charset="-34"/>
                <a:cs typeface="Angsana New" panose="02020603050405020304" pitchFamily="18" charset="-34"/>
              </a:rPr>
              <a:t>Trauma and Learning</a:t>
            </a:r>
          </a:p>
        </p:txBody>
      </p:sp>
      <p:pic>
        <p:nvPicPr>
          <p:cNvPr id="5" name="Content Placeholder 4">
            <a:extLst>
              <a:ext uri="{FF2B5EF4-FFF2-40B4-BE49-F238E27FC236}">
                <a16:creationId xmlns:a16="http://schemas.microsoft.com/office/drawing/2014/main" id="{3B2B9952-84B0-4F86-821D-41236C8A12E0}"/>
              </a:ext>
            </a:extLst>
          </p:cNvPr>
          <p:cNvPicPr>
            <a:picLocks noGrp="1" noChangeAspect="1"/>
          </p:cNvPicPr>
          <p:nvPr>
            <p:ph idx="1"/>
          </p:nvPr>
        </p:nvPicPr>
        <p:blipFill>
          <a:blip r:embed="rId2"/>
          <a:stretch>
            <a:fillRect/>
          </a:stretch>
        </p:blipFill>
        <p:spPr>
          <a:xfrm>
            <a:off x="3953404" y="2016125"/>
            <a:ext cx="4599517" cy="3449638"/>
          </a:xfrm>
        </p:spPr>
      </p:pic>
    </p:spTree>
    <p:extLst>
      <p:ext uri="{BB962C8B-B14F-4D97-AF65-F5344CB8AC3E}">
        <p14:creationId xmlns:p14="http://schemas.microsoft.com/office/powerpoint/2010/main" val="359535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7D78F-83BF-46F2-A3E4-FBE52A12E6D1}"/>
              </a:ext>
            </a:extLst>
          </p:cNvPr>
          <p:cNvSpPr>
            <a:spLocks noGrp="1"/>
          </p:cNvSpPr>
          <p:nvPr>
            <p:ph type="title"/>
          </p:nvPr>
        </p:nvSpPr>
        <p:spPr/>
        <p:txBody>
          <a:bodyPr/>
          <a:lstStyle/>
          <a:p>
            <a:r>
              <a:rPr lang="en-US" dirty="0"/>
              <a:t>Childhood Trauma and schools</a:t>
            </a:r>
          </a:p>
        </p:txBody>
      </p:sp>
      <p:sp>
        <p:nvSpPr>
          <p:cNvPr id="3" name="Content Placeholder 2">
            <a:extLst>
              <a:ext uri="{FF2B5EF4-FFF2-40B4-BE49-F238E27FC236}">
                <a16:creationId xmlns:a16="http://schemas.microsoft.com/office/drawing/2014/main" id="{DCC128EE-CBE9-44E8-A5BB-D707E6106C7D}"/>
              </a:ext>
            </a:extLst>
          </p:cNvPr>
          <p:cNvSpPr>
            <a:spLocks noGrp="1"/>
          </p:cNvSpPr>
          <p:nvPr>
            <p:ph idx="1"/>
          </p:nvPr>
        </p:nvSpPr>
        <p:spPr/>
        <p:txBody>
          <a:bodyPr/>
          <a:lstStyle/>
          <a:p>
            <a:r>
              <a:rPr lang="en-US" dirty="0">
                <a:hlinkClick r:id="rId2"/>
              </a:rPr>
              <a:t>https://youtu.be/z8vZxDa2KPM</a:t>
            </a:r>
            <a:endParaRPr lang="en-US" dirty="0"/>
          </a:p>
          <a:p>
            <a:endParaRPr lang="en-US" dirty="0"/>
          </a:p>
        </p:txBody>
      </p:sp>
    </p:spTree>
    <p:extLst>
      <p:ext uri="{BB962C8B-B14F-4D97-AF65-F5344CB8AC3E}">
        <p14:creationId xmlns:p14="http://schemas.microsoft.com/office/powerpoint/2010/main" val="2860551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0AA4E-1ECF-4F69-8E17-0CEBDCFC3B95}"/>
              </a:ext>
            </a:extLst>
          </p:cNvPr>
          <p:cNvSpPr>
            <a:spLocks noGrp="1"/>
          </p:cNvSpPr>
          <p:nvPr>
            <p:ph type="title"/>
          </p:nvPr>
        </p:nvSpPr>
        <p:spPr/>
        <p:txBody>
          <a:bodyPr/>
          <a:lstStyle/>
          <a:p>
            <a:r>
              <a:rPr lang="en-US" dirty="0"/>
              <a:t>Harnessing New Approaches</a:t>
            </a:r>
          </a:p>
        </p:txBody>
      </p:sp>
      <p:sp>
        <p:nvSpPr>
          <p:cNvPr id="3" name="Content Placeholder 2">
            <a:extLst>
              <a:ext uri="{FF2B5EF4-FFF2-40B4-BE49-F238E27FC236}">
                <a16:creationId xmlns:a16="http://schemas.microsoft.com/office/drawing/2014/main" id="{F92CB94B-30F2-49AC-AF69-4077A8745E07}"/>
              </a:ext>
            </a:extLst>
          </p:cNvPr>
          <p:cNvSpPr>
            <a:spLocks noGrp="1"/>
          </p:cNvSpPr>
          <p:nvPr>
            <p:ph idx="1"/>
          </p:nvPr>
        </p:nvSpPr>
        <p:spPr/>
        <p:txBody>
          <a:bodyPr>
            <a:normAutofit fontScale="85000" lnSpcReduction="20000"/>
          </a:bodyPr>
          <a:lstStyle/>
          <a:p>
            <a:r>
              <a:rPr lang="en-US" dirty="0"/>
              <a:t>Trauma Informed Practice</a:t>
            </a:r>
          </a:p>
          <a:p>
            <a:pPr lvl="1"/>
            <a:r>
              <a:rPr lang="en-US" dirty="0"/>
              <a:t>creating a school environment where every student feels safe and supported and where staff understand how trauma affects behavior and emotions.</a:t>
            </a:r>
          </a:p>
          <a:p>
            <a:pPr lvl="1"/>
            <a:r>
              <a:rPr lang="en-US" dirty="0"/>
              <a:t>Recognizing individuals respond to trauma differently</a:t>
            </a:r>
          </a:p>
          <a:p>
            <a:pPr lvl="1"/>
            <a:r>
              <a:rPr lang="en-US" dirty="0"/>
              <a:t>Promote Resilience</a:t>
            </a:r>
          </a:p>
          <a:p>
            <a:pPr lvl="2"/>
            <a:r>
              <a:rPr lang="en-US" dirty="0"/>
              <a:t>Empathic Confrontation</a:t>
            </a:r>
          </a:p>
          <a:p>
            <a:pPr lvl="2"/>
            <a:r>
              <a:rPr lang="en-US" dirty="0"/>
              <a:t>Strength and resilience</a:t>
            </a:r>
          </a:p>
          <a:p>
            <a:pPr lvl="2"/>
            <a:r>
              <a:rPr lang="en-US" dirty="0"/>
              <a:t>Integrity</a:t>
            </a:r>
          </a:p>
          <a:p>
            <a:pPr lvl="1"/>
            <a:r>
              <a:rPr lang="en-US" dirty="0"/>
              <a:t>Dignity and Worth of Person</a:t>
            </a:r>
          </a:p>
          <a:p>
            <a:pPr lvl="2"/>
            <a:r>
              <a:rPr lang="en-US" dirty="0"/>
              <a:t>Feeling respected</a:t>
            </a:r>
          </a:p>
          <a:p>
            <a:pPr lvl="1"/>
            <a:r>
              <a:rPr lang="en-US" dirty="0"/>
              <a:t>Importance of Human Relationships</a:t>
            </a:r>
          </a:p>
          <a:p>
            <a:pPr lvl="2"/>
            <a:r>
              <a:rPr lang="en-US" dirty="0"/>
              <a:t>Stable and caring adult</a:t>
            </a:r>
          </a:p>
          <a:p>
            <a:endParaRPr lang="en-US" dirty="0"/>
          </a:p>
          <a:p>
            <a:pPr marL="0" indent="0">
              <a:buNone/>
            </a:pPr>
            <a:endParaRPr lang="en-US" dirty="0"/>
          </a:p>
        </p:txBody>
      </p:sp>
    </p:spTree>
    <p:extLst>
      <p:ext uri="{BB962C8B-B14F-4D97-AF65-F5344CB8AC3E}">
        <p14:creationId xmlns:p14="http://schemas.microsoft.com/office/powerpoint/2010/main" val="1517078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405D-7056-4D20-A11E-FDF4736F7674}"/>
              </a:ext>
            </a:extLst>
          </p:cNvPr>
          <p:cNvSpPr>
            <a:spLocks noGrp="1"/>
          </p:cNvSpPr>
          <p:nvPr>
            <p:ph type="title"/>
          </p:nvPr>
        </p:nvSpPr>
        <p:spPr/>
        <p:txBody>
          <a:bodyPr>
            <a:normAutofit fontScale="90000"/>
          </a:bodyPr>
          <a:lstStyle/>
          <a:p>
            <a:pPr algn="ctr"/>
            <a:r>
              <a:rPr lang="en-US" dirty="0"/>
              <a:t> </a:t>
            </a:r>
            <a:r>
              <a:rPr lang="en-US" dirty="0">
                <a:latin typeface="Angsana New" panose="02020603050405020304" pitchFamily="18" charset="-34"/>
                <a:cs typeface="Angsana New" panose="02020603050405020304" pitchFamily="18" charset="-34"/>
              </a:rPr>
              <a:t>trauma informed approaches: Core principles</a:t>
            </a:r>
            <a:br>
              <a:rPr lang="en-US" dirty="0">
                <a:latin typeface="Angsana New" panose="02020603050405020304" pitchFamily="18" charset="-34"/>
                <a:cs typeface="Angsana New" panose="02020603050405020304" pitchFamily="18" charset="-34"/>
              </a:rPr>
            </a:br>
            <a:r>
              <a:rPr lang="en-US" sz="1800" dirty="0">
                <a:latin typeface="Angsana New" panose="02020603050405020304" pitchFamily="18" charset="-34"/>
                <a:cs typeface="Angsana New" panose="02020603050405020304" pitchFamily="18" charset="-34"/>
              </a:rPr>
              <a:t>From: SAMHSA’s  Concept of Trauma  and Guidance for a  Trauma-Informed Approach (2014)</a:t>
            </a:r>
            <a:r>
              <a:rPr lang="en-US" sz="3600" dirty="0">
                <a:latin typeface="Angsana New" panose="02020603050405020304" pitchFamily="18" charset="-34"/>
                <a:cs typeface="Angsana New" panose="02020603050405020304" pitchFamily="18" charset="-34"/>
              </a:rPr>
              <a:t/>
            </a:r>
            <a:br>
              <a:rPr lang="en-US" sz="3600" dirty="0">
                <a:latin typeface="Angsana New" panose="02020603050405020304" pitchFamily="18" charset="-34"/>
                <a:cs typeface="Angsana New" panose="02020603050405020304" pitchFamily="18" charset="-34"/>
              </a:rPr>
            </a:br>
            <a:r>
              <a:rPr lang="en-US" sz="3600" dirty="0">
                <a:latin typeface="Angsana New" panose="02020603050405020304" pitchFamily="18" charset="-34"/>
                <a:cs typeface="Angsana New" panose="02020603050405020304" pitchFamily="18" charset="-34"/>
              </a:rPr>
              <a:t/>
            </a:r>
            <a:br>
              <a:rPr lang="en-US" sz="3600" dirty="0">
                <a:latin typeface="Angsana New" panose="02020603050405020304" pitchFamily="18" charset="-34"/>
                <a:cs typeface="Angsana New" panose="02020603050405020304" pitchFamily="18" charset="-34"/>
              </a:rPr>
            </a:br>
            <a:endParaRPr lang="en-US" dirty="0">
              <a:latin typeface="Angsana New" panose="02020603050405020304" pitchFamily="18" charset="-34"/>
              <a:cs typeface="Angsana New" panose="02020603050405020304" pitchFamily="18" charset="-34"/>
            </a:endParaRPr>
          </a:p>
        </p:txBody>
      </p:sp>
      <p:sp>
        <p:nvSpPr>
          <p:cNvPr id="3" name="Content Placeholder 2">
            <a:extLst>
              <a:ext uri="{FF2B5EF4-FFF2-40B4-BE49-F238E27FC236}">
                <a16:creationId xmlns:a16="http://schemas.microsoft.com/office/drawing/2014/main" id="{A55903D9-E7CE-4BB9-B21B-DE5F6C4CF0A8}"/>
              </a:ext>
            </a:extLst>
          </p:cNvPr>
          <p:cNvSpPr>
            <a:spLocks noGrp="1"/>
          </p:cNvSpPr>
          <p:nvPr>
            <p:ph idx="1"/>
          </p:nvPr>
        </p:nvSpPr>
        <p:spPr/>
        <p:txBody>
          <a:bodyPr>
            <a:normAutofit fontScale="70000" lnSpcReduction="20000"/>
          </a:bodyPr>
          <a:lstStyle/>
          <a:p>
            <a:r>
              <a:rPr lang="en-US" dirty="0"/>
              <a:t>Safety</a:t>
            </a:r>
          </a:p>
          <a:p>
            <a:pPr lvl="1"/>
            <a:r>
              <a:rPr lang="en-US" dirty="0"/>
              <a:t>Personal interactions as well as physical environment are safe</a:t>
            </a:r>
          </a:p>
          <a:p>
            <a:r>
              <a:rPr lang="en-US" dirty="0"/>
              <a:t>Trustworthiness and Transparency</a:t>
            </a:r>
          </a:p>
          <a:p>
            <a:pPr lvl="1"/>
            <a:r>
              <a:rPr lang="en-US" dirty="0"/>
              <a:t>Poor sense of self and others</a:t>
            </a:r>
          </a:p>
          <a:p>
            <a:r>
              <a:rPr lang="en-US" dirty="0"/>
              <a:t>Peer Support</a:t>
            </a:r>
          </a:p>
          <a:p>
            <a:r>
              <a:rPr lang="en-US" dirty="0"/>
              <a:t>Collaboration and Mutuality</a:t>
            </a:r>
          </a:p>
          <a:p>
            <a:pPr lvl="1"/>
            <a:r>
              <a:rPr lang="en-US" dirty="0"/>
              <a:t>Relationships are key</a:t>
            </a:r>
          </a:p>
          <a:p>
            <a:r>
              <a:rPr lang="en-US" dirty="0"/>
              <a:t>Empowerment, Voice, and Choice</a:t>
            </a:r>
          </a:p>
          <a:p>
            <a:pPr lvl="1"/>
            <a:r>
              <a:rPr lang="en-US" dirty="0"/>
              <a:t>The Ability to Heal and Recover From Trauma</a:t>
            </a:r>
          </a:p>
          <a:p>
            <a:r>
              <a:rPr lang="en-US" dirty="0"/>
              <a:t>Cultural, Historical, and Gender Issues</a:t>
            </a:r>
          </a:p>
          <a:p>
            <a:pPr lvl="1"/>
            <a:r>
              <a:rPr lang="en-US" dirty="0"/>
              <a:t>Move past stereotypes and biases</a:t>
            </a:r>
          </a:p>
        </p:txBody>
      </p:sp>
    </p:spTree>
    <p:extLst>
      <p:ext uri="{BB962C8B-B14F-4D97-AF65-F5344CB8AC3E}">
        <p14:creationId xmlns:p14="http://schemas.microsoft.com/office/powerpoint/2010/main" val="41978717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775</TotalTime>
  <Words>568</Words>
  <Application>Microsoft Office PowerPoint</Application>
  <PresentationFormat>Widescreen</PresentationFormat>
  <Paragraphs>109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Angsana New</vt:lpstr>
      <vt:lpstr>Arial</vt:lpstr>
      <vt:lpstr>Gill Sans MT</vt:lpstr>
      <vt:lpstr>Tw Cen MT Condensed</vt:lpstr>
      <vt:lpstr>Gallery</vt:lpstr>
      <vt:lpstr>Beyond the Obvious</vt:lpstr>
      <vt:lpstr>Historical Trauma</vt:lpstr>
      <vt:lpstr>Historical Trauma</vt:lpstr>
      <vt:lpstr>Current/Historical trauma</vt:lpstr>
      <vt:lpstr>Childhood Trauma and Classroom Behavior</vt:lpstr>
      <vt:lpstr>Trauma and Learning</vt:lpstr>
      <vt:lpstr>Childhood Trauma and schools</vt:lpstr>
      <vt:lpstr>Harnessing New Approaches</vt:lpstr>
      <vt:lpstr> trauma informed approaches: Core principles From: SAMHSA’s  Concept of Trauma  and Guidance for a  Trauma-Informed Approach (2014)  </vt:lpstr>
      <vt:lpstr>Harnessing New Approaches</vt:lpstr>
      <vt:lpstr>Life span impact of Trauma</vt:lpstr>
      <vt:lpstr>Adverse Childhood Experience (ACE) Questionnaire </vt:lpstr>
      <vt:lpstr>Harnessing New Approaches</vt:lpstr>
      <vt:lpstr>Trauma informed Approaches what does it mean?</vt:lpstr>
      <vt:lpstr>Harnessing New Approaches School as a safe haven- Oprah Winfrey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the Obvious</dc:title>
  <dc:creator>User</dc:creator>
  <cp:lastModifiedBy>Viola Lindsey</cp:lastModifiedBy>
  <cp:revision>43</cp:revision>
  <dcterms:created xsi:type="dcterms:W3CDTF">2019-09-07T16:53:24Z</dcterms:created>
  <dcterms:modified xsi:type="dcterms:W3CDTF">2019-09-12T01:41:33Z</dcterms:modified>
</cp:coreProperties>
</file>