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8" r:id="rId5"/>
    <p:sldId id="260" r:id="rId6"/>
    <p:sldId id="261" r:id="rId7"/>
    <p:sldId id="262" r:id="rId8"/>
    <p:sldId id="263" r:id="rId9"/>
    <p:sldId id="265" r:id="rId10"/>
    <p:sldId id="317" r:id="rId11"/>
    <p:sldId id="273" r:id="rId12"/>
    <p:sldId id="275" r:id="rId13"/>
    <p:sldId id="316"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6" r:id="rId34"/>
    <p:sldId id="297" r:id="rId35"/>
    <p:sldId id="299" r:id="rId36"/>
    <p:sldId id="301" r:id="rId37"/>
    <p:sldId id="303" r:id="rId38"/>
    <p:sldId id="304" r:id="rId39"/>
    <p:sldId id="305" r:id="rId40"/>
    <p:sldId id="306" r:id="rId41"/>
    <p:sldId id="307" r:id="rId42"/>
    <p:sldId id="308" r:id="rId43"/>
    <p:sldId id="309" r:id="rId44"/>
    <p:sldId id="311" r:id="rId45"/>
    <p:sldId id="312" r:id="rId46"/>
    <p:sldId id="313" r:id="rId47"/>
    <p:sldId id="314" r:id="rId48"/>
    <p:sldId id="31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F5BC8-0711-4B75-B5D7-22965F3A5C0A}" type="doc">
      <dgm:prSet loTypeId="urn:microsoft.com/office/officeart/2005/8/layout/cycle1" loCatId="cycle" qsTypeId="urn:microsoft.com/office/officeart/2005/8/quickstyle/3d1" qsCatId="3D" csTypeId="urn:microsoft.com/office/officeart/2005/8/colors/accent2_2" csCatId="accent2" phldr="1"/>
      <dgm:spPr/>
      <dgm:t>
        <a:bodyPr/>
        <a:lstStyle/>
        <a:p>
          <a:endParaRPr lang="en-US"/>
        </a:p>
      </dgm:t>
    </dgm:pt>
    <dgm:pt modelId="{770297D0-4A4C-4389-A30A-62F370B0DD76}">
      <dgm:prSet phldrT="[Text]"/>
      <dgm:spPr/>
      <dgm:t>
        <a:bodyPr/>
        <a:lstStyle/>
        <a:p>
          <a:r>
            <a:rPr lang="en-US" dirty="0" smtClean="0">
              <a:solidFill>
                <a:schemeClr val="bg1"/>
              </a:solidFill>
            </a:rPr>
            <a:t>Trigger</a:t>
          </a:r>
          <a:endParaRPr lang="en-US" dirty="0">
            <a:solidFill>
              <a:schemeClr val="bg1"/>
            </a:solidFill>
          </a:endParaRPr>
        </a:p>
      </dgm:t>
    </dgm:pt>
    <dgm:pt modelId="{E77130B2-90CC-489B-8307-DDDE7DA00016}" type="parTrans" cxnId="{4EA7DDA1-40D0-4D7B-9340-5716B43D5181}">
      <dgm:prSet/>
      <dgm:spPr/>
      <dgm:t>
        <a:bodyPr/>
        <a:lstStyle/>
        <a:p>
          <a:endParaRPr lang="en-US"/>
        </a:p>
      </dgm:t>
    </dgm:pt>
    <dgm:pt modelId="{0C2A94AD-C7F9-40EB-8437-23952AD5C93F}" type="sibTrans" cxnId="{4EA7DDA1-40D0-4D7B-9340-5716B43D5181}">
      <dgm:prSet/>
      <dgm:spPr>
        <a:solidFill>
          <a:srgbClr val="C00000"/>
        </a:solidFill>
      </dgm:spPr>
      <dgm:t>
        <a:bodyPr/>
        <a:lstStyle/>
        <a:p>
          <a:endParaRPr lang="en-US"/>
        </a:p>
      </dgm:t>
    </dgm:pt>
    <dgm:pt modelId="{2A67951A-9766-497A-99D6-3ACA07F4EF1D}">
      <dgm:prSet phldrT="[Text]"/>
      <dgm:spPr/>
      <dgm:t>
        <a:bodyPr/>
        <a:lstStyle/>
        <a:p>
          <a:r>
            <a:rPr lang="en-US" dirty="0" smtClean="0">
              <a:solidFill>
                <a:schemeClr val="bg1"/>
              </a:solidFill>
            </a:rPr>
            <a:t>Escalation</a:t>
          </a:r>
          <a:endParaRPr lang="en-US" dirty="0">
            <a:solidFill>
              <a:schemeClr val="bg1"/>
            </a:solidFill>
          </a:endParaRPr>
        </a:p>
      </dgm:t>
    </dgm:pt>
    <dgm:pt modelId="{F8AA9AE3-35AD-4F96-BC20-A1581E9C78C8}" type="parTrans" cxnId="{9B2E8F0F-7700-4641-BF5D-0A972C97593D}">
      <dgm:prSet/>
      <dgm:spPr/>
      <dgm:t>
        <a:bodyPr/>
        <a:lstStyle/>
        <a:p>
          <a:endParaRPr lang="en-US"/>
        </a:p>
      </dgm:t>
    </dgm:pt>
    <dgm:pt modelId="{F9C56E27-70C2-4D87-B232-E899180F2C97}" type="sibTrans" cxnId="{9B2E8F0F-7700-4641-BF5D-0A972C97593D}">
      <dgm:prSet/>
      <dgm:spPr>
        <a:solidFill>
          <a:srgbClr val="C00000"/>
        </a:solidFill>
      </dgm:spPr>
      <dgm:t>
        <a:bodyPr/>
        <a:lstStyle/>
        <a:p>
          <a:endParaRPr lang="en-US"/>
        </a:p>
      </dgm:t>
    </dgm:pt>
    <dgm:pt modelId="{3EB9698A-19AB-4E9C-B27C-5DABF665C396}">
      <dgm:prSet phldrT="[Text]"/>
      <dgm:spPr/>
      <dgm:t>
        <a:bodyPr/>
        <a:lstStyle/>
        <a:p>
          <a:r>
            <a:rPr lang="en-US" dirty="0" smtClean="0">
              <a:solidFill>
                <a:schemeClr val="bg1"/>
              </a:solidFill>
            </a:rPr>
            <a:t>Crisis</a:t>
          </a:r>
          <a:endParaRPr lang="en-US" dirty="0">
            <a:solidFill>
              <a:schemeClr val="bg1"/>
            </a:solidFill>
          </a:endParaRPr>
        </a:p>
      </dgm:t>
    </dgm:pt>
    <dgm:pt modelId="{B2A815D6-29E4-4444-BBDD-48DCED96514C}" type="parTrans" cxnId="{9A6776FF-D481-4597-90B6-F6FA385F80DF}">
      <dgm:prSet/>
      <dgm:spPr/>
      <dgm:t>
        <a:bodyPr/>
        <a:lstStyle/>
        <a:p>
          <a:endParaRPr lang="en-US"/>
        </a:p>
      </dgm:t>
    </dgm:pt>
    <dgm:pt modelId="{A8C94D51-DC77-4A1A-AD6A-2B9C40E80A34}" type="sibTrans" cxnId="{9A6776FF-D481-4597-90B6-F6FA385F80DF}">
      <dgm:prSet/>
      <dgm:spPr>
        <a:solidFill>
          <a:srgbClr val="C00000"/>
        </a:solidFill>
      </dgm:spPr>
      <dgm:t>
        <a:bodyPr/>
        <a:lstStyle/>
        <a:p>
          <a:endParaRPr lang="en-US"/>
        </a:p>
      </dgm:t>
    </dgm:pt>
    <dgm:pt modelId="{49DB4963-EBE8-4A9D-9F18-BDCA66324801}">
      <dgm:prSet phldrT="[Text]"/>
      <dgm:spPr/>
      <dgm:t>
        <a:bodyPr/>
        <a:lstStyle/>
        <a:p>
          <a:r>
            <a:rPr lang="en-US" dirty="0" smtClean="0">
              <a:solidFill>
                <a:schemeClr val="bg1"/>
              </a:solidFill>
            </a:rPr>
            <a:t>De-Escalation</a:t>
          </a:r>
          <a:endParaRPr lang="en-US" dirty="0">
            <a:solidFill>
              <a:schemeClr val="bg1"/>
            </a:solidFill>
          </a:endParaRPr>
        </a:p>
      </dgm:t>
    </dgm:pt>
    <dgm:pt modelId="{3F4394D8-E1DA-4659-A85D-33229C467223}" type="parTrans" cxnId="{4D417386-19AF-4F07-9047-5FC8DD87EE46}">
      <dgm:prSet/>
      <dgm:spPr/>
      <dgm:t>
        <a:bodyPr/>
        <a:lstStyle/>
        <a:p>
          <a:endParaRPr lang="en-US"/>
        </a:p>
      </dgm:t>
    </dgm:pt>
    <dgm:pt modelId="{2026D4C7-CE76-439A-ACE7-EFAEA42E5B1F}" type="sibTrans" cxnId="{4D417386-19AF-4F07-9047-5FC8DD87EE46}">
      <dgm:prSet/>
      <dgm:spPr>
        <a:solidFill>
          <a:srgbClr val="C00000"/>
        </a:solidFill>
      </dgm:spPr>
      <dgm:t>
        <a:bodyPr/>
        <a:lstStyle/>
        <a:p>
          <a:endParaRPr lang="en-US"/>
        </a:p>
      </dgm:t>
    </dgm:pt>
    <dgm:pt modelId="{02B56C9F-5BDD-44B6-B2B0-F173922E5C9E}">
      <dgm:prSet phldrT="[Text]"/>
      <dgm:spPr/>
      <dgm:t>
        <a:bodyPr/>
        <a:lstStyle/>
        <a:p>
          <a:r>
            <a:rPr lang="en-US" dirty="0" smtClean="0">
              <a:solidFill>
                <a:schemeClr val="bg1"/>
              </a:solidFill>
            </a:rPr>
            <a:t>Baseline</a:t>
          </a:r>
          <a:endParaRPr lang="en-US" dirty="0">
            <a:solidFill>
              <a:schemeClr val="bg1"/>
            </a:solidFill>
          </a:endParaRPr>
        </a:p>
      </dgm:t>
    </dgm:pt>
    <dgm:pt modelId="{C7BCAC49-D7D6-4244-B764-70DDA6378600}" type="parTrans" cxnId="{08616D75-6F42-4A13-B4A9-37CE481A63AD}">
      <dgm:prSet/>
      <dgm:spPr/>
      <dgm:t>
        <a:bodyPr/>
        <a:lstStyle/>
        <a:p>
          <a:endParaRPr lang="en-US"/>
        </a:p>
      </dgm:t>
    </dgm:pt>
    <dgm:pt modelId="{38ABB33B-93D0-46C0-A5C1-C741ADCAB455}" type="sibTrans" cxnId="{08616D75-6F42-4A13-B4A9-37CE481A63AD}">
      <dgm:prSet/>
      <dgm:spPr>
        <a:solidFill>
          <a:srgbClr val="C00000"/>
        </a:solidFill>
      </dgm:spPr>
      <dgm:t>
        <a:bodyPr/>
        <a:lstStyle/>
        <a:p>
          <a:endParaRPr lang="en-US"/>
        </a:p>
      </dgm:t>
    </dgm:pt>
    <dgm:pt modelId="{E4EBE678-E1AA-40DB-8653-AA6B6035172D}" type="pres">
      <dgm:prSet presAssocID="{F7CF5BC8-0711-4B75-B5D7-22965F3A5C0A}" presName="cycle" presStyleCnt="0">
        <dgm:presLayoutVars>
          <dgm:dir/>
          <dgm:resizeHandles val="exact"/>
        </dgm:presLayoutVars>
      </dgm:prSet>
      <dgm:spPr/>
      <dgm:t>
        <a:bodyPr/>
        <a:lstStyle/>
        <a:p>
          <a:endParaRPr lang="en-US"/>
        </a:p>
      </dgm:t>
    </dgm:pt>
    <dgm:pt modelId="{CDB1A5ED-1B00-4AC0-9C7F-059DCA9A390C}" type="pres">
      <dgm:prSet presAssocID="{770297D0-4A4C-4389-A30A-62F370B0DD76}" presName="dummy" presStyleCnt="0"/>
      <dgm:spPr/>
      <dgm:t>
        <a:bodyPr/>
        <a:lstStyle/>
        <a:p>
          <a:endParaRPr lang="en-US"/>
        </a:p>
      </dgm:t>
    </dgm:pt>
    <dgm:pt modelId="{82E24A5C-DF4E-4A45-8162-D21C126F0E56}" type="pres">
      <dgm:prSet presAssocID="{770297D0-4A4C-4389-A30A-62F370B0DD76}" presName="node" presStyleLbl="revTx" presStyleIdx="0" presStyleCnt="5">
        <dgm:presLayoutVars>
          <dgm:bulletEnabled val="1"/>
        </dgm:presLayoutVars>
      </dgm:prSet>
      <dgm:spPr/>
      <dgm:t>
        <a:bodyPr/>
        <a:lstStyle/>
        <a:p>
          <a:endParaRPr lang="en-US"/>
        </a:p>
      </dgm:t>
    </dgm:pt>
    <dgm:pt modelId="{C3F7E356-4BEB-4CF8-9A56-13548BD6879A}" type="pres">
      <dgm:prSet presAssocID="{0C2A94AD-C7F9-40EB-8437-23952AD5C93F}" presName="sibTrans" presStyleLbl="node1" presStyleIdx="0" presStyleCnt="5"/>
      <dgm:spPr/>
      <dgm:t>
        <a:bodyPr/>
        <a:lstStyle/>
        <a:p>
          <a:endParaRPr lang="en-US"/>
        </a:p>
      </dgm:t>
    </dgm:pt>
    <dgm:pt modelId="{2B1E9FA7-AF7C-40CA-AAB9-973A84BF416E}" type="pres">
      <dgm:prSet presAssocID="{2A67951A-9766-497A-99D6-3ACA07F4EF1D}" presName="dummy" presStyleCnt="0"/>
      <dgm:spPr/>
      <dgm:t>
        <a:bodyPr/>
        <a:lstStyle/>
        <a:p>
          <a:endParaRPr lang="en-US"/>
        </a:p>
      </dgm:t>
    </dgm:pt>
    <dgm:pt modelId="{50B3D28C-8B85-4930-A8BD-5F170571F3C8}" type="pres">
      <dgm:prSet presAssocID="{2A67951A-9766-497A-99D6-3ACA07F4EF1D}" presName="node" presStyleLbl="revTx" presStyleIdx="1" presStyleCnt="5">
        <dgm:presLayoutVars>
          <dgm:bulletEnabled val="1"/>
        </dgm:presLayoutVars>
      </dgm:prSet>
      <dgm:spPr/>
      <dgm:t>
        <a:bodyPr/>
        <a:lstStyle/>
        <a:p>
          <a:endParaRPr lang="en-US"/>
        </a:p>
      </dgm:t>
    </dgm:pt>
    <dgm:pt modelId="{80D2482B-4312-4AAC-8803-A848BF0D6AE1}" type="pres">
      <dgm:prSet presAssocID="{F9C56E27-70C2-4D87-B232-E899180F2C97}" presName="sibTrans" presStyleLbl="node1" presStyleIdx="1" presStyleCnt="5"/>
      <dgm:spPr/>
      <dgm:t>
        <a:bodyPr/>
        <a:lstStyle/>
        <a:p>
          <a:endParaRPr lang="en-US"/>
        </a:p>
      </dgm:t>
    </dgm:pt>
    <dgm:pt modelId="{2252C9C6-1248-4387-B435-E54CF6BDD11A}" type="pres">
      <dgm:prSet presAssocID="{3EB9698A-19AB-4E9C-B27C-5DABF665C396}" presName="dummy" presStyleCnt="0"/>
      <dgm:spPr/>
      <dgm:t>
        <a:bodyPr/>
        <a:lstStyle/>
        <a:p>
          <a:endParaRPr lang="en-US"/>
        </a:p>
      </dgm:t>
    </dgm:pt>
    <dgm:pt modelId="{F04A0AE1-7E90-402B-82FB-665698CF2B07}" type="pres">
      <dgm:prSet presAssocID="{3EB9698A-19AB-4E9C-B27C-5DABF665C396}" presName="node" presStyleLbl="revTx" presStyleIdx="2" presStyleCnt="5">
        <dgm:presLayoutVars>
          <dgm:bulletEnabled val="1"/>
        </dgm:presLayoutVars>
      </dgm:prSet>
      <dgm:spPr/>
      <dgm:t>
        <a:bodyPr/>
        <a:lstStyle/>
        <a:p>
          <a:endParaRPr lang="en-US"/>
        </a:p>
      </dgm:t>
    </dgm:pt>
    <dgm:pt modelId="{1EF01213-96D0-40D3-94D3-3EE2AF979D61}" type="pres">
      <dgm:prSet presAssocID="{A8C94D51-DC77-4A1A-AD6A-2B9C40E80A34}" presName="sibTrans" presStyleLbl="node1" presStyleIdx="2" presStyleCnt="5"/>
      <dgm:spPr/>
      <dgm:t>
        <a:bodyPr/>
        <a:lstStyle/>
        <a:p>
          <a:endParaRPr lang="en-US"/>
        </a:p>
      </dgm:t>
    </dgm:pt>
    <dgm:pt modelId="{2F0003D9-58D4-418E-B072-CA79A494131D}" type="pres">
      <dgm:prSet presAssocID="{49DB4963-EBE8-4A9D-9F18-BDCA66324801}" presName="dummy" presStyleCnt="0"/>
      <dgm:spPr/>
      <dgm:t>
        <a:bodyPr/>
        <a:lstStyle/>
        <a:p>
          <a:endParaRPr lang="en-US"/>
        </a:p>
      </dgm:t>
    </dgm:pt>
    <dgm:pt modelId="{BD46A701-D5E5-406F-9620-20092E2E384E}" type="pres">
      <dgm:prSet presAssocID="{49DB4963-EBE8-4A9D-9F18-BDCA66324801}" presName="node" presStyleLbl="revTx" presStyleIdx="3" presStyleCnt="5">
        <dgm:presLayoutVars>
          <dgm:bulletEnabled val="1"/>
        </dgm:presLayoutVars>
      </dgm:prSet>
      <dgm:spPr/>
      <dgm:t>
        <a:bodyPr/>
        <a:lstStyle/>
        <a:p>
          <a:endParaRPr lang="en-US"/>
        </a:p>
      </dgm:t>
    </dgm:pt>
    <dgm:pt modelId="{06DFF820-12C7-47BD-8226-7DE3EE7882D4}" type="pres">
      <dgm:prSet presAssocID="{2026D4C7-CE76-439A-ACE7-EFAEA42E5B1F}" presName="sibTrans" presStyleLbl="node1" presStyleIdx="3" presStyleCnt="5"/>
      <dgm:spPr/>
      <dgm:t>
        <a:bodyPr/>
        <a:lstStyle/>
        <a:p>
          <a:endParaRPr lang="en-US"/>
        </a:p>
      </dgm:t>
    </dgm:pt>
    <dgm:pt modelId="{09E6B81D-DB19-4876-B981-ADDA4CD9DF40}" type="pres">
      <dgm:prSet presAssocID="{02B56C9F-5BDD-44B6-B2B0-F173922E5C9E}" presName="dummy" presStyleCnt="0"/>
      <dgm:spPr/>
      <dgm:t>
        <a:bodyPr/>
        <a:lstStyle/>
        <a:p>
          <a:endParaRPr lang="en-US"/>
        </a:p>
      </dgm:t>
    </dgm:pt>
    <dgm:pt modelId="{CBC1E93E-35EF-4F10-B333-C2A36DD972E6}" type="pres">
      <dgm:prSet presAssocID="{02B56C9F-5BDD-44B6-B2B0-F173922E5C9E}" presName="node" presStyleLbl="revTx" presStyleIdx="4" presStyleCnt="5">
        <dgm:presLayoutVars>
          <dgm:bulletEnabled val="1"/>
        </dgm:presLayoutVars>
      </dgm:prSet>
      <dgm:spPr/>
      <dgm:t>
        <a:bodyPr/>
        <a:lstStyle/>
        <a:p>
          <a:endParaRPr lang="en-US"/>
        </a:p>
      </dgm:t>
    </dgm:pt>
    <dgm:pt modelId="{B87E3135-861E-4763-AFCE-87EF0027264F}" type="pres">
      <dgm:prSet presAssocID="{38ABB33B-93D0-46C0-A5C1-C741ADCAB455}" presName="sibTrans" presStyleLbl="node1" presStyleIdx="4" presStyleCnt="5"/>
      <dgm:spPr/>
      <dgm:t>
        <a:bodyPr/>
        <a:lstStyle/>
        <a:p>
          <a:endParaRPr lang="en-US"/>
        </a:p>
      </dgm:t>
    </dgm:pt>
  </dgm:ptLst>
  <dgm:cxnLst>
    <dgm:cxn modelId="{0FB1C78D-269E-4804-8560-74AC132AF292}" type="presOf" srcId="{A8C94D51-DC77-4A1A-AD6A-2B9C40E80A34}" destId="{1EF01213-96D0-40D3-94D3-3EE2AF979D61}" srcOrd="0" destOrd="0" presId="urn:microsoft.com/office/officeart/2005/8/layout/cycle1"/>
    <dgm:cxn modelId="{454ECB4B-661F-4743-A234-79FD47A27A47}" type="presOf" srcId="{F7CF5BC8-0711-4B75-B5D7-22965F3A5C0A}" destId="{E4EBE678-E1AA-40DB-8653-AA6B6035172D}" srcOrd="0" destOrd="0" presId="urn:microsoft.com/office/officeart/2005/8/layout/cycle1"/>
    <dgm:cxn modelId="{4F68FC88-1146-4ED9-8CEF-4A290BAEE0F6}" type="presOf" srcId="{02B56C9F-5BDD-44B6-B2B0-F173922E5C9E}" destId="{CBC1E93E-35EF-4F10-B333-C2A36DD972E6}" srcOrd="0" destOrd="0" presId="urn:microsoft.com/office/officeart/2005/8/layout/cycle1"/>
    <dgm:cxn modelId="{4D417386-19AF-4F07-9047-5FC8DD87EE46}" srcId="{F7CF5BC8-0711-4B75-B5D7-22965F3A5C0A}" destId="{49DB4963-EBE8-4A9D-9F18-BDCA66324801}" srcOrd="3" destOrd="0" parTransId="{3F4394D8-E1DA-4659-A85D-33229C467223}" sibTransId="{2026D4C7-CE76-439A-ACE7-EFAEA42E5B1F}"/>
    <dgm:cxn modelId="{A666E799-ABF5-4297-B317-95B574DDE78B}" type="presOf" srcId="{49DB4963-EBE8-4A9D-9F18-BDCA66324801}" destId="{BD46A701-D5E5-406F-9620-20092E2E384E}" srcOrd="0" destOrd="0" presId="urn:microsoft.com/office/officeart/2005/8/layout/cycle1"/>
    <dgm:cxn modelId="{9B2E8F0F-7700-4641-BF5D-0A972C97593D}" srcId="{F7CF5BC8-0711-4B75-B5D7-22965F3A5C0A}" destId="{2A67951A-9766-497A-99D6-3ACA07F4EF1D}" srcOrd="1" destOrd="0" parTransId="{F8AA9AE3-35AD-4F96-BC20-A1581E9C78C8}" sibTransId="{F9C56E27-70C2-4D87-B232-E899180F2C97}"/>
    <dgm:cxn modelId="{E9DC437E-42B0-4846-9BD4-76E24635E628}" type="presOf" srcId="{2A67951A-9766-497A-99D6-3ACA07F4EF1D}" destId="{50B3D28C-8B85-4930-A8BD-5F170571F3C8}" srcOrd="0" destOrd="0" presId="urn:microsoft.com/office/officeart/2005/8/layout/cycle1"/>
    <dgm:cxn modelId="{2E2CA9F2-36F0-4DDB-8E95-A49588A79A93}" type="presOf" srcId="{38ABB33B-93D0-46C0-A5C1-C741ADCAB455}" destId="{B87E3135-861E-4763-AFCE-87EF0027264F}" srcOrd="0" destOrd="0" presId="urn:microsoft.com/office/officeart/2005/8/layout/cycle1"/>
    <dgm:cxn modelId="{1433CB3B-4F64-4048-8B52-1BF7ABAB8EB8}" type="presOf" srcId="{3EB9698A-19AB-4E9C-B27C-5DABF665C396}" destId="{F04A0AE1-7E90-402B-82FB-665698CF2B07}" srcOrd="0" destOrd="0" presId="urn:microsoft.com/office/officeart/2005/8/layout/cycle1"/>
    <dgm:cxn modelId="{625F95FC-DCFE-4120-B4CB-FF702967C180}" type="presOf" srcId="{F9C56E27-70C2-4D87-B232-E899180F2C97}" destId="{80D2482B-4312-4AAC-8803-A848BF0D6AE1}" srcOrd="0" destOrd="0" presId="urn:microsoft.com/office/officeart/2005/8/layout/cycle1"/>
    <dgm:cxn modelId="{976C4FDC-5488-425C-80FD-83F569E068FE}" type="presOf" srcId="{2026D4C7-CE76-439A-ACE7-EFAEA42E5B1F}" destId="{06DFF820-12C7-47BD-8226-7DE3EE7882D4}" srcOrd="0" destOrd="0" presId="urn:microsoft.com/office/officeart/2005/8/layout/cycle1"/>
    <dgm:cxn modelId="{4EA7DDA1-40D0-4D7B-9340-5716B43D5181}" srcId="{F7CF5BC8-0711-4B75-B5D7-22965F3A5C0A}" destId="{770297D0-4A4C-4389-A30A-62F370B0DD76}" srcOrd="0" destOrd="0" parTransId="{E77130B2-90CC-489B-8307-DDDE7DA00016}" sibTransId="{0C2A94AD-C7F9-40EB-8437-23952AD5C93F}"/>
    <dgm:cxn modelId="{A9DD5821-1C41-4D22-B615-B47AD4295E7D}" type="presOf" srcId="{770297D0-4A4C-4389-A30A-62F370B0DD76}" destId="{82E24A5C-DF4E-4A45-8162-D21C126F0E56}" srcOrd="0" destOrd="0" presId="urn:microsoft.com/office/officeart/2005/8/layout/cycle1"/>
    <dgm:cxn modelId="{08616D75-6F42-4A13-B4A9-37CE481A63AD}" srcId="{F7CF5BC8-0711-4B75-B5D7-22965F3A5C0A}" destId="{02B56C9F-5BDD-44B6-B2B0-F173922E5C9E}" srcOrd="4" destOrd="0" parTransId="{C7BCAC49-D7D6-4244-B764-70DDA6378600}" sibTransId="{38ABB33B-93D0-46C0-A5C1-C741ADCAB455}"/>
    <dgm:cxn modelId="{A531729C-2E65-4028-B872-EE90A99084DB}" type="presOf" srcId="{0C2A94AD-C7F9-40EB-8437-23952AD5C93F}" destId="{C3F7E356-4BEB-4CF8-9A56-13548BD6879A}" srcOrd="0" destOrd="0" presId="urn:microsoft.com/office/officeart/2005/8/layout/cycle1"/>
    <dgm:cxn modelId="{9A6776FF-D481-4597-90B6-F6FA385F80DF}" srcId="{F7CF5BC8-0711-4B75-B5D7-22965F3A5C0A}" destId="{3EB9698A-19AB-4E9C-B27C-5DABF665C396}" srcOrd="2" destOrd="0" parTransId="{B2A815D6-29E4-4444-BBDD-48DCED96514C}" sibTransId="{A8C94D51-DC77-4A1A-AD6A-2B9C40E80A34}"/>
    <dgm:cxn modelId="{5C81DE9C-C631-4CA3-BD86-02F2A9708B7C}" type="presParOf" srcId="{E4EBE678-E1AA-40DB-8653-AA6B6035172D}" destId="{CDB1A5ED-1B00-4AC0-9C7F-059DCA9A390C}" srcOrd="0" destOrd="0" presId="urn:microsoft.com/office/officeart/2005/8/layout/cycle1"/>
    <dgm:cxn modelId="{A0159139-FC09-4CA9-8FC5-FDA8A6BCF86E}" type="presParOf" srcId="{E4EBE678-E1AA-40DB-8653-AA6B6035172D}" destId="{82E24A5C-DF4E-4A45-8162-D21C126F0E56}" srcOrd="1" destOrd="0" presId="urn:microsoft.com/office/officeart/2005/8/layout/cycle1"/>
    <dgm:cxn modelId="{109C253D-458B-4814-93E9-E0D90408A4CE}" type="presParOf" srcId="{E4EBE678-E1AA-40DB-8653-AA6B6035172D}" destId="{C3F7E356-4BEB-4CF8-9A56-13548BD6879A}" srcOrd="2" destOrd="0" presId="urn:microsoft.com/office/officeart/2005/8/layout/cycle1"/>
    <dgm:cxn modelId="{CC79A898-2317-4D25-BDE0-5AFA0D876195}" type="presParOf" srcId="{E4EBE678-E1AA-40DB-8653-AA6B6035172D}" destId="{2B1E9FA7-AF7C-40CA-AAB9-973A84BF416E}" srcOrd="3" destOrd="0" presId="urn:microsoft.com/office/officeart/2005/8/layout/cycle1"/>
    <dgm:cxn modelId="{78F93F52-1CC8-45E1-BEDA-9051120CBCCF}" type="presParOf" srcId="{E4EBE678-E1AA-40DB-8653-AA6B6035172D}" destId="{50B3D28C-8B85-4930-A8BD-5F170571F3C8}" srcOrd="4" destOrd="0" presId="urn:microsoft.com/office/officeart/2005/8/layout/cycle1"/>
    <dgm:cxn modelId="{DD1E8FB6-E25B-4652-9A0A-54A4AAA4FF74}" type="presParOf" srcId="{E4EBE678-E1AA-40DB-8653-AA6B6035172D}" destId="{80D2482B-4312-4AAC-8803-A848BF0D6AE1}" srcOrd="5" destOrd="0" presId="urn:microsoft.com/office/officeart/2005/8/layout/cycle1"/>
    <dgm:cxn modelId="{B478D16A-FB42-4B5D-86E5-EBA0A4E23B84}" type="presParOf" srcId="{E4EBE678-E1AA-40DB-8653-AA6B6035172D}" destId="{2252C9C6-1248-4387-B435-E54CF6BDD11A}" srcOrd="6" destOrd="0" presId="urn:microsoft.com/office/officeart/2005/8/layout/cycle1"/>
    <dgm:cxn modelId="{D9A3E06E-63FF-465C-A588-224B638AB8DA}" type="presParOf" srcId="{E4EBE678-E1AA-40DB-8653-AA6B6035172D}" destId="{F04A0AE1-7E90-402B-82FB-665698CF2B07}" srcOrd="7" destOrd="0" presId="urn:microsoft.com/office/officeart/2005/8/layout/cycle1"/>
    <dgm:cxn modelId="{B59225F8-DBAD-4493-8658-A20E1C62DF8A}" type="presParOf" srcId="{E4EBE678-E1AA-40DB-8653-AA6B6035172D}" destId="{1EF01213-96D0-40D3-94D3-3EE2AF979D61}" srcOrd="8" destOrd="0" presId="urn:microsoft.com/office/officeart/2005/8/layout/cycle1"/>
    <dgm:cxn modelId="{3FAC7904-C0F3-46DE-8E58-634983674FB9}" type="presParOf" srcId="{E4EBE678-E1AA-40DB-8653-AA6B6035172D}" destId="{2F0003D9-58D4-418E-B072-CA79A494131D}" srcOrd="9" destOrd="0" presId="urn:microsoft.com/office/officeart/2005/8/layout/cycle1"/>
    <dgm:cxn modelId="{322DADCA-8F95-45B4-86BA-9C5A3F917EDD}" type="presParOf" srcId="{E4EBE678-E1AA-40DB-8653-AA6B6035172D}" destId="{BD46A701-D5E5-406F-9620-20092E2E384E}" srcOrd="10" destOrd="0" presId="urn:microsoft.com/office/officeart/2005/8/layout/cycle1"/>
    <dgm:cxn modelId="{227A80B7-BDC3-4A6B-9393-8802B6BD8AF5}" type="presParOf" srcId="{E4EBE678-E1AA-40DB-8653-AA6B6035172D}" destId="{06DFF820-12C7-47BD-8226-7DE3EE7882D4}" srcOrd="11" destOrd="0" presId="urn:microsoft.com/office/officeart/2005/8/layout/cycle1"/>
    <dgm:cxn modelId="{2513CF15-CA88-47A1-B389-3916FEF79AD4}" type="presParOf" srcId="{E4EBE678-E1AA-40DB-8653-AA6B6035172D}" destId="{09E6B81D-DB19-4876-B981-ADDA4CD9DF40}" srcOrd="12" destOrd="0" presId="urn:microsoft.com/office/officeart/2005/8/layout/cycle1"/>
    <dgm:cxn modelId="{B5AC6CF5-03B5-4CE5-9210-443565809DD5}" type="presParOf" srcId="{E4EBE678-E1AA-40DB-8653-AA6B6035172D}" destId="{CBC1E93E-35EF-4F10-B333-C2A36DD972E6}" srcOrd="13" destOrd="0" presId="urn:microsoft.com/office/officeart/2005/8/layout/cycle1"/>
    <dgm:cxn modelId="{DB5515F0-C5FA-43F9-B454-816E5A2147C9}" type="presParOf" srcId="{E4EBE678-E1AA-40DB-8653-AA6B6035172D}" destId="{B87E3135-861E-4763-AFCE-87EF0027264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D6A207-4DD9-4D5C-9440-E279F7FC3BCA}" type="doc">
      <dgm:prSet loTypeId="urn:microsoft.com/office/officeart/2005/8/layout/pyramid1" loCatId="pyramid" qsTypeId="urn:microsoft.com/office/officeart/2005/8/quickstyle/simple4" qsCatId="simple" csTypeId="urn:microsoft.com/office/officeart/2005/8/colors/colorful1" csCatId="colorful" phldr="1"/>
      <dgm:spPr>
        <a:scene3d>
          <a:camera prst="orthographicFront">
            <a:rot lat="0" lon="0" rev="0"/>
          </a:camera>
          <a:lightRig rig="contrasting" dir="t">
            <a:rot lat="0" lon="0" rev="1500000"/>
          </a:lightRig>
        </a:scene3d>
      </dgm:spPr>
    </dgm:pt>
    <dgm:pt modelId="{8937C13B-A8AD-4667-B442-11007CF6BBB9}">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solidFill>
                <a:schemeClr val="tx1"/>
              </a:solidFill>
            </a:rPr>
            <a:t>Early Death</a:t>
          </a:r>
          <a:endParaRPr lang="en-US" dirty="0">
            <a:solidFill>
              <a:schemeClr val="tx1"/>
            </a:solidFill>
          </a:endParaRPr>
        </a:p>
      </dgm:t>
    </dgm:pt>
    <dgm:pt modelId="{25EAE884-9E26-4B61-9BBB-064FA18C012E}" type="parTrans" cxnId="{6A730615-AC0B-4FA3-AAF7-39BC95F46417}">
      <dgm:prSet/>
      <dgm:spPr/>
      <dgm:t>
        <a:bodyPr/>
        <a:lstStyle/>
        <a:p>
          <a:endParaRPr lang="en-US"/>
        </a:p>
      </dgm:t>
    </dgm:pt>
    <dgm:pt modelId="{4AB44A55-C27E-47B9-9E15-85B0012419E9}" type="sibTrans" cxnId="{6A730615-AC0B-4FA3-AAF7-39BC95F46417}">
      <dgm:prSet/>
      <dgm:spPr/>
      <dgm:t>
        <a:bodyPr/>
        <a:lstStyle/>
        <a:p>
          <a:endParaRPr lang="en-US"/>
        </a:p>
      </dgm:t>
    </dgm:pt>
    <dgm:pt modelId="{35A2E368-FAB7-4AC5-B807-4E4CFF952A40}">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Disease Disability and Social Problems</a:t>
          </a:r>
          <a:endParaRPr lang="en-US" dirty="0"/>
        </a:p>
      </dgm:t>
    </dgm:pt>
    <dgm:pt modelId="{495B727F-3DD6-43BB-B58C-2ED093312706}" type="parTrans" cxnId="{2680680F-CC11-4E8E-9919-ABBB665E8BD9}">
      <dgm:prSet/>
      <dgm:spPr/>
      <dgm:t>
        <a:bodyPr/>
        <a:lstStyle/>
        <a:p>
          <a:endParaRPr lang="en-US"/>
        </a:p>
      </dgm:t>
    </dgm:pt>
    <dgm:pt modelId="{DE1686E4-9F65-4601-9574-56E85583890D}" type="sibTrans" cxnId="{2680680F-CC11-4E8E-9919-ABBB665E8BD9}">
      <dgm:prSet/>
      <dgm:spPr/>
      <dgm:t>
        <a:bodyPr/>
        <a:lstStyle/>
        <a:p>
          <a:endParaRPr lang="en-US"/>
        </a:p>
      </dgm:t>
    </dgm:pt>
    <dgm:pt modelId="{D5000B66-D144-44DD-8937-992B79B93EA1}">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Adoption of Health-risky behaviors</a:t>
          </a:r>
          <a:endParaRPr lang="en-US" dirty="0"/>
        </a:p>
      </dgm:t>
    </dgm:pt>
    <dgm:pt modelId="{C9BEC927-C440-463E-867D-9100AA13F737}" type="parTrans" cxnId="{DCA5F668-2A10-4E8A-8BD2-93E2BB470016}">
      <dgm:prSet/>
      <dgm:spPr/>
      <dgm:t>
        <a:bodyPr/>
        <a:lstStyle/>
        <a:p>
          <a:endParaRPr lang="en-US"/>
        </a:p>
      </dgm:t>
    </dgm:pt>
    <dgm:pt modelId="{164C36C8-3085-4076-94C3-DFA7F5C925DD}" type="sibTrans" cxnId="{DCA5F668-2A10-4E8A-8BD2-93E2BB470016}">
      <dgm:prSet/>
      <dgm:spPr/>
      <dgm:t>
        <a:bodyPr/>
        <a:lstStyle/>
        <a:p>
          <a:endParaRPr lang="en-US"/>
        </a:p>
      </dgm:t>
    </dgm:pt>
    <dgm:pt modelId="{B920F795-36DC-4DD7-8409-421E499D465A}">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Adverse Childhood Experiences</a:t>
          </a:r>
          <a:endParaRPr lang="en-US" dirty="0"/>
        </a:p>
      </dgm:t>
    </dgm:pt>
    <dgm:pt modelId="{FE995C6B-8B6C-45B3-9553-979F7B271EDF}" type="parTrans" cxnId="{45F36D3C-03CF-4478-BF6B-E2AC81530B14}">
      <dgm:prSet/>
      <dgm:spPr/>
      <dgm:t>
        <a:bodyPr/>
        <a:lstStyle/>
        <a:p>
          <a:endParaRPr lang="en-US"/>
        </a:p>
      </dgm:t>
    </dgm:pt>
    <dgm:pt modelId="{F443BB97-679D-438A-A3B1-971B822E5744}" type="sibTrans" cxnId="{45F36D3C-03CF-4478-BF6B-E2AC81530B14}">
      <dgm:prSet/>
      <dgm:spPr/>
      <dgm:t>
        <a:bodyPr/>
        <a:lstStyle/>
        <a:p>
          <a:endParaRPr lang="en-US"/>
        </a:p>
      </dgm:t>
    </dgm:pt>
    <dgm:pt modelId="{2218EF74-C7FB-4AEE-8ACA-6328EB9833AC}">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Social Emotional and Cognitive Impairment</a:t>
          </a:r>
          <a:endParaRPr lang="en-US" dirty="0"/>
        </a:p>
      </dgm:t>
    </dgm:pt>
    <dgm:pt modelId="{662FD17D-47FB-4DEC-92A9-40FA39B043C0}" type="parTrans" cxnId="{069CB529-A57E-4A7F-8D2B-6DE0E97E47D5}">
      <dgm:prSet/>
      <dgm:spPr/>
      <dgm:t>
        <a:bodyPr/>
        <a:lstStyle/>
        <a:p>
          <a:endParaRPr lang="en-US"/>
        </a:p>
      </dgm:t>
    </dgm:pt>
    <dgm:pt modelId="{F39C9859-7AE5-4390-A2E5-A4B3B7602112}" type="sibTrans" cxnId="{069CB529-A57E-4A7F-8D2B-6DE0E97E47D5}">
      <dgm:prSet/>
      <dgm:spPr/>
      <dgm:t>
        <a:bodyPr/>
        <a:lstStyle/>
        <a:p>
          <a:endParaRPr lang="en-US"/>
        </a:p>
      </dgm:t>
    </dgm:pt>
    <dgm:pt modelId="{39852DCA-0BC4-4425-B4A1-A6326D44D55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Disrupted Neurodevelopment </a:t>
          </a:r>
          <a:endParaRPr lang="en-US" dirty="0"/>
        </a:p>
      </dgm:t>
    </dgm:pt>
    <dgm:pt modelId="{98F95453-46DE-4106-9DD6-AB4013390BD1}" type="parTrans" cxnId="{CFF2A0ED-5CC8-4FEE-B88A-40726AE34697}">
      <dgm:prSet/>
      <dgm:spPr/>
      <dgm:t>
        <a:bodyPr/>
        <a:lstStyle/>
        <a:p>
          <a:endParaRPr lang="en-US"/>
        </a:p>
      </dgm:t>
    </dgm:pt>
    <dgm:pt modelId="{4A02C763-7CF8-4A77-AE69-D83EE7DBBFEF}" type="sibTrans" cxnId="{CFF2A0ED-5CC8-4FEE-B88A-40726AE34697}">
      <dgm:prSet/>
      <dgm:spPr/>
      <dgm:t>
        <a:bodyPr/>
        <a:lstStyle/>
        <a:p>
          <a:endParaRPr lang="en-US"/>
        </a:p>
      </dgm:t>
    </dgm:pt>
    <dgm:pt modelId="{31882A33-3C08-4271-B905-E74B9F52E654}" type="pres">
      <dgm:prSet presAssocID="{67D6A207-4DD9-4D5C-9440-E279F7FC3BCA}" presName="Name0" presStyleCnt="0">
        <dgm:presLayoutVars>
          <dgm:dir/>
          <dgm:animLvl val="lvl"/>
          <dgm:resizeHandles val="exact"/>
        </dgm:presLayoutVars>
      </dgm:prSet>
      <dgm:spPr/>
    </dgm:pt>
    <dgm:pt modelId="{AA7B4A6E-7B9C-405B-9C8C-1D3E67708FE0}" type="pres">
      <dgm:prSet presAssocID="{8937C13B-A8AD-4667-B442-11007CF6BBB9}" presName="Name8"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546D271-54AC-452A-A4CF-D38DE3977A2E}" type="pres">
      <dgm:prSet presAssocID="{8937C13B-A8AD-4667-B442-11007CF6BBB9}" presName="level" presStyleLbl="node1" presStyleIdx="0" presStyleCnt="6">
        <dgm:presLayoutVars>
          <dgm:chMax val="1"/>
          <dgm:bulletEnabled val="1"/>
        </dgm:presLayoutVars>
      </dgm:prSet>
      <dgm:spPr/>
      <dgm:t>
        <a:bodyPr/>
        <a:lstStyle/>
        <a:p>
          <a:endParaRPr lang="en-US"/>
        </a:p>
      </dgm:t>
    </dgm:pt>
    <dgm:pt modelId="{E4E8C891-63F9-4894-AD55-E6F83FC7437F}" type="pres">
      <dgm:prSet presAssocID="{8937C13B-A8AD-4667-B442-11007CF6BBB9}" presName="levelTx" presStyleLbl="revTx" presStyleIdx="0" presStyleCnt="0">
        <dgm:presLayoutVars>
          <dgm:chMax val="1"/>
          <dgm:bulletEnabled val="1"/>
        </dgm:presLayoutVars>
      </dgm:prSet>
      <dgm:spPr/>
      <dgm:t>
        <a:bodyPr/>
        <a:lstStyle/>
        <a:p>
          <a:endParaRPr lang="en-US"/>
        </a:p>
      </dgm:t>
    </dgm:pt>
    <dgm:pt modelId="{5A8CDE68-AED0-466A-816F-65A7A7785724}" type="pres">
      <dgm:prSet presAssocID="{35A2E368-FAB7-4AC5-B807-4E4CFF952A40}" presName="Name8"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79ABADA-432D-4EF2-9A07-309C2DF23041}" type="pres">
      <dgm:prSet presAssocID="{35A2E368-FAB7-4AC5-B807-4E4CFF952A40}" presName="level" presStyleLbl="node1" presStyleIdx="1" presStyleCnt="6">
        <dgm:presLayoutVars>
          <dgm:chMax val="1"/>
          <dgm:bulletEnabled val="1"/>
        </dgm:presLayoutVars>
      </dgm:prSet>
      <dgm:spPr/>
      <dgm:t>
        <a:bodyPr/>
        <a:lstStyle/>
        <a:p>
          <a:endParaRPr lang="en-US"/>
        </a:p>
      </dgm:t>
    </dgm:pt>
    <dgm:pt modelId="{1A2C774F-5287-4A69-850A-8EBB80660031}" type="pres">
      <dgm:prSet presAssocID="{35A2E368-FAB7-4AC5-B807-4E4CFF952A40}" presName="levelTx" presStyleLbl="revTx" presStyleIdx="0" presStyleCnt="0">
        <dgm:presLayoutVars>
          <dgm:chMax val="1"/>
          <dgm:bulletEnabled val="1"/>
        </dgm:presLayoutVars>
      </dgm:prSet>
      <dgm:spPr/>
      <dgm:t>
        <a:bodyPr/>
        <a:lstStyle/>
        <a:p>
          <a:endParaRPr lang="en-US"/>
        </a:p>
      </dgm:t>
    </dgm:pt>
    <dgm:pt modelId="{06FF8D08-CF12-443A-A7EA-3782FE5DDE57}" type="pres">
      <dgm:prSet presAssocID="{D5000B66-D144-44DD-8937-992B79B93EA1}" presName="Name8"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DF13408-7170-4D10-873E-BC301DE8CDA9}" type="pres">
      <dgm:prSet presAssocID="{D5000B66-D144-44DD-8937-992B79B93EA1}" presName="level" presStyleLbl="node1" presStyleIdx="2" presStyleCnt="6">
        <dgm:presLayoutVars>
          <dgm:chMax val="1"/>
          <dgm:bulletEnabled val="1"/>
        </dgm:presLayoutVars>
      </dgm:prSet>
      <dgm:spPr/>
      <dgm:t>
        <a:bodyPr/>
        <a:lstStyle/>
        <a:p>
          <a:endParaRPr lang="en-US"/>
        </a:p>
      </dgm:t>
    </dgm:pt>
    <dgm:pt modelId="{A717B780-D904-4EB8-8B70-B52D9A5ACFFF}" type="pres">
      <dgm:prSet presAssocID="{D5000B66-D144-44DD-8937-992B79B93EA1}" presName="levelTx" presStyleLbl="revTx" presStyleIdx="0" presStyleCnt="0">
        <dgm:presLayoutVars>
          <dgm:chMax val="1"/>
          <dgm:bulletEnabled val="1"/>
        </dgm:presLayoutVars>
      </dgm:prSet>
      <dgm:spPr/>
      <dgm:t>
        <a:bodyPr/>
        <a:lstStyle/>
        <a:p>
          <a:endParaRPr lang="en-US"/>
        </a:p>
      </dgm:t>
    </dgm:pt>
    <dgm:pt modelId="{5D7FC780-9338-4E0B-BA07-EA03A034D51A}" type="pres">
      <dgm:prSet presAssocID="{2218EF74-C7FB-4AEE-8ACA-6328EB9833AC}" presName="Name8"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09297ED-2F85-4BF3-88BF-29A01E1BB618}" type="pres">
      <dgm:prSet presAssocID="{2218EF74-C7FB-4AEE-8ACA-6328EB9833AC}" presName="level" presStyleLbl="node1" presStyleIdx="3" presStyleCnt="6">
        <dgm:presLayoutVars>
          <dgm:chMax val="1"/>
          <dgm:bulletEnabled val="1"/>
        </dgm:presLayoutVars>
      </dgm:prSet>
      <dgm:spPr/>
      <dgm:t>
        <a:bodyPr/>
        <a:lstStyle/>
        <a:p>
          <a:endParaRPr lang="en-US"/>
        </a:p>
      </dgm:t>
    </dgm:pt>
    <dgm:pt modelId="{913C7D48-12C5-4EEB-AFFA-2398215B3C59}" type="pres">
      <dgm:prSet presAssocID="{2218EF74-C7FB-4AEE-8ACA-6328EB9833AC}" presName="levelTx" presStyleLbl="revTx" presStyleIdx="0" presStyleCnt="0">
        <dgm:presLayoutVars>
          <dgm:chMax val="1"/>
          <dgm:bulletEnabled val="1"/>
        </dgm:presLayoutVars>
      </dgm:prSet>
      <dgm:spPr/>
      <dgm:t>
        <a:bodyPr/>
        <a:lstStyle/>
        <a:p>
          <a:endParaRPr lang="en-US"/>
        </a:p>
      </dgm:t>
    </dgm:pt>
    <dgm:pt modelId="{DEBA1A68-8E58-43AB-8284-4CF8867A4F77}" type="pres">
      <dgm:prSet presAssocID="{39852DCA-0BC4-4425-B4A1-A6326D44D559}" presName="Name8"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04F4774-4BE2-4FE2-BA49-1C2C8D6E934A}" type="pres">
      <dgm:prSet presAssocID="{39852DCA-0BC4-4425-B4A1-A6326D44D559}" presName="level" presStyleLbl="node1" presStyleIdx="4" presStyleCnt="6">
        <dgm:presLayoutVars>
          <dgm:chMax val="1"/>
          <dgm:bulletEnabled val="1"/>
        </dgm:presLayoutVars>
      </dgm:prSet>
      <dgm:spPr/>
      <dgm:t>
        <a:bodyPr/>
        <a:lstStyle/>
        <a:p>
          <a:endParaRPr lang="en-US"/>
        </a:p>
      </dgm:t>
    </dgm:pt>
    <dgm:pt modelId="{33EB0653-3CA1-480C-82AD-159776C33D4A}" type="pres">
      <dgm:prSet presAssocID="{39852DCA-0BC4-4425-B4A1-A6326D44D559}" presName="levelTx" presStyleLbl="revTx" presStyleIdx="0" presStyleCnt="0">
        <dgm:presLayoutVars>
          <dgm:chMax val="1"/>
          <dgm:bulletEnabled val="1"/>
        </dgm:presLayoutVars>
      </dgm:prSet>
      <dgm:spPr/>
      <dgm:t>
        <a:bodyPr/>
        <a:lstStyle/>
        <a:p>
          <a:endParaRPr lang="en-US"/>
        </a:p>
      </dgm:t>
    </dgm:pt>
    <dgm:pt modelId="{888905A2-536F-4CB9-9290-B07971A25AD9}" type="pres">
      <dgm:prSet presAssocID="{B920F795-36DC-4DD7-8409-421E499D465A}" presName="Name8"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C8BB9BF-5EA6-4794-BE3F-3E2C8F79BBF7}" type="pres">
      <dgm:prSet presAssocID="{B920F795-36DC-4DD7-8409-421E499D465A}" presName="level" presStyleLbl="node1" presStyleIdx="5" presStyleCnt="6">
        <dgm:presLayoutVars>
          <dgm:chMax val="1"/>
          <dgm:bulletEnabled val="1"/>
        </dgm:presLayoutVars>
      </dgm:prSet>
      <dgm:spPr/>
      <dgm:t>
        <a:bodyPr/>
        <a:lstStyle/>
        <a:p>
          <a:endParaRPr lang="en-US"/>
        </a:p>
      </dgm:t>
    </dgm:pt>
    <dgm:pt modelId="{46B64401-28E4-4428-B576-AA0A255FE8AF}" type="pres">
      <dgm:prSet presAssocID="{B920F795-36DC-4DD7-8409-421E499D465A}" presName="levelTx" presStyleLbl="revTx" presStyleIdx="0" presStyleCnt="0">
        <dgm:presLayoutVars>
          <dgm:chMax val="1"/>
          <dgm:bulletEnabled val="1"/>
        </dgm:presLayoutVars>
      </dgm:prSet>
      <dgm:spPr/>
      <dgm:t>
        <a:bodyPr/>
        <a:lstStyle/>
        <a:p>
          <a:endParaRPr lang="en-US"/>
        </a:p>
      </dgm:t>
    </dgm:pt>
  </dgm:ptLst>
  <dgm:cxnLst>
    <dgm:cxn modelId="{CFF2A0ED-5CC8-4FEE-B88A-40726AE34697}" srcId="{67D6A207-4DD9-4D5C-9440-E279F7FC3BCA}" destId="{39852DCA-0BC4-4425-B4A1-A6326D44D559}" srcOrd="4" destOrd="0" parTransId="{98F95453-46DE-4106-9DD6-AB4013390BD1}" sibTransId="{4A02C763-7CF8-4A77-AE69-D83EE7DBBFEF}"/>
    <dgm:cxn modelId="{45F36D3C-03CF-4478-BF6B-E2AC81530B14}" srcId="{67D6A207-4DD9-4D5C-9440-E279F7FC3BCA}" destId="{B920F795-36DC-4DD7-8409-421E499D465A}" srcOrd="5" destOrd="0" parTransId="{FE995C6B-8B6C-45B3-9553-979F7B271EDF}" sibTransId="{F443BB97-679D-438A-A3B1-971B822E5744}"/>
    <dgm:cxn modelId="{3BBD8FE0-6BB2-4997-8346-9FFC4BE82DD4}" type="presOf" srcId="{8937C13B-A8AD-4667-B442-11007CF6BBB9}" destId="{C546D271-54AC-452A-A4CF-D38DE3977A2E}" srcOrd="0" destOrd="0" presId="urn:microsoft.com/office/officeart/2005/8/layout/pyramid1"/>
    <dgm:cxn modelId="{6A730615-AC0B-4FA3-AAF7-39BC95F46417}" srcId="{67D6A207-4DD9-4D5C-9440-E279F7FC3BCA}" destId="{8937C13B-A8AD-4667-B442-11007CF6BBB9}" srcOrd="0" destOrd="0" parTransId="{25EAE884-9E26-4B61-9BBB-064FA18C012E}" sibTransId="{4AB44A55-C27E-47B9-9E15-85B0012419E9}"/>
    <dgm:cxn modelId="{137920D9-D064-44BC-989A-F891C9461971}" type="presOf" srcId="{67D6A207-4DD9-4D5C-9440-E279F7FC3BCA}" destId="{31882A33-3C08-4271-B905-E74B9F52E654}" srcOrd="0" destOrd="0" presId="urn:microsoft.com/office/officeart/2005/8/layout/pyramid1"/>
    <dgm:cxn modelId="{6021D1FA-0A54-49B1-8292-7B7FDDA0423A}" type="presOf" srcId="{8937C13B-A8AD-4667-B442-11007CF6BBB9}" destId="{E4E8C891-63F9-4894-AD55-E6F83FC7437F}" srcOrd="1" destOrd="0" presId="urn:microsoft.com/office/officeart/2005/8/layout/pyramid1"/>
    <dgm:cxn modelId="{2680680F-CC11-4E8E-9919-ABBB665E8BD9}" srcId="{67D6A207-4DD9-4D5C-9440-E279F7FC3BCA}" destId="{35A2E368-FAB7-4AC5-B807-4E4CFF952A40}" srcOrd="1" destOrd="0" parTransId="{495B727F-3DD6-43BB-B58C-2ED093312706}" sibTransId="{DE1686E4-9F65-4601-9574-56E85583890D}"/>
    <dgm:cxn modelId="{9435114B-E6E5-4FC7-9933-30AABEB6E310}" type="presOf" srcId="{D5000B66-D144-44DD-8937-992B79B93EA1}" destId="{A717B780-D904-4EB8-8B70-B52D9A5ACFFF}" srcOrd="1" destOrd="0" presId="urn:microsoft.com/office/officeart/2005/8/layout/pyramid1"/>
    <dgm:cxn modelId="{BD53BA96-2B68-4D39-A9F8-3AF5026DF9D8}" type="presOf" srcId="{35A2E368-FAB7-4AC5-B807-4E4CFF952A40}" destId="{1A2C774F-5287-4A69-850A-8EBB80660031}" srcOrd="1" destOrd="0" presId="urn:microsoft.com/office/officeart/2005/8/layout/pyramid1"/>
    <dgm:cxn modelId="{DCA5F668-2A10-4E8A-8BD2-93E2BB470016}" srcId="{67D6A207-4DD9-4D5C-9440-E279F7FC3BCA}" destId="{D5000B66-D144-44DD-8937-992B79B93EA1}" srcOrd="2" destOrd="0" parTransId="{C9BEC927-C440-463E-867D-9100AA13F737}" sibTransId="{164C36C8-3085-4076-94C3-DFA7F5C925DD}"/>
    <dgm:cxn modelId="{4AA586B3-93A5-4C52-B5C6-93EBB34FE099}" type="presOf" srcId="{35A2E368-FAB7-4AC5-B807-4E4CFF952A40}" destId="{B79ABADA-432D-4EF2-9A07-309C2DF23041}" srcOrd="0" destOrd="0" presId="urn:microsoft.com/office/officeart/2005/8/layout/pyramid1"/>
    <dgm:cxn modelId="{3FC6B5E6-E308-487E-9280-4ABD1314B367}" type="presOf" srcId="{B920F795-36DC-4DD7-8409-421E499D465A}" destId="{46B64401-28E4-4428-B576-AA0A255FE8AF}" srcOrd="1" destOrd="0" presId="urn:microsoft.com/office/officeart/2005/8/layout/pyramid1"/>
    <dgm:cxn modelId="{17597D6D-E6FC-4579-BA58-C556035D59AD}" type="presOf" srcId="{D5000B66-D144-44DD-8937-992B79B93EA1}" destId="{9DF13408-7170-4D10-873E-BC301DE8CDA9}" srcOrd="0" destOrd="0" presId="urn:microsoft.com/office/officeart/2005/8/layout/pyramid1"/>
    <dgm:cxn modelId="{3FF9FB2C-4A03-43F3-8BAD-9563327AD34D}" type="presOf" srcId="{2218EF74-C7FB-4AEE-8ACA-6328EB9833AC}" destId="{913C7D48-12C5-4EEB-AFFA-2398215B3C59}" srcOrd="1" destOrd="0" presId="urn:microsoft.com/office/officeart/2005/8/layout/pyramid1"/>
    <dgm:cxn modelId="{742C7AAB-E7F4-4844-8E23-FFF134A11491}" type="presOf" srcId="{B920F795-36DC-4DD7-8409-421E499D465A}" destId="{0C8BB9BF-5EA6-4794-BE3F-3E2C8F79BBF7}" srcOrd="0" destOrd="0" presId="urn:microsoft.com/office/officeart/2005/8/layout/pyramid1"/>
    <dgm:cxn modelId="{3FCD89FD-AFCB-4844-8B30-36818215529A}" type="presOf" srcId="{39852DCA-0BC4-4425-B4A1-A6326D44D559}" destId="{33EB0653-3CA1-480C-82AD-159776C33D4A}" srcOrd="1" destOrd="0" presId="urn:microsoft.com/office/officeart/2005/8/layout/pyramid1"/>
    <dgm:cxn modelId="{2E18A424-6681-436A-AF6E-776954DD1376}" type="presOf" srcId="{2218EF74-C7FB-4AEE-8ACA-6328EB9833AC}" destId="{D09297ED-2F85-4BF3-88BF-29A01E1BB618}" srcOrd="0" destOrd="0" presId="urn:microsoft.com/office/officeart/2005/8/layout/pyramid1"/>
    <dgm:cxn modelId="{069CB529-A57E-4A7F-8D2B-6DE0E97E47D5}" srcId="{67D6A207-4DD9-4D5C-9440-E279F7FC3BCA}" destId="{2218EF74-C7FB-4AEE-8ACA-6328EB9833AC}" srcOrd="3" destOrd="0" parTransId="{662FD17D-47FB-4DEC-92A9-40FA39B043C0}" sibTransId="{F39C9859-7AE5-4390-A2E5-A4B3B7602112}"/>
    <dgm:cxn modelId="{1CD6FC2A-02BC-4BFC-A77F-8AFFABECC50C}" type="presOf" srcId="{39852DCA-0BC4-4425-B4A1-A6326D44D559}" destId="{304F4774-4BE2-4FE2-BA49-1C2C8D6E934A}" srcOrd="0" destOrd="0" presId="urn:microsoft.com/office/officeart/2005/8/layout/pyramid1"/>
    <dgm:cxn modelId="{4EEE6F5F-ACC2-4416-8D41-9A0D1C6A9A06}" type="presParOf" srcId="{31882A33-3C08-4271-B905-E74B9F52E654}" destId="{AA7B4A6E-7B9C-405B-9C8C-1D3E67708FE0}" srcOrd="0" destOrd="0" presId="urn:microsoft.com/office/officeart/2005/8/layout/pyramid1"/>
    <dgm:cxn modelId="{4EE31999-9B3C-444B-B8C6-CD1380C23ECF}" type="presParOf" srcId="{AA7B4A6E-7B9C-405B-9C8C-1D3E67708FE0}" destId="{C546D271-54AC-452A-A4CF-D38DE3977A2E}" srcOrd="0" destOrd="0" presId="urn:microsoft.com/office/officeart/2005/8/layout/pyramid1"/>
    <dgm:cxn modelId="{75B082F1-1C4A-477D-9B16-B07B191A3EC6}" type="presParOf" srcId="{AA7B4A6E-7B9C-405B-9C8C-1D3E67708FE0}" destId="{E4E8C891-63F9-4894-AD55-E6F83FC7437F}" srcOrd="1" destOrd="0" presId="urn:microsoft.com/office/officeart/2005/8/layout/pyramid1"/>
    <dgm:cxn modelId="{F3144579-2345-4062-81E2-8F86B0750D7A}" type="presParOf" srcId="{31882A33-3C08-4271-B905-E74B9F52E654}" destId="{5A8CDE68-AED0-466A-816F-65A7A7785724}" srcOrd="1" destOrd="0" presId="urn:microsoft.com/office/officeart/2005/8/layout/pyramid1"/>
    <dgm:cxn modelId="{8E013943-CC01-42CD-965D-F8D647B898FC}" type="presParOf" srcId="{5A8CDE68-AED0-466A-816F-65A7A7785724}" destId="{B79ABADA-432D-4EF2-9A07-309C2DF23041}" srcOrd="0" destOrd="0" presId="urn:microsoft.com/office/officeart/2005/8/layout/pyramid1"/>
    <dgm:cxn modelId="{4BF2B8CE-40A7-418A-98D9-25A78D855D54}" type="presParOf" srcId="{5A8CDE68-AED0-466A-816F-65A7A7785724}" destId="{1A2C774F-5287-4A69-850A-8EBB80660031}" srcOrd="1" destOrd="0" presId="urn:microsoft.com/office/officeart/2005/8/layout/pyramid1"/>
    <dgm:cxn modelId="{6FB731C1-0C6F-4E45-89A9-1C5361642F62}" type="presParOf" srcId="{31882A33-3C08-4271-B905-E74B9F52E654}" destId="{06FF8D08-CF12-443A-A7EA-3782FE5DDE57}" srcOrd="2" destOrd="0" presId="urn:microsoft.com/office/officeart/2005/8/layout/pyramid1"/>
    <dgm:cxn modelId="{22DFBA0C-DF83-4CE2-99AC-3A90BE5D6F79}" type="presParOf" srcId="{06FF8D08-CF12-443A-A7EA-3782FE5DDE57}" destId="{9DF13408-7170-4D10-873E-BC301DE8CDA9}" srcOrd="0" destOrd="0" presId="urn:microsoft.com/office/officeart/2005/8/layout/pyramid1"/>
    <dgm:cxn modelId="{4BFD70DC-5C4C-4E76-BDE8-0F3B8B62E2EE}" type="presParOf" srcId="{06FF8D08-CF12-443A-A7EA-3782FE5DDE57}" destId="{A717B780-D904-4EB8-8B70-B52D9A5ACFFF}" srcOrd="1" destOrd="0" presId="urn:microsoft.com/office/officeart/2005/8/layout/pyramid1"/>
    <dgm:cxn modelId="{BDFD36E7-85A1-4DCF-A3E8-D0028D9C7078}" type="presParOf" srcId="{31882A33-3C08-4271-B905-E74B9F52E654}" destId="{5D7FC780-9338-4E0B-BA07-EA03A034D51A}" srcOrd="3" destOrd="0" presId="urn:microsoft.com/office/officeart/2005/8/layout/pyramid1"/>
    <dgm:cxn modelId="{5BDE7224-7637-4106-9444-C78D1D445D4F}" type="presParOf" srcId="{5D7FC780-9338-4E0B-BA07-EA03A034D51A}" destId="{D09297ED-2F85-4BF3-88BF-29A01E1BB618}" srcOrd="0" destOrd="0" presId="urn:microsoft.com/office/officeart/2005/8/layout/pyramid1"/>
    <dgm:cxn modelId="{C2DB34C9-2909-4DD9-A406-F9277DF249F4}" type="presParOf" srcId="{5D7FC780-9338-4E0B-BA07-EA03A034D51A}" destId="{913C7D48-12C5-4EEB-AFFA-2398215B3C59}" srcOrd="1" destOrd="0" presId="urn:microsoft.com/office/officeart/2005/8/layout/pyramid1"/>
    <dgm:cxn modelId="{B8FB3539-09B7-470A-96B3-6C959358D02C}" type="presParOf" srcId="{31882A33-3C08-4271-B905-E74B9F52E654}" destId="{DEBA1A68-8E58-43AB-8284-4CF8867A4F77}" srcOrd="4" destOrd="0" presId="urn:microsoft.com/office/officeart/2005/8/layout/pyramid1"/>
    <dgm:cxn modelId="{BBC34BEB-069F-4853-8B7E-534EAB9F80CF}" type="presParOf" srcId="{DEBA1A68-8E58-43AB-8284-4CF8867A4F77}" destId="{304F4774-4BE2-4FE2-BA49-1C2C8D6E934A}" srcOrd="0" destOrd="0" presId="urn:microsoft.com/office/officeart/2005/8/layout/pyramid1"/>
    <dgm:cxn modelId="{29BD4F7E-2819-4AC5-BC18-B855842920A4}" type="presParOf" srcId="{DEBA1A68-8E58-43AB-8284-4CF8867A4F77}" destId="{33EB0653-3CA1-480C-82AD-159776C33D4A}" srcOrd="1" destOrd="0" presId="urn:microsoft.com/office/officeart/2005/8/layout/pyramid1"/>
    <dgm:cxn modelId="{E1FCEC7C-3B11-43CB-B448-757A953B3340}" type="presParOf" srcId="{31882A33-3C08-4271-B905-E74B9F52E654}" destId="{888905A2-536F-4CB9-9290-B07971A25AD9}" srcOrd="5" destOrd="0" presId="urn:microsoft.com/office/officeart/2005/8/layout/pyramid1"/>
    <dgm:cxn modelId="{02C28CA0-D84C-47FB-B363-996B18D7A713}" type="presParOf" srcId="{888905A2-536F-4CB9-9290-B07971A25AD9}" destId="{0C8BB9BF-5EA6-4794-BE3F-3E2C8F79BBF7}" srcOrd="0" destOrd="0" presId="urn:microsoft.com/office/officeart/2005/8/layout/pyramid1"/>
    <dgm:cxn modelId="{30C60A5F-A851-448F-89F9-8BC4B455D150}" type="presParOf" srcId="{888905A2-536F-4CB9-9290-B07971A25AD9}" destId="{46B64401-28E4-4428-B576-AA0A255FE8A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4B9592-2B5B-49D6-B1C5-902278823EA8}" type="doc">
      <dgm:prSet loTypeId="urn:microsoft.com/office/officeart/2005/8/layout/hList3" loCatId="list" qsTypeId="urn:microsoft.com/office/officeart/2005/8/quickstyle/3d4" qsCatId="3D" csTypeId="urn:microsoft.com/office/officeart/2005/8/colors/colorful5" csCatId="colorful" phldr="1"/>
      <dgm:spPr/>
      <dgm:t>
        <a:bodyPr/>
        <a:lstStyle/>
        <a:p>
          <a:endParaRPr lang="en-US"/>
        </a:p>
      </dgm:t>
    </dgm:pt>
    <dgm:pt modelId="{6494E399-544E-452B-8F01-F6F3F34D6FDE}">
      <dgm:prSet phldrT="[Text]"/>
      <dgm:spPr>
        <a:solidFill>
          <a:schemeClr val="accent4">
            <a:lumMod val="50000"/>
          </a:schemeClr>
        </a:solidFill>
      </dgm:spPr>
      <dgm:t>
        <a:bodyPr/>
        <a:lstStyle/>
        <a:p>
          <a:r>
            <a:rPr lang="en-US" dirty="0" smtClean="0"/>
            <a:t>Measuring Improvement</a:t>
          </a:r>
          <a:endParaRPr lang="en-US" dirty="0"/>
        </a:p>
      </dgm:t>
    </dgm:pt>
    <dgm:pt modelId="{63C1D091-08B4-43F7-BAA2-990C420E0B11}" type="parTrans" cxnId="{C9DE4521-C75E-4E8A-819F-AF33BAE63D65}">
      <dgm:prSet/>
      <dgm:spPr/>
      <dgm:t>
        <a:bodyPr/>
        <a:lstStyle/>
        <a:p>
          <a:endParaRPr lang="en-US"/>
        </a:p>
      </dgm:t>
    </dgm:pt>
    <dgm:pt modelId="{5842B078-2046-4B12-8944-73F645902899}" type="sibTrans" cxnId="{C9DE4521-C75E-4E8A-819F-AF33BAE63D65}">
      <dgm:prSet/>
      <dgm:spPr/>
      <dgm:t>
        <a:bodyPr/>
        <a:lstStyle/>
        <a:p>
          <a:endParaRPr lang="en-US"/>
        </a:p>
      </dgm:t>
    </dgm:pt>
    <dgm:pt modelId="{D3B005BF-63E9-468C-9ED1-65F7BEF0B278}">
      <dgm:prSet phldrT="[Text]"/>
      <dgm:spPr>
        <a:solidFill>
          <a:schemeClr val="accent2">
            <a:lumMod val="50000"/>
          </a:schemeClr>
        </a:solidFill>
      </dgm:spPr>
      <dgm:t>
        <a:bodyPr/>
        <a:lstStyle/>
        <a:p>
          <a:r>
            <a:rPr lang="en-US" smtClean="0"/>
            <a:t>Frequency</a:t>
          </a:r>
          <a:endParaRPr lang="en-US" dirty="0"/>
        </a:p>
      </dgm:t>
    </dgm:pt>
    <dgm:pt modelId="{AA0B1B53-AF3B-4D40-AB12-646C143C72A2}" type="parTrans" cxnId="{4FFD0528-87AA-4CB6-BC72-EB3C189AE2C3}">
      <dgm:prSet/>
      <dgm:spPr/>
      <dgm:t>
        <a:bodyPr/>
        <a:lstStyle/>
        <a:p>
          <a:endParaRPr lang="en-US"/>
        </a:p>
      </dgm:t>
    </dgm:pt>
    <dgm:pt modelId="{584C4E1C-B27D-441E-9712-8514E8022F53}" type="sibTrans" cxnId="{4FFD0528-87AA-4CB6-BC72-EB3C189AE2C3}">
      <dgm:prSet/>
      <dgm:spPr/>
      <dgm:t>
        <a:bodyPr/>
        <a:lstStyle/>
        <a:p>
          <a:endParaRPr lang="en-US"/>
        </a:p>
      </dgm:t>
    </dgm:pt>
    <dgm:pt modelId="{03482B4B-12D2-4D97-9567-CACDA79AF7E5}">
      <dgm:prSet phldrT="[Text]"/>
      <dgm:spPr>
        <a:solidFill>
          <a:schemeClr val="accent6">
            <a:lumMod val="75000"/>
          </a:schemeClr>
        </a:solidFill>
      </dgm:spPr>
      <dgm:t>
        <a:bodyPr/>
        <a:lstStyle/>
        <a:p>
          <a:r>
            <a:rPr lang="en-US" smtClean="0"/>
            <a:t>Duration</a:t>
          </a:r>
          <a:endParaRPr lang="en-US" dirty="0"/>
        </a:p>
      </dgm:t>
    </dgm:pt>
    <dgm:pt modelId="{60AB0263-7078-4256-9D06-E2DAE1842374}" type="parTrans" cxnId="{388E6B4D-E254-435D-8B24-7425F0E5E076}">
      <dgm:prSet/>
      <dgm:spPr/>
      <dgm:t>
        <a:bodyPr/>
        <a:lstStyle/>
        <a:p>
          <a:endParaRPr lang="en-US"/>
        </a:p>
      </dgm:t>
    </dgm:pt>
    <dgm:pt modelId="{A65956D7-5AFB-4B1A-A6C5-90C257F5AF3D}" type="sibTrans" cxnId="{388E6B4D-E254-435D-8B24-7425F0E5E076}">
      <dgm:prSet/>
      <dgm:spPr/>
      <dgm:t>
        <a:bodyPr/>
        <a:lstStyle/>
        <a:p>
          <a:endParaRPr lang="en-US"/>
        </a:p>
      </dgm:t>
    </dgm:pt>
    <dgm:pt modelId="{F912B109-8231-4B23-8D8C-DB8B77AF3895}">
      <dgm:prSet phldrT="[Text]"/>
      <dgm:spPr>
        <a:solidFill>
          <a:srgbClr val="7030A0"/>
        </a:solidFill>
      </dgm:spPr>
      <dgm:t>
        <a:bodyPr/>
        <a:lstStyle/>
        <a:p>
          <a:r>
            <a:rPr lang="en-US" smtClean="0"/>
            <a:t>Intensity</a:t>
          </a:r>
          <a:endParaRPr lang="en-US" dirty="0"/>
        </a:p>
      </dgm:t>
    </dgm:pt>
    <dgm:pt modelId="{9CB01382-AD69-4115-95AF-861B99897AE9}" type="parTrans" cxnId="{B0E399ED-BE0B-4592-86B5-B9E12EA0F930}">
      <dgm:prSet/>
      <dgm:spPr/>
      <dgm:t>
        <a:bodyPr/>
        <a:lstStyle/>
        <a:p>
          <a:endParaRPr lang="en-US"/>
        </a:p>
      </dgm:t>
    </dgm:pt>
    <dgm:pt modelId="{F8D688D7-929E-42B8-AC22-005B2ECF4062}" type="sibTrans" cxnId="{B0E399ED-BE0B-4592-86B5-B9E12EA0F930}">
      <dgm:prSet/>
      <dgm:spPr/>
      <dgm:t>
        <a:bodyPr/>
        <a:lstStyle/>
        <a:p>
          <a:endParaRPr lang="en-US"/>
        </a:p>
      </dgm:t>
    </dgm:pt>
    <dgm:pt modelId="{FF1102EB-2BC0-49A9-8FFA-84CD70382606}" type="pres">
      <dgm:prSet presAssocID="{9D4B9592-2B5B-49D6-B1C5-902278823EA8}" presName="composite" presStyleCnt="0">
        <dgm:presLayoutVars>
          <dgm:chMax val="1"/>
          <dgm:dir/>
          <dgm:resizeHandles val="exact"/>
        </dgm:presLayoutVars>
      </dgm:prSet>
      <dgm:spPr/>
      <dgm:t>
        <a:bodyPr/>
        <a:lstStyle/>
        <a:p>
          <a:endParaRPr lang="en-US"/>
        </a:p>
      </dgm:t>
    </dgm:pt>
    <dgm:pt modelId="{ADD52372-96B3-443B-AC7A-675054077AB4}" type="pres">
      <dgm:prSet presAssocID="{6494E399-544E-452B-8F01-F6F3F34D6FDE}" presName="roof" presStyleLbl="dkBgShp" presStyleIdx="0" presStyleCnt="2"/>
      <dgm:spPr/>
      <dgm:t>
        <a:bodyPr/>
        <a:lstStyle/>
        <a:p>
          <a:endParaRPr lang="en-US"/>
        </a:p>
      </dgm:t>
    </dgm:pt>
    <dgm:pt modelId="{20447A26-7953-4275-9280-62C87EBDC044}" type="pres">
      <dgm:prSet presAssocID="{6494E399-544E-452B-8F01-F6F3F34D6FDE}" presName="pillars" presStyleCnt="0"/>
      <dgm:spPr/>
      <dgm:t>
        <a:bodyPr/>
        <a:lstStyle/>
        <a:p>
          <a:endParaRPr lang="en-US"/>
        </a:p>
      </dgm:t>
    </dgm:pt>
    <dgm:pt modelId="{46FD595B-C478-4E17-85E6-61E46BA7CC7B}" type="pres">
      <dgm:prSet presAssocID="{6494E399-544E-452B-8F01-F6F3F34D6FDE}" presName="pillar1" presStyleLbl="node1" presStyleIdx="0" presStyleCnt="3">
        <dgm:presLayoutVars>
          <dgm:bulletEnabled val="1"/>
        </dgm:presLayoutVars>
      </dgm:prSet>
      <dgm:spPr/>
      <dgm:t>
        <a:bodyPr/>
        <a:lstStyle/>
        <a:p>
          <a:endParaRPr lang="en-US"/>
        </a:p>
      </dgm:t>
    </dgm:pt>
    <dgm:pt modelId="{7AD44FC9-6AA8-47A6-9C69-094621157066}" type="pres">
      <dgm:prSet presAssocID="{03482B4B-12D2-4D97-9567-CACDA79AF7E5}" presName="pillarX" presStyleLbl="node1" presStyleIdx="1" presStyleCnt="3">
        <dgm:presLayoutVars>
          <dgm:bulletEnabled val="1"/>
        </dgm:presLayoutVars>
      </dgm:prSet>
      <dgm:spPr/>
      <dgm:t>
        <a:bodyPr/>
        <a:lstStyle/>
        <a:p>
          <a:endParaRPr lang="en-US"/>
        </a:p>
      </dgm:t>
    </dgm:pt>
    <dgm:pt modelId="{8229B01F-25F6-4DFA-9E2D-025E9DD97570}" type="pres">
      <dgm:prSet presAssocID="{F912B109-8231-4B23-8D8C-DB8B77AF3895}" presName="pillarX" presStyleLbl="node1" presStyleIdx="2" presStyleCnt="3">
        <dgm:presLayoutVars>
          <dgm:bulletEnabled val="1"/>
        </dgm:presLayoutVars>
      </dgm:prSet>
      <dgm:spPr/>
      <dgm:t>
        <a:bodyPr/>
        <a:lstStyle/>
        <a:p>
          <a:endParaRPr lang="en-US"/>
        </a:p>
      </dgm:t>
    </dgm:pt>
    <dgm:pt modelId="{7F4C356C-17A0-4370-BC26-4AC01F93DB9E}" type="pres">
      <dgm:prSet presAssocID="{6494E399-544E-452B-8F01-F6F3F34D6FDE}" presName="base" presStyleLbl="dkBgShp" presStyleIdx="1" presStyleCnt="2"/>
      <dgm:spPr/>
      <dgm:t>
        <a:bodyPr/>
        <a:lstStyle/>
        <a:p>
          <a:endParaRPr lang="en-US"/>
        </a:p>
      </dgm:t>
    </dgm:pt>
  </dgm:ptLst>
  <dgm:cxnLst>
    <dgm:cxn modelId="{BFE88D85-A1B7-4E2C-B427-E1D3931377FF}" type="presOf" srcId="{03482B4B-12D2-4D97-9567-CACDA79AF7E5}" destId="{7AD44FC9-6AA8-47A6-9C69-094621157066}" srcOrd="0" destOrd="0" presId="urn:microsoft.com/office/officeart/2005/8/layout/hList3"/>
    <dgm:cxn modelId="{4FFD0528-87AA-4CB6-BC72-EB3C189AE2C3}" srcId="{6494E399-544E-452B-8F01-F6F3F34D6FDE}" destId="{D3B005BF-63E9-468C-9ED1-65F7BEF0B278}" srcOrd="0" destOrd="0" parTransId="{AA0B1B53-AF3B-4D40-AB12-646C143C72A2}" sibTransId="{584C4E1C-B27D-441E-9712-8514E8022F53}"/>
    <dgm:cxn modelId="{C9DE4521-C75E-4E8A-819F-AF33BAE63D65}" srcId="{9D4B9592-2B5B-49D6-B1C5-902278823EA8}" destId="{6494E399-544E-452B-8F01-F6F3F34D6FDE}" srcOrd="0" destOrd="0" parTransId="{63C1D091-08B4-43F7-BAA2-990C420E0B11}" sibTransId="{5842B078-2046-4B12-8944-73F645902899}"/>
    <dgm:cxn modelId="{388E6B4D-E254-435D-8B24-7425F0E5E076}" srcId="{6494E399-544E-452B-8F01-F6F3F34D6FDE}" destId="{03482B4B-12D2-4D97-9567-CACDA79AF7E5}" srcOrd="1" destOrd="0" parTransId="{60AB0263-7078-4256-9D06-E2DAE1842374}" sibTransId="{A65956D7-5AFB-4B1A-A6C5-90C257F5AF3D}"/>
    <dgm:cxn modelId="{9EEB732D-214F-4E37-8F1B-7F44D7C8D037}" type="presOf" srcId="{6494E399-544E-452B-8F01-F6F3F34D6FDE}" destId="{ADD52372-96B3-443B-AC7A-675054077AB4}" srcOrd="0" destOrd="0" presId="urn:microsoft.com/office/officeart/2005/8/layout/hList3"/>
    <dgm:cxn modelId="{A1B2A74F-67D8-4891-B685-E0023D415D50}" type="presOf" srcId="{D3B005BF-63E9-468C-9ED1-65F7BEF0B278}" destId="{46FD595B-C478-4E17-85E6-61E46BA7CC7B}" srcOrd="0" destOrd="0" presId="urn:microsoft.com/office/officeart/2005/8/layout/hList3"/>
    <dgm:cxn modelId="{CA41EF45-A0B8-472C-9E30-CC7CB3018181}" type="presOf" srcId="{F912B109-8231-4B23-8D8C-DB8B77AF3895}" destId="{8229B01F-25F6-4DFA-9E2D-025E9DD97570}" srcOrd="0" destOrd="0" presId="urn:microsoft.com/office/officeart/2005/8/layout/hList3"/>
    <dgm:cxn modelId="{B55CAC7A-B852-4334-815E-900E4394CEA1}" type="presOf" srcId="{9D4B9592-2B5B-49D6-B1C5-902278823EA8}" destId="{FF1102EB-2BC0-49A9-8FFA-84CD70382606}" srcOrd="0" destOrd="0" presId="urn:microsoft.com/office/officeart/2005/8/layout/hList3"/>
    <dgm:cxn modelId="{B0E399ED-BE0B-4592-86B5-B9E12EA0F930}" srcId="{6494E399-544E-452B-8F01-F6F3F34D6FDE}" destId="{F912B109-8231-4B23-8D8C-DB8B77AF3895}" srcOrd="2" destOrd="0" parTransId="{9CB01382-AD69-4115-95AF-861B99897AE9}" sibTransId="{F8D688D7-929E-42B8-AC22-005B2ECF4062}"/>
    <dgm:cxn modelId="{8D31F802-F5A9-436C-ABF2-3B6414B71FB7}" type="presParOf" srcId="{FF1102EB-2BC0-49A9-8FFA-84CD70382606}" destId="{ADD52372-96B3-443B-AC7A-675054077AB4}" srcOrd="0" destOrd="0" presId="urn:microsoft.com/office/officeart/2005/8/layout/hList3"/>
    <dgm:cxn modelId="{E452800A-50E1-45AB-9E3B-0E010CAB0DA6}" type="presParOf" srcId="{FF1102EB-2BC0-49A9-8FFA-84CD70382606}" destId="{20447A26-7953-4275-9280-62C87EBDC044}" srcOrd="1" destOrd="0" presId="urn:microsoft.com/office/officeart/2005/8/layout/hList3"/>
    <dgm:cxn modelId="{97698606-CB46-43A1-A997-93720BC3730D}" type="presParOf" srcId="{20447A26-7953-4275-9280-62C87EBDC044}" destId="{46FD595B-C478-4E17-85E6-61E46BA7CC7B}" srcOrd="0" destOrd="0" presId="urn:microsoft.com/office/officeart/2005/8/layout/hList3"/>
    <dgm:cxn modelId="{D40384B4-D98E-49CC-BAE9-21EE31772F56}" type="presParOf" srcId="{20447A26-7953-4275-9280-62C87EBDC044}" destId="{7AD44FC9-6AA8-47A6-9C69-094621157066}" srcOrd="1" destOrd="0" presId="urn:microsoft.com/office/officeart/2005/8/layout/hList3"/>
    <dgm:cxn modelId="{CA5170E4-B29F-479F-B624-07CBCDBAAF3E}" type="presParOf" srcId="{20447A26-7953-4275-9280-62C87EBDC044}" destId="{8229B01F-25F6-4DFA-9E2D-025E9DD97570}" srcOrd="2" destOrd="0" presId="urn:microsoft.com/office/officeart/2005/8/layout/hList3"/>
    <dgm:cxn modelId="{2413C45B-36AB-48EC-8EA3-19DD3E4F9664}" type="presParOf" srcId="{FF1102EB-2BC0-49A9-8FFA-84CD70382606}" destId="{7F4C356C-17A0-4370-BC26-4AC01F93DB9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24A5C-DF4E-4A45-8162-D21C126F0E56}">
      <dsp:nvSpPr>
        <dsp:cNvPr id="0" name=""/>
        <dsp:cNvSpPr/>
      </dsp:nvSpPr>
      <dsp:spPr>
        <a:xfrm>
          <a:off x="4658981" y="37376"/>
          <a:ext cx="1297558" cy="129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Trigger</a:t>
          </a:r>
          <a:endParaRPr lang="en-US" sz="2300" kern="1200" dirty="0">
            <a:solidFill>
              <a:schemeClr val="bg1"/>
            </a:solidFill>
          </a:endParaRPr>
        </a:p>
      </dsp:txBody>
      <dsp:txXfrm>
        <a:off x="4658981" y="37376"/>
        <a:ext cx="1297558" cy="1297558"/>
      </dsp:txXfrm>
    </dsp:sp>
    <dsp:sp modelId="{C3F7E356-4BEB-4CF8-9A56-13548BD6879A}">
      <dsp:nvSpPr>
        <dsp:cNvPr id="0" name=""/>
        <dsp:cNvSpPr/>
      </dsp:nvSpPr>
      <dsp:spPr>
        <a:xfrm>
          <a:off x="1605266" y="-328"/>
          <a:ext cx="4866667" cy="4866667"/>
        </a:xfrm>
        <a:prstGeom prst="circularArrow">
          <a:avLst>
            <a:gd name="adj1" fmla="val 5199"/>
            <a:gd name="adj2" fmla="val 335837"/>
            <a:gd name="adj3" fmla="val 21293551"/>
            <a:gd name="adj4" fmla="val 19765968"/>
            <a:gd name="adj5" fmla="val 6066"/>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0B3D28C-8B85-4930-A8BD-5F170571F3C8}">
      <dsp:nvSpPr>
        <dsp:cNvPr id="0" name=""/>
        <dsp:cNvSpPr/>
      </dsp:nvSpPr>
      <dsp:spPr>
        <a:xfrm>
          <a:off x="5443365" y="2451463"/>
          <a:ext cx="1297558" cy="129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Escalation</a:t>
          </a:r>
          <a:endParaRPr lang="en-US" sz="2300" kern="1200" dirty="0">
            <a:solidFill>
              <a:schemeClr val="bg1"/>
            </a:solidFill>
          </a:endParaRPr>
        </a:p>
      </dsp:txBody>
      <dsp:txXfrm>
        <a:off x="5443365" y="2451463"/>
        <a:ext cx="1297558" cy="1297558"/>
      </dsp:txXfrm>
    </dsp:sp>
    <dsp:sp modelId="{80D2482B-4312-4AAC-8803-A848BF0D6AE1}">
      <dsp:nvSpPr>
        <dsp:cNvPr id="0" name=""/>
        <dsp:cNvSpPr/>
      </dsp:nvSpPr>
      <dsp:spPr>
        <a:xfrm>
          <a:off x="1605266" y="-328"/>
          <a:ext cx="4866667" cy="4866667"/>
        </a:xfrm>
        <a:prstGeom prst="circularArrow">
          <a:avLst>
            <a:gd name="adj1" fmla="val 5199"/>
            <a:gd name="adj2" fmla="val 335837"/>
            <a:gd name="adj3" fmla="val 4015018"/>
            <a:gd name="adj4" fmla="val 2253139"/>
            <a:gd name="adj5" fmla="val 6066"/>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04A0AE1-7E90-402B-82FB-665698CF2B07}">
      <dsp:nvSpPr>
        <dsp:cNvPr id="0" name=""/>
        <dsp:cNvSpPr/>
      </dsp:nvSpPr>
      <dsp:spPr>
        <a:xfrm>
          <a:off x="3389820" y="3943450"/>
          <a:ext cx="1297558" cy="129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Crisis</a:t>
          </a:r>
          <a:endParaRPr lang="en-US" sz="2300" kern="1200" dirty="0">
            <a:solidFill>
              <a:schemeClr val="bg1"/>
            </a:solidFill>
          </a:endParaRPr>
        </a:p>
      </dsp:txBody>
      <dsp:txXfrm>
        <a:off x="3389820" y="3943450"/>
        <a:ext cx="1297558" cy="1297558"/>
      </dsp:txXfrm>
    </dsp:sp>
    <dsp:sp modelId="{1EF01213-96D0-40D3-94D3-3EE2AF979D61}">
      <dsp:nvSpPr>
        <dsp:cNvPr id="0" name=""/>
        <dsp:cNvSpPr/>
      </dsp:nvSpPr>
      <dsp:spPr>
        <a:xfrm>
          <a:off x="1605266" y="-328"/>
          <a:ext cx="4866667" cy="4866667"/>
        </a:xfrm>
        <a:prstGeom prst="circularArrow">
          <a:avLst>
            <a:gd name="adj1" fmla="val 5199"/>
            <a:gd name="adj2" fmla="val 335837"/>
            <a:gd name="adj3" fmla="val 8211024"/>
            <a:gd name="adj4" fmla="val 6449145"/>
            <a:gd name="adj5" fmla="val 6066"/>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46A701-D5E5-406F-9620-20092E2E384E}">
      <dsp:nvSpPr>
        <dsp:cNvPr id="0" name=""/>
        <dsp:cNvSpPr/>
      </dsp:nvSpPr>
      <dsp:spPr>
        <a:xfrm>
          <a:off x="1336276" y="2451463"/>
          <a:ext cx="1297558" cy="129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De-Escalation</a:t>
          </a:r>
          <a:endParaRPr lang="en-US" sz="2300" kern="1200" dirty="0">
            <a:solidFill>
              <a:schemeClr val="bg1"/>
            </a:solidFill>
          </a:endParaRPr>
        </a:p>
      </dsp:txBody>
      <dsp:txXfrm>
        <a:off x="1336276" y="2451463"/>
        <a:ext cx="1297558" cy="1297558"/>
      </dsp:txXfrm>
    </dsp:sp>
    <dsp:sp modelId="{06DFF820-12C7-47BD-8226-7DE3EE7882D4}">
      <dsp:nvSpPr>
        <dsp:cNvPr id="0" name=""/>
        <dsp:cNvSpPr/>
      </dsp:nvSpPr>
      <dsp:spPr>
        <a:xfrm>
          <a:off x="1605266" y="-328"/>
          <a:ext cx="4866667" cy="4866667"/>
        </a:xfrm>
        <a:prstGeom prst="circularArrow">
          <a:avLst>
            <a:gd name="adj1" fmla="val 5199"/>
            <a:gd name="adj2" fmla="val 335837"/>
            <a:gd name="adj3" fmla="val 12298194"/>
            <a:gd name="adj4" fmla="val 10770612"/>
            <a:gd name="adj5" fmla="val 6066"/>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BC1E93E-35EF-4F10-B333-C2A36DD972E6}">
      <dsp:nvSpPr>
        <dsp:cNvPr id="0" name=""/>
        <dsp:cNvSpPr/>
      </dsp:nvSpPr>
      <dsp:spPr>
        <a:xfrm>
          <a:off x="2120660" y="37376"/>
          <a:ext cx="1297558" cy="129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Baseline</a:t>
          </a:r>
          <a:endParaRPr lang="en-US" sz="2300" kern="1200" dirty="0">
            <a:solidFill>
              <a:schemeClr val="bg1"/>
            </a:solidFill>
          </a:endParaRPr>
        </a:p>
      </dsp:txBody>
      <dsp:txXfrm>
        <a:off x="2120660" y="37376"/>
        <a:ext cx="1297558" cy="1297558"/>
      </dsp:txXfrm>
    </dsp:sp>
    <dsp:sp modelId="{B87E3135-861E-4763-AFCE-87EF0027264F}">
      <dsp:nvSpPr>
        <dsp:cNvPr id="0" name=""/>
        <dsp:cNvSpPr/>
      </dsp:nvSpPr>
      <dsp:spPr>
        <a:xfrm>
          <a:off x="1605266" y="-328"/>
          <a:ext cx="4866667" cy="4866667"/>
        </a:xfrm>
        <a:prstGeom prst="circularArrow">
          <a:avLst>
            <a:gd name="adj1" fmla="val 5199"/>
            <a:gd name="adj2" fmla="val 335837"/>
            <a:gd name="adj3" fmla="val 16866006"/>
            <a:gd name="adj4" fmla="val 15198157"/>
            <a:gd name="adj5" fmla="val 6066"/>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6D271-54AC-452A-A4CF-D38DE3977A2E}">
      <dsp:nvSpPr>
        <dsp:cNvPr id="0" name=""/>
        <dsp:cNvSpPr/>
      </dsp:nvSpPr>
      <dsp:spPr>
        <a:xfrm>
          <a:off x="4102184" y="0"/>
          <a:ext cx="1640873" cy="763937"/>
        </a:xfrm>
        <a:prstGeom prst="trapezoid">
          <a:avLst>
            <a:gd name="adj" fmla="val 10739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Early Death</a:t>
          </a:r>
          <a:endParaRPr lang="en-US" sz="2000" kern="1200" dirty="0">
            <a:solidFill>
              <a:schemeClr val="tx1"/>
            </a:solidFill>
          </a:endParaRPr>
        </a:p>
      </dsp:txBody>
      <dsp:txXfrm>
        <a:off x="4102184" y="0"/>
        <a:ext cx="1640873" cy="763937"/>
      </dsp:txXfrm>
    </dsp:sp>
    <dsp:sp modelId="{B79ABADA-432D-4EF2-9A07-309C2DF23041}">
      <dsp:nvSpPr>
        <dsp:cNvPr id="0" name=""/>
        <dsp:cNvSpPr/>
      </dsp:nvSpPr>
      <dsp:spPr>
        <a:xfrm>
          <a:off x="3281747" y="763936"/>
          <a:ext cx="3281747" cy="763937"/>
        </a:xfrm>
        <a:prstGeom prst="trapezoid">
          <a:avLst>
            <a:gd name="adj" fmla="val 10739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Disease Disability and Social Problems</a:t>
          </a:r>
          <a:endParaRPr lang="en-US" sz="2000" kern="1200" dirty="0"/>
        </a:p>
      </dsp:txBody>
      <dsp:txXfrm>
        <a:off x="3856053" y="763936"/>
        <a:ext cx="2133135" cy="763937"/>
      </dsp:txXfrm>
    </dsp:sp>
    <dsp:sp modelId="{9DF13408-7170-4D10-873E-BC301DE8CDA9}">
      <dsp:nvSpPr>
        <dsp:cNvPr id="0" name=""/>
        <dsp:cNvSpPr/>
      </dsp:nvSpPr>
      <dsp:spPr>
        <a:xfrm>
          <a:off x="2461310" y="1527873"/>
          <a:ext cx="4922621" cy="763937"/>
        </a:xfrm>
        <a:prstGeom prst="trapezoid">
          <a:avLst>
            <a:gd name="adj" fmla="val 10739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Adoption of Health-risky behaviors</a:t>
          </a:r>
          <a:endParaRPr lang="en-US" sz="2000" kern="1200" dirty="0"/>
        </a:p>
      </dsp:txBody>
      <dsp:txXfrm>
        <a:off x="3322769" y="1527873"/>
        <a:ext cx="3199703" cy="763937"/>
      </dsp:txXfrm>
    </dsp:sp>
    <dsp:sp modelId="{D09297ED-2F85-4BF3-88BF-29A01E1BB618}">
      <dsp:nvSpPr>
        <dsp:cNvPr id="0" name=""/>
        <dsp:cNvSpPr/>
      </dsp:nvSpPr>
      <dsp:spPr>
        <a:xfrm>
          <a:off x="1640873" y="2291811"/>
          <a:ext cx="6563494" cy="763937"/>
        </a:xfrm>
        <a:prstGeom prst="trapezoid">
          <a:avLst>
            <a:gd name="adj" fmla="val 10739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Social Emotional and Cognitive Impairment</a:t>
          </a:r>
          <a:endParaRPr lang="en-US" sz="2000" kern="1200" dirty="0"/>
        </a:p>
      </dsp:txBody>
      <dsp:txXfrm>
        <a:off x="2789485" y="2291811"/>
        <a:ext cx="4266271" cy="763937"/>
      </dsp:txXfrm>
    </dsp:sp>
    <dsp:sp modelId="{304F4774-4BE2-4FE2-BA49-1C2C8D6E934A}">
      <dsp:nvSpPr>
        <dsp:cNvPr id="0" name=""/>
        <dsp:cNvSpPr/>
      </dsp:nvSpPr>
      <dsp:spPr>
        <a:xfrm>
          <a:off x="820436" y="3055748"/>
          <a:ext cx="8204368" cy="763937"/>
        </a:xfrm>
        <a:prstGeom prst="trapezoid">
          <a:avLst>
            <a:gd name="adj" fmla="val 107396"/>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Disrupted Neurodevelopment </a:t>
          </a:r>
          <a:endParaRPr lang="en-US" sz="2000" kern="1200" dirty="0"/>
        </a:p>
      </dsp:txBody>
      <dsp:txXfrm>
        <a:off x="2256201" y="3055748"/>
        <a:ext cx="5332839" cy="763937"/>
      </dsp:txXfrm>
    </dsp:sp>
    <dsp:sp modelId="{0C8BB9BF-5EA6-4794-BE3F-3E2C8F79BBF7}">
      <dsp:nvSpPr>
        <dsp:cNvPr id="0" name=""/>
        <dsp:cNvSpPr/>
      </dsp:nvSpPr>
      <dsp:spPr>
        <a:xfrm>
          <a:off x="0" y="3819685"/>
          <a:ext cx="9845242" cy="763937"/>
        </a:xfrm>
        <a:prstGeom prst="trapezoid">
          <a:avLst>
            <a:gd name="adj" fmla="val 10739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Adverse Childhood Experiences</a:t>
          </a:r>
          <a:endParaRPr lang="en-US" sz="2000" kern="1200" dirty="0"/>
        </a:p>
      </dsp:txBody>
      <dsp:txXfrm>
        <a:off x="1722917" y="3819685"/>
        <a:ext cx="6399407" cy="763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52372-96B3-443B-AC7A-675054077AB4}">
      <dsp:nvSpPr>
        <dsp:cNvPr id="0" name=""/>
        <dsp:cNvSpPr/>
      </dsp:nvSpPr>
      <dsp:spPr>
        <a:xfrm>
          <a:off x="0" y="0"/>
          <a:ext cx="8229600" cy="1271198"/>
        </a:xfrm>
        <a:prstGeom prst="rect">
          <a:avLst/>
        </a:prstGeom>
        <a:solidFill>
          <a:schemeClr val="accent4">
            <a:lumMod val="5000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Measuring Improvement</a:t>
          </a:r>
          <a:endParaRPr lang="en-US" sz="5800" kern="1200" dirty="0"/>
        </a:p>
      </dsp:txBody>
      <dsp:txXfrm>
        <a:off x="0" y="0"/>
        <a:ext cx="8229600" cy="1271198"/>
      </dsp:txXfrm>
    </dsp:sp>
    <dsp:sp modelId="{46FD595B-C478-4E17-85E6-61E46BA7CC7B}">
      <dsp:nvSpPr>
        <dsp:cNvPr id="0" name=""/>
        <dsp:cNvSpPr/>
      </dsp:nvSpPr>
      <dsp:spPr>
        <a:xfrm>
          <a:off x="4018" y="1271198"/>
          <a:ext cx="2740521" cy="2669516"/>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smtClean="0"/>
            <a:t>Frequency</a:t>
          </a:r>
          <a:endParaRPr lang="en-US" sz="4400" kern="1200" dirty="0"/>
        </a:p>
      </dsp:txBody>
      <dsp:txXfrm>
        <a:off x="4018" y="1271198"/>
        <a:ext cx="2740521" cy="2669516"/>
      </dsp:txXfrm>
    </dsp:sp>
    <dsp:sp modelId="{7AD44FC9-6AA8-47A6-9C69-094621157066}">
      <dsp:nvSpPr>
        <dsp:cNvPr id="0" name=""/>
        <dsp:cNvSpPr/>
      </dsp:nvSpPr>
      <dsp:spPr>
        <a:xfrm>
          <a:off x="2744539" y="1271198"/>
          <a:ext cx="2740521" cy="2669516"/>
        </a:xfrm>
        <a:prstGeom prst="rect">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smtClean="0"/>
            <a:t>Duration</a:t>
          </a:r>
          <a:endParaRPr lang="en-US" sz="4400" kern="1200" dirty="0"/>
        </a:p>
      </dsp:txBody>
      <dsp:txXfrm>
        <a:off x="2744539" y="1271198"/>
        <a:ext cx="2740521" cy="2669516"/>
      </dsp:txXfrm>
    </dsp:sp>
    <dsp:sp modelId="{8229B01F-25F6-4DFA-9E2D-025E9DD97570}">
      <dsp:nvSpPr>
        <dsp:cNvPr id="0" name=""/>
        <dsp:cNvSpPr/>
      </dsp:nvSpPr>
      <dsp:spPr>
        <a:xfrm>
          <a:off x="5485060" y="1271198"/>
          <a:ext cx="2740521" cy="2669516"/>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smtClean="0"/>
            <a:t>Intensity</a:t>
          </a:r>
          <a:endParaRPr lang="en-US" sz="4400" kern="1200" dirty="0"/>
        </a:p>
      </dsp:txBody>
      <dsp:txXfrm>
        <a:off x="5485060" y="1271198"/>
        <a:ext cx="2740521" cy="2669516"/>
      </dsp:txXfrm>
    </dsp:sp>
    <dsp:sp modelId="{7F4C356C-17A0-4370-BC26-4AC01F93DB9E}">
      <dsp:nvSpPr>
        <dsp:cNvPr id="0" name=""/>
        <dsp:cNvSpPr/>
      </dsp:nvSpPr>
      <dsp:spPr>
        <a:xfrm>
          <a:off x="0" y="3940715"/>
          <a:ext cx="8229600" cy="296612"/>
        </a:xfrm>
        <a:prstGeom prst="rect">
          <a:avLst/>
        </a:prstGeom>
        <a:solidFill>
          <a:schemeClr val="accent5">
            <a:shade val="9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1DADF-0431-4C0C-B0E2-B560CEA9DEC8}" type="datetimeFigureOut">
              <a:rPr lang="en-US" smtClean="0"/>
              <a:t>9/13/2019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8AE23-D4E8-44C2-971C-382CE35B956F}" type="slidenum">
              <a:rPr lang="en-US" smtClean="0"/>
              <a:t>‹#›</a:t>
            </a:fld>
            <a:endParaRPr lang="en-US"/>
          </a:p>
        </p:txBody>
      </p:sp>
    </p:spTree>
    <p:extLst>
      <p:ext uri="{BB962C8B-B14F-4D97-AF65-F5344CB8AC3E}">
        <p14:creationId xmlns:p14="http://schemas.microsoft.com/office/powerpoint/2010/main" val="409342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EA53660C-19DB-4F71-978C-C6CE675505B6}" type="slidenum">
              <a:rPr lang="en-US" smtClean="0"/>
              <a:pPr/>
              <a:t>5</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57825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483A7EE7-6133-4451-8AD2-51BA9670CF42}" type="slidenum">
              <a:rPr lang="en-US" smtClean="0"/>
              <a:pPr/>
              <a:t>36</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872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C0F46C80-E0B7-4487-AC65-5B28B98D46FA}" type="slidenum">
              <a:rPr lang="en-US" smtClean="0"/>
              <a:pPr/>
              <a:t>37</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45771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39960F0D-5057-49B5-8AEA-BA3C3F6E390A}" type="slidenum">
              <a:rPr lang="en-US" smtClean="0"/>
              <a:pPr/>
              <a:t>38</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77026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A220D279-6D11-41C5-80D5-A92C321278F4}" type="slidenum">
              <a:rPr lang="en-US" smtClean="0"/>
              <a:pPr/>
              <a:t>39</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13259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16CDA1FA-9F17-49E9-9224-57360E243011}" type="slidenum">
              <a:rPr lang="en-US" smtClean="0"/>
              <a:pPr/>
              <a:t>40</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5873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8898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0996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C745A4DD-6F1B-4666-A928-93A19957F236}" type="slidenum">
              <a:rPr lang="en-US" smtClean="0"/>
              <a:pPr/>
              <a:t>43</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89981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0257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160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FE3B75DB-7D7D-49C1-8AC0-ED672A4FFBDF}" type="slidenum">
              <a:rPr lang="en-US" smtClean="0"/>
              <a:pPr/>
              <a:t>11</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6011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85B0966D-4914-404F-AE3F-9E51962B349A}" type="slidenum">
              <a:rPr lang="en-US" smtClean="0"/>
              <a:pPr/>
              <a:t>12</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6320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2468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72A76A08-857A-4C50-8E15-4A4A7A6EB0AE}" type="slidenum">
              <a:rPr lang="en-US" smtClean="0"/>
              <a:pPr/>
              <a:t>28</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6090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41C3E2B5-3BEB-4B29-BF99-FFEA55256405}" type="slidenum">
              <a:rPr lang="en-US" smtClean="0"/>
              <a:pPr/>
              <a:t>29</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3048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3183867D-EA2A-4131-AC27-51C40B39D1A4}" type="slidenum">
              <a:rPr lang="en-US" smtClean="0"/>
              <a:pPr/>
              <a:t>34</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028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549BDD-0531-4ED1-9EE8-B84A7D17FD24}" type="slidenum">
              <a:rPr lang="en-US" smtClean="0"/>
              <a:pPr/>
              <a:t>35</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5866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5EFB812-4C6C-4491-A188-C40B1C4F9F27}" type="datetimeFigureOut">
              <a:rPr lang="en-US" smtClean="0"/>
              <a:t>9/13/2019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502BC75-8D4A-4EBB-BA90-E7E5D0BC6666}" type="slidenum">
              <a:rPr lang="en-US" smtClean="0"/>
              <a:t>‹#›</a:t>
            </a:fld>
            <a:endParaRPr lang="en-US"/>
          </a:p>
        </p:txBody>
      </p:sp>
    </p:spTree>
    <p:extLst>
      <p:ext uri="{BB962C8B-B14F-4D97-AF65-F5344CB8AC3E}">
        <p14:creationId xmlns:p14="http://schemas.microsoft.com/office/powerpoint/2010/main" val="194920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5EFB812-4C6C-4491-A188-C40B1C4F9F27}" type="datetimeFigureOut">
              <a:rPr lang="en-US" smtClean="0"/>
              <a:t>9/13/2019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502BC75-8D4A-4EBB-BA90-E7E5D0BC6666}" type="slidenum">
              <a:rPr lang="en-US" smtClean="0"/>
              <a:t>‹#›</a:t>
            </a:fld>
            <a:endParaRPr lang="en-US"/>
          </a:p>
        </p:txBody>
      </p:sp>
    </p:spTree>
    <p:extLst>
      <p:ext uri="{BB962C8B-B14F-4D97-AF65-F5344CB8AC3E}">
        <p14:creationId xmlns:p14="http://schemas.microsoft.com/office/powerpoint/2010/main" val="210508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5EFB812-4C6C-4491-A188-C40B1C4F9F27}" type="datetimeFigureOut">
              <a:rPr lang="en-US" smtClean="0"/>
              <a:t>9/13/2019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502BC75-8D4A-4EBB-BA90-E7E5D0BC6666}" type="slidenum">
              <a:rPr lang="en-US" smtClean="0"/>
              <a:t>‹#›</a:t>
            </a:fld>
            <a:endParaRPr lang="en-US"/>
          </a:p>
        </p:txBody>
      </p:sp>
    </p:spTree>
    <p:extLst>
      <p:ext uri="{BB962C8B-B14F-4D97-AF65-F5344CB8AC3E}">
        <p14:creationId xmlns:p14="http://schemas.microsoft.com/office/powerpoint/2010/main" val="3553640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D0A28CE-8C99-445B-BCB5-8BAF4E7A348A}" type="slidenum">
              <a:rPr lang="en-US"/>
              <a:pPr>
                <a:defRPr/>
              </a:pPr>
              <a:t>‹#›</a:t>
            </a:fld>
            <a:endParaRPr lang="en-US"/>
          </a:p>
        </p:txBody>
      </p:sp>
    </p:spTree>
    <p:extLst>
      <p:ext uri="{BB962C8B-B14F-4D97-AF65-F5344CB8AC3E}">
        <p14:creationId xmlns:p14="http://schemas.microsoft.com/office/powerpoint/2010/main" val="19106523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5EFB812-4C6C-4491-A188-C40B1C4F9F27}" type="datetimeFigureOut">
              <a:rPr lang="en-US" smtClean="0"/>
              <a:t>9/13/2019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502BC75-8D4A-4EBB-BA90-E7E5D0BC6666}" type="slidenum">
              <a:rPr lang="en-US" smtClean="0"/>
              <a:t>‹#›</a:t>
            </a:fld>
            <a:endParaRPr lang="en-US"/>
          </a:p>
        </p:txBody>
      </p:sp>
    </p:spTree>
    <p:extLst>
      <p:ext uri="{BB962C8B-B14F-4D97-AF65-F5344CB8AC3E}">
        <p14:creationId xmlns:p14="http://schemas.microsoft.com/office/powerpoint/2010/main" val="62185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5EFB812-4C6C-4491-A188-C40B1C4F9F27}" type="datetimeFigureOut">
              <a:rPr lang="en-US" smtClean="0"/>
              <a:t>9/13/2019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502BC75-8D4A-4EBB-BA90-E7E5D0BC6666}" type="slidenum">
              <a:rPr lang="en-US" smtClean="0"/>
              <a:t>‹#›</a:t>
            </a:fld>
            <a:endParaRPr lang="en-US"/>
          </a:p>
        </p:txBody>
      </p:sp>
    </p:spTree>
    <p:extLst>
      <p:ext uri="{BB962C8B-B14F-4D97-AF65-F5344CB8AC3E}">
        <p14:creationId xmlns:p14="http://schemas.microsoft.com/office/powerpoint/2010/main" val="260516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E5EFB812-4C6C-4491-A188-C40B1C4F9F27}" type="datetimeFigureOut">
              <a:rPr lang="en-US" smtClean="0"/>
              <a:t>9/13/2019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502BC75-8D4A-4EBB-BA90-E7E5D0BC6666}" type="slidenum">
              <a:rPr lang="en-US" smtClean="0"/>
              <a:t>‹#›</a:t>
            </a:fld>
            <a:endParaRPr lang="en-US"/>
          </a:p>
        </p:txBody>
      </p:sp>
    </p:spTree>
    <p:extLst>
      <p:ext uri="{BB962C8B-B14F-4D97-AF65-F5344CB8AC3E}">
        <p14:creationId xmlns:p14="http://schemas.microsoft.com/office/powerpoint/2010/main" val="319193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E5EFB812-4C6C-4491-A188-C40B1C4F9F27}" type="datetimeFigureOut">
              <a:rPr lang="en-US" smtClean="0"/>
              <a:t>9/13/2019</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502BC75-8D4A-4EBB-BA90-E7E5D0BC6666}" type="slidenum">
              <a:rPr lang="en-US" smtClean="0"/>
              <a:t>‹#›</a:t>
            </a:fld>
            <a:endParaRPr lang="en-US"/>
          </a:p>
        </p:txBody>
      </p:sp>
    </p:spTree>
    <p:extLst>
      <p:ext uri="{BB962C8B-B14F-4D97-AF65-F5344CB8AC3E}">
        <p14:creationId xmlns:p14="http://schemas.microsoft.com/office/powerpoint/2010/main" val="86081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E5EFB812-4C6C-4491-A188-C40B1C4F9F27}" type="datetimeFigureOut">
              <a:rPr lang="en-US" smtClean="0"/>
              <a:t>9/13/2019</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502BC75-8D4A-4EBB-BA90-E7E5D0BC6666}" type="slidenum">
              <a:rPr lang="en-US" smtClean="0"/>
              <a:t>‹#›</a:t>
            </a:fld>
            <a:endParaRPr lang="en-US"/>
          </a:p>
        </p:txBody>
      </p:sp>
    </p:spTree>
    <p:extLst>
      <p:ext uri="{BB962C8B-B14F-4D97-AF65-F5344CB8AC3E}">
        <p14:creationId xmlns:p14="http://schemas.microsoft.com/office/powerpoint/2010/main" val="320061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E5EFB812-4C6C-4491-A188-C40B1C4F9F27}" type="datetimeFigureOut">
              <a:rPr lang="en-US" smtClean="0"/>
              <a:t>9/13/2019</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502BC75-8D4A-4EBB-BA90-E7E5D0BC6666}" type="slidenum">
              <a:rPr lang="en-US" smtClean="0"/>
              <a:t>‹#›</a:t>
            </a:fld>
            <a:endParaRPr lang="en-US"/>
          </a:p>
        </p:txBody>
      </p:sp>
    </p:spTree>
    <p:extLst>
      <p:ext uri="{BB962C8B-B14F-4D97-AF65-F5344CB8AC3E}">
        <p14:creationId xmlns:p14="http://schemas.microsoft.com/office/powerpoint/2010/main" val="47646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E5EFB812-4C6C-4491-A188-C40B1C4F9F27}" type="datetimeFigureOut">
              <a:rPr lang="en-US" smtClean="0"/>
              <a:t>9/13/2019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502BC75-8D4A-4EBB-BA90-E7E5D0BC6666}" type="slidenum">
              <a:rPr lang="en-US" smtClean="0"/>
              <a:t>‹#›</a:t>
            </a:fld>
            <a:endParaRPr lang="en-US"/>
          </a:p>
        </p:txBody>
      </p:sp>
    </p:spTree>
    <p:extLst>
      <p:ext uri="{BB962C8B-B14F-4D97-AF65-F5344CB8AC3E}">
        <p14:creationId xmlns:p14="http://schemas.microsoft.com/office/powerpoint/2010/main" val="249786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E5EFB812-4C6C-4491-A188-C40B1C4F9F27}" type="datetimeFigureOut">
              <a:rPr lang="en-US" smtClean="0"/>
              <a:t>9/13/2019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502BC75-8D4A-4EBB-BA90-E7E5D0BC6666}" type="slidenum">
              <a:rPr lang="en-US" smtClean="0"/>
              <a:t>‹#›</a:t>
            </a:fld>
            <a:endParaRPr lang="en-US"/>
          </a:p>
        </p:txBody>
      </p:sp>
    </p:spTree>
    <p:extLst>
      <p:ext uri="{BB962C8B-B14F-4D97-AF65-F5344CB8AC3E}">
        <p14:creationId xmlns:p14="http://schemas.microsoft.com/office/powerpoint/2010/main" val="143468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1080" y="269379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7088" y="217169"/>
            <a:ext cx="7303023" cy="813119"/>
          </a:xfrm>
          <a:prstGeom prst="rect">
            <a:avLst/>
          </a:prstGeom>
        </p:spPr>
      </p:pic>
      <p:cxnSp>
        <p:nvCxnSpPr>
          <p:cNvPr id="9" name="Straight Connector 8"/>
          <p:cNvCxnSpPr/>
          <p:nvPr userDrawn="1"/>
        </p:nvCxnSpPr>
        <p:spPr>
          <a:xfrm flipV="1">
            <a:off x="243840" y="1146048"/>
            <a:ext cx="11740896" cy="3657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09760" y="6410955"/>
            <a:ext cx="2474976" cy="279856"/>
          </a:xfrm>
          <a:prstGeom prst="rect">
            <a:avLst/>
          </a:prstGeom>
        </p:spPr>
      </p:pic>
    </p:spTree>
    <p:extLst>
      <p:ext uri="{BB962C8B-B14F-4D97-AF65-F5344CB8AC3E}">
        <p14:creationId xmlns:p14="http://schemas.microsoft.com/office/powerpoint/2010/main" val="113058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lideshare.net/CrimePreventionCouncil/docs-admin-1297952v2cplaurierrobinsontraumainformedpractic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hyperlink" Target="https://www.slideshare.net/CrimePreventionCouncil/docs-admin-1297952v2cplaurierrobinsontraumainformedpractice"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cdc.gov/ace/index.htm" TargetMode="External"/><Relationship Id="rId2" Type="http://schemas.openxmlformats.org/officeDocument/2006/relationships/hyperlink" Target="https://acestoohigh.com/got-your-ace-score/" TargetMode="External"/><Relationship Id="rId1" Type="http://schemas.openxmlformats.org/officeDocument/2006/relationships/slideLayout" Target="../slideLayouts/slideLayout2.xml"/><Relationship Id="rId5" Type="http://schemas.openxmlformats.org/officeDocument/2006/relationships/hyperlink" Target="http://www.newyorker.com/reporting/2011/03/21/110321fa_fact_tough" TargetMode="External"/><Relationship Id="rId4" Type="http://schemas.openxmlformats.org/officeDocument/2006/relationships/hyperlink" Target="http://www.cdc.gov/ace/findings.htm"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acestoohigh.com/got-your-ace-sco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cestoohigh.com/got-your-ace-sco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acestoohigh.com/got-your-ace-score/"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cestoohigh.com/got-your-ace-score/" TargetMode="External"/><Relationship Id="rId2" Type="http://schemas.openxmlformats.org/officeDocument/2006/relationships/hyperlink" Target="https://www.hormone.org/hormones-and-health/hormones/cortisol%20retrieved%20on%203/15/19" TargetMode="External"/><Relationship Id="rId1" Type="http://schemas.openxmlformats.org/officeDocument/2006/relationships/slideLayout" Target="../slideLayouts/slideLayout4.xml"/><Relationship Id="rId4" Type="http://schemas.openxmlformats.org/officeDocument/2006/relationships/image" Target="../media/image7.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cestoohigh.com/got-your-ace-scor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cestoohigh.com/got-your-ace-scor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hyperlink" Target="https://www.youtube.com/watch?v=1Evwgu369Jw"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bndCdOeMO3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bndCdOeMO3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ascd.org/publications/educational-leadership/dec92/vol50/num04/What-Brain-Research-Says-About-Paying-Attention.asp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hyperlink" Target="http://www.ascd.org/publications/educational-leadership/dec92/vol50/num04/What-Brain-Research-Says-About-Paying-Attention.aspx"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loveandlogic.com/speaker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454" y="2272145"/>
            <a:ext cx="11471563" cy="1560946"/>
          </a:xfrm>
        </p:spPr>
        <p:txBody>
          <a:bodyPr>
            <a:noAutofit/>
          </a:bodyPr>
          <a:lstStyle/>
          <a:p>
            <a:r>
              <a:rPr lang="en-US" dirty="0" smtClean="0">
                <a:solidFill>
                  <a:schemeClr val="bg1"/>
                </a:solidFill>
              </a:rPr>
              <a:t>Behavioral Management Support</a:t>
            </a:r>
            <a:r>
              <a:rPr lang="en-US" sz="7200" dirty="0" smtClean="0">
                <a:solidFill>
                  <a:schemeClr val="bg1"/>
                </a:solidFill>
              </a:rPr>
              <a:t/>
            </a:r>
            <a:br>
              <a:rPr lang="en-US" sz="7200" dirty="0" smtClean="0">
                <a:solidFill>
                  <a:schemeClr val="bg1"/>
                </a:solidFill>
              </a:rPr>
            </a:br>
            <a:r>
              <a:rPr lang="en-US" sz="2800" dirty="0" smtClean="0">
                <a:solidFill>
                  <a:schemeClr val="bg1"/>
                </a:solidFill>
              </a:rPr>
              <a:t>Improving Educational, Emotional, and Behavioral  Outcomes for </a:t>
            </a:r>
            <a:r>
              <a:rPr lang="en-US" sz="2800" dirty="0" smtClean="0">
                <a:solidFill>
                  <a:schemeClr val="bg1"/>
                </a:solidFill>
              </a:rPr>
              <a:t/>
            </a:r>
            <a:br>
              <a:rPr lang="en-US" sz="2800" dirty="0" smtClean="0">
                <a:solidFill>
                  <a:schemeClr val="bg1"/>
                </a:solidFill>
              </a:rPr>
            </a:br>
            <a:r>
              <a:rPr lang="en-US" sz="2800" dirty="0" smtClean="0">
                <a:solidFill>
                  <a:schemeClr val="bg1"/>
                </a:solidFill>
              </a:rPr>
              <a:t>African American Students</a:t>
            </a:r>
            <a:endParaRPr lang="en-US" sz="2800" dirty="0">
              <a:solidFill>
                <a:schemeClr val="bg1"/>
              </a:solidFill>
            </a:endParaRPr>
          </a:p>
        </p:txBody>
      </p:sp>
      <p:sp>
        <p:nvSpPr>
          <p:cNvPr id="3" name="Subtitle 2"/>
          <p:cNvSpPr>
            <a:spLocks noGrp="1"/>
          </p:cNvSpPr>
          <p:nvPr>
            <p:ph type="subTitle" idx="1"/>
          </p:nvPr>
        </p:nvSpPr>
        <p:spPr>
          <a:xfrm>
            <a:off x="1533236" y="4184073"/>
            <a:ext cx="9144000" cy="2142835"/>
          </a:xfrm>
        </p:spPr>
        <p:txBody>
          <a:bodyPr>
            <a:normAutofit fontScale="92500" lnSpcReduction="20000"/>
          </a:bodyPr>
          <a:lstStyle/>
          <a:p>
            <a:endParaRPr lang="en-US" dirty="0" smtClean="0"/>
          </a:p>
          <a:p>
            <a:r>
              <a:rPr lang="en-US" sz="2000" dirty="0" smtClean="0">
                <a:solidFill>
                  <a:schemeClr val="bg1"/>
                </a:solidFill>
              </a:rPr>
              <a:t>Antonio Mejico, Jr., </a:t>
            </a:r>
            <a:r>
              <a:rPr lang="en-US" sz="2000" dirty="0" err="1" smtClean="0">
                <a:solidFill>
                  <a:schemeClr val="bg1"/>
                </a:solidFill>
              </a:rPr>
              <a:t>Ed.D</a:t>
            </a:r>
            <a:r>
              <a:rPr lang="en-US" sz="2000" dirty="0" smtClean="0">
                <a:solidFill>
                  <a:schemeClr val="bg1"/>
                </a:solidFill>
              </a:rPr>
              <a:t>.</a:t>
            </a:r>
          </a:p>
          <a:p>
            <a:r>
              <a:rPr lang="en-US" sz="2000" dirty="0" smtClean="0">
                <a:solidFill>
                  <a:schemeClr val="bg1"/>
                </a:solidFill>
              </a:rPr>
              <a:t>California Baptist University</a:t>
            </a:r>
          </a:p>
          <a:p>
            <a:r>
              <a:rPr lang="en-US" sz="2000" dirty="0" smtClean="0">
                <a:solidFill>
                  <a:schemeClr val="bg1"/>
                </a:solidFill>
              </a:rPr>
              <a:t>College of Behavioral and Social </a:t>
            </a:r>
            <a:r>
              <a:rPr lang="en-US" sz="2000" dirty="0" smtClean="0">
                <a:solidFill>
                  <a:schemeClr val="bg1"/>
                </a:solidFill>
              </a:rPr>
              <a:t>Sciences</a:t>
            </a:r>
          </a:p>
          <a:p>
            <a:r>
              <a:rPr lang="en-US" sz="2000" dirty="0" smtClean="0">
                <a:solidFill>
                  <a:schemeClr val="bg1"/>
                </a:solidFill>
              </a:rPr>
              <a:t>CABSE Conference</a:t>
            </a:r>
            <a:endParaRPr lang="en-US" sz="2000" dirty="0" smtClean="0">
              <a:solidFill>
                <a:schemeClr val="bg1"/>
              </a:solidFill>
            </a:endParaRPr>
          </a:p>
          <a:p>
            <a:r>
              <a:rPr lang="en-US" sz="2000" dirty="0" smtClean="0">
                <a:solidFill>
                  <a:schemeClr val="bg1"/>
                </a:solidFill>
              </a:rPr>
              <a:t>October</a:t>
            </a:r>
            <a:r>
              <a:rPr lang="en-US" sz="2000" dirty="0" smtClean="0">
                <a:solidFill>
                  <a:schemeClr val="bg1"/>
                </a:solidFill>
              </a:rPr>
              <a:t>, </a:t>
            </a:r>
            <a:r>
              <a:rPr lang="en-US" sz="2000" dirty="0" smtClean="0">
                <a:solidFill>
                  <a:schemeClr val="bg1"/>
                </a:solidFill>
              </a:rPr>
              <a:t>2019</a:t>
            </a:r>
          </a:p>
        </p:txBody>
      </p:sp>
    </p:spTree>
    <p:extLst>
      <p:ext uri="{BB962C8B-B14F-4D97-AF65-F5344CB8AC3E}">
        <p14:creationId xmlns:p14="http://schemas.microsoft.com/office/powerpoint/2010/main" val="4206394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57" y="1265693"/>
            <a:ext cx="11763910" cy="932978"/>
          </a:xfrm>
        </p:spPr>
        <p:txBody>
          <a:bodyPr>
            <a:normAutofit/>
          </a:bodyPr>
          <a:lstStyle/>
          <a:p>
            <a:pPr algn="ctr"/>
            <a:r>
              <a:rPr lang="en-US" sz="3600" dirty="0" smtClean="0">
                <a:solidFill>
                  <a:schemeClr val="bg1"/>
                </a:solidFill>
              </a:rPr>
              <a:t>Common Physiological/ Emotional Responses to Stress</a:t>
            </a:r>
            <a:endParaRPr lang="en-US" sz="3600" dirty="0">
              <a:solidFill>
                <a:schemeClr val="bg1"/>
              </a:solidFill>
            </a:endParaRPr>
          </a:p>
        </p:txBody>
      </p:sp>
      <p:sp>
        <p:nvSpPr>
          <p:cNvPr id="3" name="Content Placeholder 2"/>
          <p:cNvSpPr>
            <a:spLocks noGrp="1"/>
          </p:cNvSpPr>
          <p:nvPr>
            <p:ph idx="1"/>
          </p:nvPr>
        </p:nvSpPr>
        <p:spPr>
          <a:xfrm>
            <a:off x="838200" y="2198670"/>
            <a:ext cx="10515600" cy="4572000"/>
          </a:xfrm>
        </p:spPr>
        <p:txBody>
          <a:bodyPr/>
          <a:lstStyle/>
          <a:p>
            <a:pPr algn="ctr"/>
            <a:r>
              <a:rPr lang="en-US" sz="1800" dirty="0" smtClean="0">
                <a:solidFill>
                  <a:schemeClr val="bg1"/>
                </a:solidFill>
              </a:rPr>
              <a:t>Anger</a:t>
            </a:r>
          </a:p>
          <a:p>
            <a:pPr algn="ctr"/>
            <a:r>
              <a:rPr lang="en-US" sz="1800" dirty="0" smtClean="0">
                <a:solidFill>
                  <a:schemeClr val="bg1"/>
                </a:solidFill>
              </a:rPr>
              <a:t>Fear</a:t>
            </a:r>
          </a:p>
          <a:p>
            <a:pPr algn="ctr"/>
            <a:r>
              <a:rPr lang="en-US" sz="1800" dirty="0" smtClean="0">
                <a:solidFill>
                  <a:schemeClr val="bg1"/>
                </a:solidFill>
              </a:rPr>
              <a:t>Anxiety</a:t>
            </a:r>
          </a:p>
          <a:p>
            <a:pPr algn="ctr"/>
            <a:r>
              <a:rPr lang="en-US" sz="1800" dirty="0" smtClean="0">
                <a:solidFill>
                  <a:schemeClr val="bg1"/>
                </a:solidFill>
              </a:rPr>
              <a:t>Depression</a:t>
            </a:r>
          </a:p>
          <a:p>
            <a:pPr algn="ctr"/>
            <a:r>
              <a:rPr lang="en-US" sz="1800" dirty="0" smtClean="0">
                <a:solidFill>
                  <a:schemeClr val="bg1"/>
                </a:solidFill>
              </a:rPr>
              <a:t>Sweaty palms</a:t>
            </a:r>
          </a:p>
          <a:p>
            <a:pPr algn="ctr"/>
            <a:r>
              <a:rPr lang="en-US" sz="1800" dirty="0" smtClean="0">
                <a:solidFill>
                  <a:schemeClr val="bg1"/>
                </a:solidFill>
              </a:rPr>
              <a:t>Raised hairs on the neck</a:t>
            </a:r>
          </a:p>
          <a:p>
            <a:pPr algn="ctr"/>
            <a:r>
              <a:rPr lang="en-US" sz="1800" dirty="0" smtClean="0">
                <a:solidFill>
                  <a:schemeClr val="bg1"/>
                </a:solidFill>
              </a:rPr>
              <a:t>Flushed sensation</a:t>
            </a:r>
          </a:p>
          <a:p>
            <a:pPr algn="ctr"/>
            <a:r>
              <a:rPr lang="en-US" sz="1800" dirty="0" smtClean="0">
                <a:solidFill>
                  <a:schemeClr val="bg1"/>
                </a:solidFill>
              </a:rPr>
              <a:t>Heavy breathing</a:t>
            </a:r>
          </a:p>
          <a:p>
            <a:pPr algn="ctr"/>
            <a:r>
              <a:rPr lang="en-US" sz="1800" dirty="0" smtClean="0">
                <a:solidFill>
                  <a:schemeClr val="bg1"/>
                </a:solidFill>
              </a:rPr>
              <a:t>Clenched fists</a:t>
            </a:r>
          </a:p>
          <a:p>
            <a:pPr algn="ctr"/>
            <a:r>
              <a:rPr lang="en-US" sz="1800" dirty="0" smtClean="0">
                <a:solidFill>
                  <a:schemeClr val="bg1"/>
                </a:solidFill>
              </a:rPr>
              <a:t>Frowning/ scowling </a:t>
            </a:r>
          </a:p>
          <a:p>
            <a:pPr algn="ctr"/>
            <a:r>
              <a:rPr lang="en-US" sz="1800" dirty="0" smtClean="0">
                <a:solidFill>
                  <a:schemeClr val="bg1"/>
                </a:solidFill>
              </a:rPr>
              <a:t>Tunnel vision</a:t>
            </a:r>
          </a:p>
          <a:p>
            <a:pPr algn="ctr"/>
            <a:r>
              <a:rPr lang="en-US" sz="1800" dirty="0" smtClean="0">
                <a:solidFill>
                  <a:schemeClr val="bg1"/>
                </a:solidFill>
              </a:rPr>
              <a:t>Rapid heartbeat</a:t>
            </a:r>
            <a:endParaRPr lang="en-US" sz="1800" dirty="0">
              <a:solidFill>
                <a:schemeClr val="bg1"/>
              </a:solidFill>
            </a:endParaRPr>
          </a:p>
        </p:txBody>
      </p:sp>
    </p:spTree>
    <p:extLst>
      <p:ext uri="{BB962C8B-B14F-4D97-AF65-F5344CB8AC3E}">
        <p14:creationId xmlns:p14="http://schemas.microsoft.com/office/powerpoint/2010/main" val="2162252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68537" y="1421981"/>
            <a:ext cx="8534400" cy="1072984"/>
          </a:xfrm>
        </p:spPr>
        <p:txBody>
          <a:bodyPr/>
          <a:lstStyle/>
          <a:p>
            <a:pPr>
              <a:defRPr/>
            </a:pPr>
            <a:r>
              <a:rPr lang="en-US" dirty="0" smtClean="0">
                <a:solidFill>
                  <a:schemeClr val="bg1"/>
                </a:solidFill>
              </a:rPr>
              <a:t>Behavior (</a:t>
            </a:r>
            <a:r>
              <a:rPr lang="en-US" dirty="0" err="1" smtClean="0">
                <a:solidFill>
                  <a:schemeClr val="bg1"/>
                </a:solidFill>
              </a:rPr>
              <a:t>Bx</a:t>
            </a:r>
            <a:r>
              <a:rPr lang="en-US" dirty="0" smtClean="0">
                <a:solidFill>
                  <a:schemeClr val="bg1"/>
                </a:solidFill>
              </a:rPr>
              <a:t>)</a:t>
            </a:r>
          </a:p>
        </p:txBody>
      </p:sp>
      <p:sp>
        <p:nvSpPr>
          <p:cNvPr id="4099" name="Rectangle 3"/>
          <p:cNvSpPr>
            <a:spLocks noGrp="1" noChangeArrowheads="1"/>
          </p:cNvSpPr>
          <p:nvPr>
            <p:ph idx="1"/>
          </p:nvPr>
        </p:nvSpPr>
        <p:spPr>
          <a:xfrm>
            <a:off x="684212" y="2700448"/>
            <a:ext cx="8534400" cy="2131017"/>
          </a:xfrm>
        </p:spPr>
        <p:txBody>
          <a:bodyPr/>
          <a:lstStyle/>
          <a:p>
            <a:pPr eaLnBrk="1" hangingPunct="1">
              <a:buFontTx/>
              <a:buNone/>
            </a:pPr>
            <a:r>
              <a:rPr lang="en-US" b="1" dirty="0" smtClean="0">
                <a:solidFill>
                  <a:schemeClr val="bg1"/>
                </a:solidFill>
              </a:rPr>
              <a:t>	a.  </a:t>
            </a:r>
            <a:r>
              <a:rPr lang="en-US" dirty="0" smtClean="0">
                <a:solidFill>
                  <a:schemeClr val="bg1"/>
                </a:solidFill>
              </a:rPr>
              <a:t>observable activity in a human or animal.  </a:t>
            </a:r>
          </a:p>
          <a:p>
            <a:pPr eaLnBrk="1" hangingPunct="1">
              <a:buFontTx/>
              <a:buNone/>
            </a:pPr>
            <a:r>
              <a:rPr lang="en-US" dirty="0" smtClean="0">
                <a:solidFill>
                  <a:schemeClr val="bg1"/>
                </a:solidFill>
              </a:rPr>
              <a:t>	</a:t>
            </a:r>
            <a:r>
              <a:rPr lang="en-US" b="1" dirty="0" smtClean="0">
                <a:solidFill>
                  <a:schemeClr val="bg1"/>
                </a:solidFill>
              </a:rPr>
              <a:t>b.  </a:t>
            </a:r>
            <a:r>
              <a:rPr lang="en-US" dirty="0" smtClean="0">
                <a:solidFill>
                  <a:schemeClr val="bg1"/>
                </a:solidFill>
              </a:rPr>
              <a:t>the aggregate of responses to internal and external stimuli.</a:t>
            </a:r>
          </a:p>
        </p:txBody>
      </p:sp>
    </p:spTree>
    <p:extLst>
      <p:ext uri="{BB962C8B-B14F-4D97-AF65-F5344CB8AC3E}">
        <p14:creationId xmlns:p14="http://schemas.microsoft.com/office/powerpoint/2010/main" val="107080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20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08000" y="1199508"/>
            <a:ext cx="10972800" cy="1143000"/>
          </a:xfrm>
        </p:spPr>
        <p:txBody>
          <a:bodyPr>
            <a:normAutofit/>
          </a:bodyPr>
          <a:lstStyle/>
          <a:p>
            <a:pPr>
              <a:defRPr/>
            </a:pPr>
            <a:r>
              <a:rPr lang="en-US" sz="3800" dirty="0">
                <a:solidFill>
                  <a:schemeClr val="bg1"/>
                </a:solidFill>
              </a:rPr>
              <a:t>Some BIG ideas related to </a:t>
            </a:r>
            <a:r>
              <a:rPr lang="en-US" sz="3800" dirty="0" smtClean="0">
                <a:solidFill>
                  <a:schemeClr val="bg1"/>
                </a:solidFill>
              </a:rPr>
              <a:t>behavior</a:t>
            </a:r>
            <a:endParaRPr lang="en-US" sz="3800" dirty="0">
              <a:solidFill>
                <a:schemeClr val="bg1"/>
              </a:solidFill>
            </a:endParaRPr>
          </a:p>
        </p:txBody>
      </p:sp>
      <p:sp>
        <p:nvSpPr>
          <p:cNvPr id="5123" name="Rectangle 3"/>
          <p:cNvSpPr>
            <a:spLocks noGrp="1" noChangeArrowheads="1"/>
          </p:cNvSpPr>
          <p:nvPr>
            <p:ph type="body" sz="half" idx="1"/>
          </p:nvPr>
        </p:nvSpPr>
        <p:spPr>
          <a:xfrm>
            <a:off x="3506912" y="2178120"/>
            <a:ext cx="5384800" cy="4417889"/>
          </a:xfrm>
        </p:spPr>
        <p:txBody>
          <a:bodyPr/>
          <a:lstStyle/>
          <a:p>
            <a:r>
              <a:rPr lang="en-US" sz="2000" dirty="0">
                <a:solidFill>
                  <a:schemeClr val="bg1"/>
                </a:solidFill>
              </a:rPr>
              <a:t>All behavior is communicative </a:t>
            </a:r>
          </a:p>
          <a:p>
            <a:pPr marL="0" indent="0" eaLnBrk="1" hangingPunct="1">
              <a:lnSpc>
                <a:spcPct val="90000"/>
              </a:lnSpc>
              <a:buNone/>
            </a:pPr>
            <a:endParaRPr lang="en-US" sz="2000" dirty="0" smtClean="0">
              <a:solidFill>
                <a:schemeClr val="bg1"/>
              </a:solidFill>
            </a:endParaRPr>
          </a:p>
          <a:p>
            <a:pPr eaLnBrk="1" hangingPunct="1">
              <a:lnSpc>
                <a:spcPct val="90000"/>
              </a:lnSpc>
            </a:pPr>
            <a:r>
              <a:rPr lang="en-US" sz="2000" dirty="0" smtClean="0">
                <a:solidFill>
                  <a:schemeClr val="bg1"/>
                </a:solidFill>
              </a:rPr>
              <a:t>Bad </a:t>
            </a:r>
            <a:r>
              <a:rPr lang="en-US" sz="2000" dirty="0">
                <a:solidFill>
                  <a:schemeClr val="bg1"/>
                </a:solidFill>
              </a:rPr>
              <a:t>behavior is the result of unmet </a:t>
            </a:r>
            <a:r>
              <a:rPr lang="en-US" sz="2000" dirty="0" smtClean="0">
                <a:solidFill>
                  <a:schemeClr val="bg1"/>
                </a:solidFill>
              </a:rPr>
              <a:t>need</a:t>
            </a:r>
            <a:endParaRPr lang="en-US" sz="2000" dirty="0">
              <a:solidFill>
                <a:schemeClr val="bg1"/>
              </a:solidFill>
            </a:endParaRPr>
          </a:p>
          <a:p>
            <a:pPr eaLnBrk="1" hangingPunct="1">
              <a:lnSpc>
                <a:spcPct val="90000"/>
              </a:lnSpc>
              <a:buFontTx/>
              <a:buNone/>
            </a:pPr>
            <a:r>
              <a:rPr lang="en-US" sz="2000" dirty="0">
                <a:solidFill>
                  <a:schemeClr val="bg1"/>
                </a:solidFill>
              </a:rPr>
              <a:t> </a:t>
            </a:r>
          </a:p>
          <a:p>
            <a:pPr eaLnBrk="1" hangingPunct="1">
              <a:lnSpc>
                <a:spcPct val="90000"/>
              </a:lnSpc>
            </a:pPr>
            <a:r>
              <a:rPr lang="en-US" sz="2000" dirty="0">
                <a:solidFill>
                  <a:schemeClr val="bg1"/>
                </a:solidFill>
              </a:rPr>
              <a:t>The biggest unmet need is often loneliness </a:t>
            </a:r>
          </a:p>
          <a:p>
            <a:pPr eaLnBrk="1" hangingPunct="1">
              <a:lnSpc>
                <a:spcPct val="90000"/>
              </a:lnSpc>
              <a:buFontTx/>
              <a:buNone/>
            </a:pPr>
            <a:endParaRPr lang="en-US" sz="2000" dirty="0">
              <a:solidFill>
                <a:schemeClr val="bg1"/>
              </a:solidFill>
            </a:endParaRPr>
          </a:p>
          <a:p>
            <a:pPr eaLnBrk="1" hangingPunct="1">
              <a:lnSpc>
                <a:spcPct val="90000"/>
              </a:lnSpc>
            </a:pPr>
            <a:r>
              <a:rPr lang="en-US" sz="2000" dirty="0" smtClean="0">
                <a:solidFill>
                  <a:schemeClr val="bg1"/>
                </a:solidFill>
              </a:rPr>
              <a:t>It’s </a:t>
            </a:r>
            <a:r>
              <a:rPr lang="en-US" sz="2000" dirty="0">
                <a:solidFill>
                  <a:schemeClr val="bg1"/>
                </a:solidFill>
              </a:rPr>
              <a:t>easier to institutionalize people than new ideas </a:t>
            </a:r>
            <a:endParaRPr lang="en-US" sz="2000" dirty="0" smtClean="0">
              <a:solidFill>
                <a:schemeClr val="bg1"/>
              </a:solidFill>
            </a:endParaRPr>
          </a:p>
          <a:p>
            <a:pPr marL="0" indent="0" algn="ctr" eaLnBrk="1" hangingPunct="1">
              <a:lnSpc>
                <a:spcPct val="90000"/>
              </a:lnSpc>
              <a:buNone/>
            </a:pPr>
            <a:r>
              <a:rPr lang="en-US" sz="2000" dirty="0" smtClean="0">
                <a:solidFill>
                  <a:schemeClr val="bg1"/>
                </a:solidFill>
              </a:rPr>
              <a:t>or</a:t>
            </a:r>
            <a:endParaRPr lang="en-US" sz="2000" dirty="0">
              <a:solidFill>
                <a:schemeClr val="bg1"/>
              </a:solidFill>
            </a:endParaRPr>
          </a:p>
          <a:p>
            <a:pPr eaLnBrk="1" hangingPunct="1">
              <a:lnSpc>
                <a:spcPct val="90000"/>
              </a:lnSpc>
            </a:pPr>
            <a:r>
              <a:rPr lang="en-US" sz="2000" dirty="0" smtClean="0">
                <a:solidFill>
                  <a:schemeClr val="bg1"/>
                </a:solidFill>
              </a:rPr>
              <a:t>It’s easier for systems to influence people, than for people to influence systems.</a:t>
            </a:r>
            <a:endParaRPr lang="en-US" sz="2000" dirty="0">
              <a:solidFill>
                <a:schemeClr val="bg1"/>
              </a:solidFill>
            </a:endParaRPr>
          </a:p>
          <a:p>
            <a:pPr marL="0" indent="0">
              <a:lnSpc>
                <a:spcPct val="90000"/>
              </a:lnSpc>
              <a:buNone/>
            </a:pPr>
            <a:endParaRPr lang="en-US" sz="1800" dirty="0"/>
          </a:p>
        </p:txBody>
      </p:sp>
      <p:pic>
        <p:nvPicPr>
          <p:cNvPr id="23555" name="Content Placeholder 8" descr="Big_Idea_Logo.gif"/>
          <p:cNvPicPr>
            <a:picLocks noGrp="1" noChangeAspect="1"/>
          </p:cNvPicPr>
          <p:nvPr>
            <p:ph sz="half" idx="2"/>
          </p:nvPr>
        </p:nvPicPr>
        <p:blipFill>
          <a:blip r:embed="rId3" cstate="print"/>
          <a:srcRect/>
          <a:stretch>
            <a:fillRect/>
          </a:stretch>
        </p:blipFill>
        <p:spPr>
          <a:xfrm>
            <a:off x="6754091" y="1713347"/>
            <a:ext cx="4038600" cy="2803525"/>
          </a:xfrm>
        </p:spPr>
      </p:pic>
    </p:spTree>
    <p:extLst>
      <p:ext uri="{BB962C8B-B14F-4D97-AF65-F5344CB8AC3E}">
        <p14:creationId xmlns:p14="http://schemas.microsoft.com/office/powerpoint/2010/main" val="1038709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 calcmode="lin" valueType="num">
                                      <p:cBhvr additive="base">
                                        <p:cTn id="25"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 calcmode="lin" valueType="num">
                                      <p:cBhvr additive="base">
                                        <p:cTn id="31"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7" end="7"/>
                                            </p:txEl>
                                          </p:spTgt>
                                        </p:tgtEl>
                                        <p:attrNameLst>
                                          <p:attrName>style.visibility</p:attrName>
                                        </p:attrNameLst>
                                      </p:cBhvr>
                                      <p:to>
                                        <p:strVal val="visible"/>
                                      </p:to>
                                    </p:set>
                                    <p:anim calcmode="lin" valueType="num">
                                      <p:cBhvr additive="base">
                                        <p:cTn id="37"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8" end="8"/>
                                            </p:txEl>
                                          </p:spTgt>
                                        </p:tgtEl>
                                        <p:attrNameLst>
                                          <p:attrName>style.visibility</p:attrName>
                                        </p:attrNameLst>
                                      </p:cBhvr>
                                      <p:to>
                                        <p:strVal val="visible"/>
                                      </p:to>
                                    </p:set>
                                    <p:anim calcmode="lin" valueType="num">
                                      <p:cBhvr additive="base">
                                        <p:cTn id="43"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39" y="1045055"/>
            <a:ext cx="9839921" cy="1507067"/>
          </a:xfrm>
        </p:spPr>
        <p:txBody>
          <a:bodyPr>
            <a:normAutofit/>
          </a:bodyPr>
          <a:lstStyle/>
          <a:p>
            <a:r>
              <a:rPr lang="en-US" sz="4800" dirty="0" smtClean="0">
                <a:solidFill>
                  <a:schemeClr val="bg1"/>
                </a:solidFill>
              </a:rPr>
              <a:t>TRAUMA-INFORMED CARE</a:t>
            </a:r>
            <a:r>
              <a:rPr lang="en-US" dirty="0" smtClean="0">
                <a:solidFill>
                  <a:schemeClr val="bg1"/>
                </a:solidFill>
              </a:rPr>
              <a:t/>
            </a:r>
            <a:br>
              <a:rPr lang="en-US" dirty="0" smtClean="0">
                <a:solidFill>
                  <a:schemeClr val="bg1"/>
                </a:solidFill>
              </a:rPr>
            </a:br>
            <a:r>
              <a:rPr lang="en-US" sz="1100" dirty="0">
                <a:solidFill>
                  <a:schemeClr val="bg1"/>
                </a:solidFill>
              </a:rPr>
              <a:t>Source:  </a:t>
            </a:r>
            <a:r>
              <a:rPr lang="en-US" sz="1100" dirty="0">
                <a:solidFill>
                  <a:schemeClr val="bg1"/>
                </a:solidFill>
                <a:hlinkClick r:id="rId2"/>
              </a:rPr>
              <a:t>https://</a:t>
            </a:r>
            <a:r>
              <a:rPr lang="en-US" sz="1100" dirty="0" smtClean="0">
                <a:solidFill>
                  <a:schemeClr val="bg1"/>
                </a:solidFill>
                <a:hlinkClick r:id="rId2"/>
              </a:rPr>
              <a:t>www.slideshare.net/CrimePreventionCouncil/docs-admin-1297952v2cplaurierrobinsontraumainformedpractice</a:t>
            </a:r>
            <a:r>
              <a:rPr lang="en-US" sz="1100" dirty="0" smtClean="0">
                <a:solidFill>
                  <a:schemeClr val="bg1"/>
                </a:solidFill>
              </a:rPr>
              <a:t> Retrieved on 3/11/19</a:t>
            </a:r>
            <a:endParaRPr lang="en-US" sz="1100" dirty="0">
              <a:solidFill>
                <a:schemeClr val="bg1"/>
              </a:solidFill>
            </a:endParaRPr>
          </a:p>
        </p:txBody>
      </p:sp>
      <p:sp>
        <p:nvSpPr>
          <p:cNvPr id="3" name="Content Placeholder 2"/>
          <p:cNvSpPr>
            <a:spLocks noGrp="1"/>
          </p:cNvSpPr>
          <p:nvPr>
            <p:ph idx="1"/>
          </p:nvPr>
        </p:nvSpPr>
        <p:spPr>
          <a:xfrm>
            <a:off x="1780151" y="2453477"/>
            <a:ext cx="8534400" cy="3615267"/>
          </a:xfrm>
        </p:spPr>
        <p:txBody>
          <a:bodyPr/>
          <a:lstStyle/>
          <a:p>
            <a:pPr marL="0" indent="0">
              <a:buNone/>
            </a:pPr>
            <a:r>
              <a:rPr lang="en-US" dirty="0" smtClean="0">
                <a:solidFill>
                  <a:schemeClr val="bg1"/>
                </a:solidFill>
              </a:rPr>
              <a:t>Trauma:  “An emotional wound resulting from a shocking event or multiple and repeated life threatening and/or extremely frightening experiences that may cause lasting negative effects on a person, disrupting the path of healthy physical, emotional, spiritual and intellectual development.”</a:t>
            </a:r>
          </a:p>
          <a:p>
            <a:pPr marL="3657600" lvl="8" indent="0">
              <a:buNone/>
            </a:pPr>
            <a:r>
              <a:rPr lang="en-US" dirty="0" smtClean="0">
                <a:solidFill>
                  <a:schemeClr val="bg1"/>
                </a:solidFill>
              </a:rPr>
              <a:t>Child and Trauma in America:  A report of the </a:t>
            </a:r>
            <a:r>
              <a:rPr lang="en-US" dirty="0">
                <a:solidFill>
                  <a:schemeClr val="bg1"/>
                </a:solidFill>
              </a:rPr>
              <a:t>N</a:t>
            </a:r>
            <a:r>
              <a:rPr lang="en-US" dirty="0" smtClean="0">
                <a:solidFill>
                  <a:schemeClr val="bg1"/>
                </a:solidFill>
              </a:rPr>
              <a:t>ational Child Trauma Stress Network (2004).</a:t>
            </a:r>
            <a:endParaRPr lang="en-US" dirty="0">
              <a:solidFill>
                <a:schemeClr val="bg1"/>
              </a:solidFill>
            </a:endParaRPr>
          </a:p>
        </p:txBody>
      </p:sp>
    </p:spTree>
    <p:extLst>
      <p:ext uri="{BB962C8B-B14F-4D97-AF65-F5344CB8AC3E}">
        <p14:creationId xmlns:p14="http://schemas.microsoft.com/office/powerpoint/2010/main" val="140634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6" y="829471"/>
            <a:ext cx="12068014" cy="1507067"/>
          </a:xfrm>
        </p:spPr>
        <p:txBody>
          <a:bodyPr>
            <a:normAutofit/>
          </a:bodyPr>
          <a:lstStyle/>
          <a:p>
            <a:r>
              <a:rPr lang="en-US" sz="4800" dirty="0" smtClean="0">
                <a:solidFill>
                  <a:schemeClr val="bg1"/>
                </a:solidFill>
              </a:rPr>
              <a:t>Variables of Trauma</a:t>
            </a:r>
            <a:r>
              <a:rPr lang="en-US" sz="6000" dirty="0">
                <a:solidFill>
                  <a:schemeClr val="bg1"/>
                </a:solidFill>
              </a:rPr>
              <a:t/>
            </a:r>
            <a:br>
              <a:rPr lang="en-US" sz="6000" dirty="0">
                <a:solidFill>
                  <a:schemeClr val="bg1"/>
                </a:solidFill>
              </a:rPr>
            </a:br>
            <a:r>
              <a:rPr lang="en-US" sz="1050" dirty="0">
                <a:solidFill>
                  <a:schemeClr val="bg1"/>
                </a:solidFill>
              </a:rPr>
              <a:t>Source:  </a:t>
            </a:r>
            <a:r>
              <a:rPr lang="en-US" sz="1050" dirty="0">
                <a:solidFill>
                  <a:schemeClr val="bg1"/>
                </a:solidFill>
                <a:hlinkClick r:id="rId2"/>
              </a:rPr>
              <a:t>https://www.slideshare.net/CrimePreventionCouncil/docs-admin-1297952v2cplaurierrobinsontraumainformedpractice</a:t>
            </a:r>
            <a:r>
              <a:rPr lang="en-US" sz="1050" dirty="0">
                <a:solidFill>
                  <a:schemeClr val="bg1"/>
                </a:solidFill>
              </a:rPr>
              <a:t> Retrieved on 3/11/19</a:t>
            </a:r>
            <a:endParaRPr lang="en-US" sz="6000" dirty="0">
              <a:solidFill>
                <a:schemeClr val="bg1"/>
              </a:solidFill>
            </a:endParaRPr>
          </a:p>
        </p:txBody>
      </p:sp>
      <p:sp>
        <p:nvSpPr>
          <p:cNvPr id="4" name="Content Placeholder 3"/>
          <p:cNvSpPr>
            <a:spLocks noGrp="1"/>
          </p:cNvSpPr>
          <p:nvPr>
            <p:ph sz="half" idx="1"/>
          </p:nvPr>
        </p:nvSpPr>
        <p:spPr>
          <a:xfrm>
            <a:off x="552476" y="2173637"/>
            <a:ext cx="4937655" cy="4227163"/>
          </a:xfrm>
        </p:spPr>
        <p:txBody>
          <a:bodyPr>
            <a:normAutofit fontScale="92500" lnSpcReduction="10000"/>
          </a:bodyPr>
          <a:lstStyle/>
          <a:p>
            <a:r>
              <a:rPr lang="en-US" dirty="0" smtClean="0">
                <a:solidFill>
                  <a:schemeClr val="bg1"/>
                </a:solidFill>
              </a:rPr>
              <a:t>Age and development stage</a:t>
            </a:r>
          </a:p>
          <a:p>
            <a:r>
              <a:rPr lang="en-US" dirty="0" smtClean="0">
                <a:solidFill>
                  <a:schemeClr val="bg1"/>
                </a:solidFill>
              </a:rPr>
              <a:t>Perception of danger</a:t>
            </a:r>
          </a:p>
          <a:p>
            <a:r>
              <a:rPr lang="en-US" dirty="0" smtClean="0">
                <a:solidFill>
                  <a:schemeClr val="bg1"/>
                </a:solidFill>
              </a:rPr>
              <a:t>Victim or witness</a:t>
            </a:r>
          </a:p>
          <a:p>
            <a:r>
              <a:rPr lang="en-US" dirty="0" smtClean="0">
                <a:solidFill>
                  <a:schemeClr val="bg1"/>
                </a:solidFill>
              </a:rPr>
              <a:t>Relationship to the victim or offender</a:t>
            </a:r>
          </a:p>
          <a:p>
            <a:r>
              <a:rPr lang="en-US" dirty="0" smtClean="0">
                <a:solidFill>
                  <a:schemeClr val="bg1"/>
                </a:solidFill>
              </a:rPr>
              <a:t>Past experience with trauma</a:t>
            </a:r>
          </a:p>
          <a:p>
            <a:r>
              <a:rPr lang="en-US" dirty="0" smtClean="0">
                <a:solidFill>
                  <a:schemeClr val="bg1"/>
                </a:solidFill>
              </a:rPr>
              <a:t>Adversities faced following the trauma</a:t>
            </a:r>
          </a:p>
          <a:p>
            <a:r>
              <a:rPr lang="en-US" dirty="0" smtClean="0">
                <a:solidFill>
                  <a:schemeClr val="bg1"/>
                </a:solidFill>
              </a:rPr>
              <a:t>Presence and availability of support and resources</a:t>
            </a:r>
            <a:endParaRPr lang="en-US" dirty="0">
              <a:solidFill>
                <a:schemeClr val="bg1"/>
              </a:solidFill>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01743" y="2173637"/>
            <a:ext cx="4779362" cy="3168925"/>
          </a:xfrm>
        </p:spPr>
      </p:pic>
    </p:spTree>
    <p:extLst>
      <p:ext uri="{BB962C8B-B14F-4D97-AF65-F5344CB8AC3E}">
        <p14:creationId xmlns:p14="http://schemas.microsoft.com/office/powerpoint/2010/main" val="2995125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02" y="1002129"/>
            <a:ext cx="11202988" cy="1507067"/>
          </a:xfrm>
        </p:spPr>
        <p:txBody>
          <a:bodyPr>
            <a:normAutofit/>
          </a:bodyPr>
          <a:lstStyle/>
          <a:p>
            <a:r>
              <a:rPr lang="en-US" sz="4000" dirty="0" smtClean="0">
                <a:solidFill>
                  <a:schemeClr val="bg1"/>
                </a:solidFill>
              </a:rPr>
              <a:t>Adverse Childhood Experiences </a:t>
            </a:r>
            <a:r>
              <a:rPr lang="en-US" sz="4000" dirty="0">
                <a:solidFill>
                  <a:schemeClr val="bg1"/>
                </a:solidFill>
              </a:rPr>
              <a:t>S</a:t>
            </a:r>
            <a:r>
              <a:rPr lang="en-US" sz="4000" dirty="0" smtClean="0">
                <a:solidFill>
                  <a:schemeClr val="bg1"/>
                </a:solidFill>
              </a:rPr>
              <a:t>tudy(ACES</a:t>
            </a:r>
            <a:r>
              <a:rPr lang="en-US" sz="4000" dirty="0">
                <a:solidFill>
                  <a:schemeClr val="bg1"/>
                </a:solidFill>
              </a:rPr>
              <a:t>),1998</a:t>
            </a:r>
            <a:r>
              <a:rPr lang="en-US" sz="3200" dirty="0">
                <a:solidFill>
                  <a:schemeClr val="bg1"/>
                </a:solidFill>
              </a:rPr>
              <a:t/>
            </a:r>
            <a:br>
              <a:rPr lang="en-US" sz="3200" dirty="0">
                <a:solidFill>
                  <a:schemeClr val="bg1"/>
                </a:solidFill>
              </a:rPr>
            </a:br>
            <a:r>
              <a:rPr lang="en-US" sz="1200" dirty="0" smtClean="0">
                <a:solidFill>
                  <a:schemeClr val="bg1"/>
                </a:solidFill>
              </a:rPr>
              <a:t>Source:  </a:t>
            </a:r>
            <a:r>
              <a:rPr lang="en-US" sz="1200" dirty="0" smtClean="0">
                <a:solidFill>
                  <a:schemeClr val="bg1"/>
                </a:solidFill>
                <a:hlinkClick r:id="rId2"/>
              </a:rPr>
              <a:t>https</a:t>
            </a:r>
            <a:r>
              <a:rPr lang="en-US" sz="1200" dirty="0">
                <a:solidFill>
                  <a:schemeClr val="bg1"/>
                </a:solidFill>
                <a:hlinkClick r:id="rId2"/>
              </a:rPr>
              <a:t>://acestoohigh.com/got-your-ace-score</a:t>
            </a:r>
            <a:r>
              <a:rPr lang="en-US" sz="1200" dirty="0" smtClean="0">
                <a:solidFill>
                  <a:schemeClr val="bg1"/>
                </a:solidFill>
                <a:hlinkClick r:id="rId2"/>
              </a:rPr>
              <a:t>/</a:t>
            </a:r>
            <a:r>
              <a:rPr lang="en-US" sz="1200" dirty="0" smtClean="0">
                <a:solidFill>
                  <a:schemeClr val="bg1"/>
                </a:solidFill>
              </a:rPr>
              <a:t> Retrieved on 3/1/19</a:t>
            </a:r>
            <a:endParaRPr lang="en-US" sz="1200" dirty="0">
              <a:solidFill>
                <a:schemeClr val="bg1"/>
              </a:solidFill>
            </a:endParaRPr>
          </a:p>
        </p:txBody>
      </p:sp>
      <p:sp>
        <p:nvSpPr>
          <p:cNvPr id="3" name="Content Placeholder 2"/>
          <p:cNvSpPr>
            <a:spLocks noGrp="1"/>
          </p:cNvSpPr>
          <p:nvPr>
            <p:ph idx="1"/>
          </p:nvPr>
        </p:nvSpPr>
        <p:spPr>
          <a:xfrm>
            <a:off x="443989" y="2321960"/>
            <a:ext cx="11202988" cy="4058292"/>
          </a:xfrm>
        </p:spPr>
        <p:txBody>
          <a:bodyPr>
            <a:noAutofit/>
          </a:bodyPr>
          <a:lstStyle/>
          <a:p>
            <a:r>
              <a:rPr lang="en-US" sz="2000" dirty="0">
                <a:solidFill>
                  <a:schemeClr val="bg1"/>
                </a:solidFill>
                <a:latin typeface="Calibri" panose="020F0502020204030204" pitchFamily="34" charset="0"/>
                <a:cs typeface="Calibri" panose="020F0502020204030204" pitchFamily="34" charset="0"/>
              </a:rPr>
              <a:t>The CDC’s Adverse Childhood Experiences Study (</a:t>
            </a:r>
            <a:r>
              <a:rPr lang="en-US" sz="2000" dirty="0">
                <a:solidFill>
                  <a:schemeClr val="bg1"/>
                </a:solidFill>
                <a:latin typeface="Calibri" panose="020F0502020204030204" pitchFamily="34" charset="0"/>
                <a:cs typeface="Calibri" panose="020F0502020204030204" pitchFamily="34" charset="0"/>
                <a:hlinkClick r:id="rId3"/>
              </a:rPr>
              <a:t>ACE Study</a:t>
            </a:r>
            <a:r>
              <a:rPr lang="en-US" sz="2000" dirty="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hlinkClick r:id="rId4"/>
              </a:rPr>
              <a:t>uncovered</a:t>
            </a:r>
            <a:r>
              <a:rPr lang="en-US" sz="2000" dirty="0">
                <a:solidFill>
                  <a:schemeClr val="bg1"/>
                </a:solidFill>
                <a:latin typeface="Calibri" panose="020F0502020204030204" pitchFamily="34" charset="0"/>
                <a:cs typeface="Calibri" panose="020F0502020204030204" pitchFamily="34" charset="0"/>
              </a:rPr>
              <a:t> a stunning link between childhood trauma and the chronic diseases people develop as adults, as well as social and emotional problems. This </a:t>
            </a:r>
            <a:r>
              <a:rPr lang="en-US" sz="2000" dirty="0">
                <a:solidFill>
                  <a:schemeClr val="bg1"/>
                </a:solidFill>
                <a:latin typeface="Calibri" panose="020F0502020204030204" pitchFamily="34" charset="0"/>
                <a:cs typeface="Calibri" panose="020F0502020204030204" pitchFamily="34" charset="0"/>
                <a:hlinkClick r:id="rId5"/>
              </a:rPr>
              <a:t>includes</a:t>
            </a:r>
            <a:r>
              <a:rPr lang="en-US" sz="2000" dirty="0">
                <a:solidFill>
                  <a:schemeClr val="bg1"/>
                </a:solidFill>
                <a:latin typeface="Calibri" panose="020F0502020204030204" pitchFamily="34" charset="0"/>
                <a:cs typeface="Calibri" panose="020F0502020204030204" pitchFamily="34" charset="0"/>
              </a:rPr>
              <a:t> heart disease, lung cancer, diabetes and many autoimmune diseases, as well as depression, violence, being a victim of violence, and suicide</a:t>
            </a:r>
            <a:r>
              <a:rPr lang="en-US" sz="2000" dirty="0" smtClean="0">
                <a:solidFill>
                  <a:schemeClr val="bg1"/>
                </a:solidFill>
                <a:latin typeface="Calibri" panose="020F0502020204030204" pitchFamily="34" charset="0"/>
                <a:cs typeface="Calibri" panose="020F0502020204030204" pitchFamily="34" charset="0"/>
              </a:rPr>
              <a:t>.</a:t>
            </a:r>
          </a:p>
          <a:p>
            <a:r>
              <a:rPr lang="en-US" sz="2000" dirty="0" smtClean="0">
                <a:solidFill>
                  <a:schemeClr val="bg1"/>
                </a:solidFill>
                <a:latin typeface="Calibri" panose="020F0502020204030204" pitchFamily="34" charset="0"/>
                <a:cs typeface="Calibri" panose="020F0502020204030204" pitchFamily="34" charset="0"/>
              </a:rPr>
              <a:t>10 year study, 17,000 people involved, largest study of its kind.</a:t>
            </a:r>
          </a:p>
          <a:p>
            <a:r>
              <a:rPr lang="en-US" sz="2000" dirty="0" smtClean="0">
                <a:solidFill>
                  <a:schemeClr val="bg1"/>
                </a:solidFill>
                <a:latin typeface="Calibri" panose="020F0502020204030204" pitchFamily="34" charset="0"/>
                <a:cs typeface="Calibri" panose="020F0502020204030204" pitchFamily="34" charset="0"/>
              </a:rPr>
              <a:t>There </a:t>
            </a:r>
            <a:r>
              <a:rPr lang="en-US" sz="2000" dirty="0">
                <a:solidFill>
                  <a:schemeClr val="bg1"/>
                </a:solidFill>
                <a:latin typeface="Calibri" panose="020F0502020204030204" pitchFamily="34" charset="0"/>
                <a:cs typeface="Calibri" panose="020F0502020204030204" pitchFamily="34" charset="0"/>
              </a:rPr>
              <a:t>are 10 types of childhood trauma measured in the ACE Study. Five are personal — physical abuse, verbal abuse, sexual abuse, physical neglect, and emotional neglect. Five are related to other family members: a parent who’s an alcoholic, a mother who’s a victim of domestic violence, a family member in jail, a family member diagnosed with a mental illness, and the disappearance of a parent through divorce, death or abandonment. Each type of trauma counts as one. So a person who’s been physically abused, with one alcoholic parent, and a mother who was beaten up has an ACE score of three.</a:t>
            </a:r>
          </a:p>
        </p:txBody>
      </p:sp>
    </p:spTree>
    <p:extLst>
      <p:ext uri="{BB962C8B-B14F-4D97-AF65-F5344CB8AC3E}">
        <p14:creationId xmlns:p14="http://schemas.microsoft.com/office/powerpoint/2010/main" val="226526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46" y="1160167"/>
            <a:ext cx="8534400" cy="952886"/>
          </a:xfrm>
        </p:spPr>
        <p:txBody>
          <a:bodyPr>
            <a:normAutofit/>
          </a:bodyPr>
          <a:lstStyle/>
          <a:p>
            <a:r>
              <a:rPr lang="en-US" dirty="0" smtClean="0">
                <a:solidFill>
                  <a:schemeClr val="bg1"/>
                </a:solidFill>
              </a:rPr>
              <a:t>Aces Questions</a:t>
            </a:r>
            <a:br>
              <a:rPr lang="en-US" dirty="0" smtClean="0">
                <a:solidFill>
                  <a:schemeClr val="bg1"/>
                </a:solidFill>
              </a:rPr>
            </a:br>
            <a:r>
              <a:rPr lang="en-US" sz="1600" dirty="0">
                <a:solidFill>
                  <a:schemeClr val="bg1"/>
                </a:solidFill>
              </a:rPr>
              <a:t>Source:  </a:t>
            </a:r>
            <a:r>
              <a:rPr lang="en-US" sz="1600" dirty="0">
                <a:solidFill>
                  <a:schemeClr val="bg1"/>
                </a:solidFill>
                <a:hlinkClick r:id="rId2"/>
              </a:rPr>
              <a:t>https://acestoohigh.com/got-your-ace-score/</a:t>
            </a:r>
            <a:r>
              <a:rPr lang="en-US" sz="1600" dirty="0">
                <a:solidFill>
                  <a:schemeClr val="bg1"/>
                </a:solidFill>
              </a:rPr>
              <a:t> Retrieved on 3/1/19</a:t>
            </a:r>
          </a:p>
        </p:txBody>
      </p:sp>
      <p:sp>
        <p:nvSpPr>
          <p:cNvPr id="3" name="Content Placeholder 2"/>
          <p:cNvSpPr>
            <a:spLocks noGrp="1"/>
          </p:cNvSpPr>
          <p:nvPr>
            <p:ph idx="1"/>
          </p:nvPr>
        </p:nvSpPr>
        <p:spPr>
          <a:xfrm>
            <a:off x="360218" y="2301411"/>
            <a:ext cx="11665527" cy="4478080"/>
          </a:xfrm>
        </p:spPr>
        <p:txBody>
          <a:bodyPr>
            <a:normAutofit fontScale="55000" lnSpcReduction="20000"/>
          </a:bodyPr>
          <a:lstStyle/>
          <a:p>
            <a:pPr marL="0" indent="0" fontAlgn="base">
              <a:buNone/>
            </a:pPr>
            <a:r>
              <a:rPr lang="en-US" dirty="0">
                <a:solidFill>
                  <a:schemeClr val="bg1"/>
                </a:solidFill>
              </a:rPr>
              <a:t>Prior to your 18th birthday:</a:t>
            </a:r>
          </a:p>
          <a:p>
            <a:pPr lvl="0" fontAlgn="base"/>
            <a:r>
              <a:rPr lang="en-US" dirty="0">
                <a:solidFill>
                  <a:schemeClr val="bg1"/>
                </a:solidFill>
              </a:rPr>
              <a:t>Did a parent or other adult in the household often or very often… Swear at you, insult you, put you down, or humiliate you? or Act in a way that made you afraid that you might be physically </a:t>
            </a:r>
            <a:r>
              <a:rPr lang="en-US" dirty="0" smtClean="0">
                <a:solidFill>
                  <a:schemeClr val="bg1"/>
                </a:solidFill>
              </a:rPr>
              <a:t>hurt?</a:t>
            </a:r>
          </a:p>
          <a:p>
            <a:pPr lvl="0" fontAlgn="base"/>
            <a:r>
              <a:rPr lang="en-US" dirty="0" smtClean="0">
                <a:solidFill>
                  <a:schemeClr val="bg1"/>
                </a:solidFill>
              </a:rPr>
              <a:t>Did </a:t>
            </a:r>
            <a:r>
              <a:rPr lang="en-US" dirty="0">
                <a:solidFill>
                  <a:schemeClr val="bg1"/>
                </a:solidFill>
              </a:rPr>
              <a:t>a parent or other adult in the household often or very often… Push, grab, slap, or throw something at you? or Ever hit you so hard that you had marks or were </a:t>
            </a:r>
            <a:r>
              <a:rPr lang="en-US" dirty="0" smtClean="0">
                <a:solidFill>
                  <a:schemeClr val="bg1"/>
                </a:solidFill>
              </a:rPr>
              <a:t>injured?</a:t>
            </a:r>
          </a:p>
          <a:p>
            <a:pPr lvl="0" fontAlgn="base"/>
            <a:r>
              <a:rPr lang="en-US" dirty="0" smtClean="0">
                <a:solidFill>
                  <a:schemeClr val="bg1"/>
                </a:solidFill>
              </a:rPr>
              <a:t>Did </a:t>
            </a:r>
            <a:r>
              <a:rPr lang="en-US" dirty="0">
                <a:solidFill>
                  <a:schemeClr val="bg1"/>
                </a:solidFill>
              </a:rPr>
              <a:t>an adult or person at least 5 years older than you ever… Touch or fondle you or have you touch their body in a sexual way? or Attempt or actually have oral, anal, or vaginal intercourse with </a:t>
            </a:r>
            <a:r>
              <a:rPr lang="en-US" dirty="0" smtClean="0">
                <a:solidFill>
                  <a:schemeClr val="bg1"/>
                </a:solidFill>
              </a:rPr>
              <a:t>you?</a:t>
            </a:r>
          </a:p>
          <a:p>
            <a:pPr lvl="0" fontAlgn="base"/>
            <a:r>
              <a:rPr lang="en-US" dirty="0" smtClean="0">
                <a:solidFill>
                  <a:schemeClr val="bg1"/>
                </a:solidFill>
              </a:rPr>
              <a:t>Did </a:t>
            </a:r>
            <a:r>
              <a:rPr lang="en-US" dirty="0">
                <a:solidFill>
                  <a:schemeClr val="bg1"/>
                </a:solidFill>
              </a:rPr>
              <a:t>you often or very often feel that … No one in your family loved you or thought you were important or special? or Your family didn’t look out for each other, feel close to each other, or support each </a:t>
            </a:r>
            <a:r>
              <a:rPr lang="en-US" dirty="0" smtClean="0">
                <a:solidFill>
                  <a:schemeClr val="bg1"/>
                </a:solidFill>
              </a:rPr>
              <a:t>other?</a:t>
            </a:r>
          </a:p>
          <a:p>
            <a:pPr lvl="0" fontAlgn="base"/>
            <a:r>
              <a:rPr lang="en-US" dirty="0" smtClean="0">
                <a:solidFill>
                  <a:schemeClr val="bg1"/>
                </a:solidFill>
              </a:rPr>
              <a:t>Did </a:t>
            </a:r>
            <a:r>
              <a:rPr lang="en-US" dirty="0">
                <a:solidFill>
                  <a:schemeClr val="bg1"/>
                </a:solidFill>
              </a:rPr>
              <a:t>you often or very often feel that … You didn’t have enough to eat, had to wear dirty clothes, and had no one to protect you? or Your parents were too drunk or high to take care of you or take you to the doctor if you needed </a:t>
            </a:r>
            <a:r>
              <a:rPr lang="en-US" dirty="0" smtClean="0">
                <a:solidFill>
                  <a:schemeClr val="bg1"/>
                </a:solidFill>
              </a:rPr>
              <a:t>it?</a:t>
            </a:r>
          </a:p>
          <a:p>
            <a:pPr lvl="0" fontAlgn="base"/>
            <a:r>
              <a:rPr lang="en-US" dirty="0" smtClean="0">
                <a:solidFill>
                  <a:schemeClr val="bg1"/>
                </a:solidFill>
              </a:rPr>
              <a:t>Were </a:t>
            </a:r>
            <a:r>
              <a:rPr lang="en-US" dirty="0">
                <a:solidFill>
                  <a:schemeClr val="bg1"/>
                </a:solidFill>
              </a:rPr>
              <a:t>your parents ever separated or </a:t>
            </a:r>
            <a:r>
              <a:rPr lang="en-US" dirty="0" smtClean="0">
                <a:solidFill>
                  <a:schemeClr val="bg1"/>
                </a:solidFill>
              </a:rPr>
              <a:t>divorced?</a:t>
            </a:r>
          </a:p>
          <a:p>
            <a:pPr lvl="0" fontAlgn="base"/>
            <a:r>
              <a:rPr lang="en-US" dirty="0" smtClean="0">
                <a:solidFill>
                  <a:schemeClr val="bg1"/>
                </a:solidFill>
              </a:rPr>
              <a:t>Was </a:t>
            </a:r>
            <a:r>
              <a:rPr lang="en-US" dirty="0">
                <a:solidFill>
                  <a:schemeClr val="bg1"/>
                </a:solidFill>
              </a:rPr>
              <a:t>your mother or stepmother:</a:t>
            </a:r>
            <a:br>
              <a:rPr lang="en-US" dirty="0">
                <a:solidFill>
                  <a:schemeClr val="bg1"/>
                </a:solidFill>
              </a:rPr>
            </a:br>
            <a:r>
              <a:rPr lang="en-US" dirty="0">
                <a:solidFill>
                  <a:schemeClr val="bg1"/>
                </a:solidFill>
              </a:rPr>
              <a:t>Often or very often pushed, grabbed, slapped, or had something thrown at her? or Sometimes, often, or very often kicked, bitten, hit with a fist, or hit with something hard? or Ever repeatedly hit over at least a few minutes or threatened with a gun or </a:t>
            </a:r>
            <a:r>
              <a:rPr lang="en-US" dirty="0" smtClean="0">
                <a:solidFill>
                  <a:schemeClr val="bg1"/>
                </a:solidFill>
              </a:rPr>
              <a:t>knife?</a:t>
            </a:r>
          </a:p>
          <a:p>
            <a:pPr lvl="0" fontAlgn="base"/>
            <a:r>
              <a:rPr lang="en-US" dirty="0" smtClean="0">
                <a:solidFill>
                  <a:schemeClr val="bg1"/>
                </a:solidFill>
              </a:rPr>
              <a:t>Did </a:t>
            </a:r>
            <a:r>
              <a:rPr lang="en-US" dirty="0">
                <a:solidFill>
                  <a:schemeClr val="bg1"/>
                </a:solidFill>
              </a:rPr>
              <a:t>you live with anyone who was a problem drinker or alcoholic, or who used street </a:t>
            </a:r>
            <a:r>
              <a:rPr lang="en-US" dirty="0" smtClean="0">
                <a:solidFill>
                  <a:schemeClr val="bg1"/>
                </a:solidFill>
              </a:rPr>
              <a:t>drugs?</a:t>
            </a:r>
          </a:p>
          <a:p>
            <a:pPr lvl="0" fontAlgn="base"/>
            <a:r>
              <a:rPr lang="en-US" dirty="0" smtClean="0">
                <a:solidFill>
                  <a:schemeClr val="bg1"/>
                </a:solidFill>
              </a:rPr>
              <a:t>Was </a:t>
            </a:r>
            <a:r>
              <a:rPr lang="en-US" dirty="0">
                <a:solidFill>
                  <a:schemeClr val="bg1"/>
                </a:solidFill>
              </a:rPr>
              <a:t>a household member depressed or mentally ill, or did a household member attempt suicide?                        </a:t>
            </a:r>
            <a:endParaRPr lang="en-US" dirty="0" smtClean="0">
              <a:solidFill>
                <a:schemeClr val="bg1"/>
              </a:solidFill>
            </a:endParaRPr>
          </a:p>
          <a:p>
            <a:pPr lvl="0" fontAlgn="base"/>
            <a:r>
              <a:rPr lang="en-US" dirty="0" smtClean="0">
                <a:solidFill>
                  <a:schemeClr val="bg1"/>
                </a:solidFill>
              </a:rPr>
              <a:t>Did </a:t>
            </a:r>
            <a:r>
              <a:rPr lang="en-US" dirty="0">
                <a:solidFill>
                  <a:schemeClr val="bg1"/>
                </a:solidFill>
              </a:rPr>
              <a:t>a household member go to prison?</a:t>
            </a:r>
            <a:r>
              <a:rPr lang="en-US" dirty="0"/>
              <a:t/>
            </a:r>
            <a:br>
              <a:rPr lang="en-US" dirty="0"/>
            </a:br>
            <a:endParaRPr lang="en-US" dirty="0"/>
          </a:p>
        </p:txBody>
      </p:sp>
    </p:spTree>
    <p:extLst>
      <p:ext uri="{BB962C8B-B14F-4D97-AF65-F5344CB8AC3E}">
        <p14:creationId xmlns:p14="http://schemas.microsoft.com/office/powerpoint/2010/main" val="1603476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70" y="1275965"/>
            <a:ext cx="10515600" cy="1325563"/>
          </a:xfrm>
        </p:spPr>
        <p:txBody>
          <a:bodyPr>
            <a:normAutofit/>
          </a:bodyPr>
          <a:lstStyle/>
          <a:p>
            <a:r>
              <a:rPr lang="en-US" dirty="0" smtClean="0">
                <a:solidFill>
                  <a:schemeClr val="bg1"/>
                </a:solidFill>
              </a:rPr>
              <a:t>Some key results</a:t>
            </a:r>
            <a:br>
              <a:rPr lang="en-US" dirty="0" smtClean="0">
                <a:solidFill>
                  <a:schemeClr val="bg1"/>
                </a:solidFill>
              </a:rPr>
            </a:br>
            <a:r>
              <a:rPr lang="en-US" sz="1400" dirty="0">
                <a:solidFill>
                  <a:schemeClr val="bg1"/>
                </a:solidFill>
              </a:rPr>
              <a:t>Source:  </a:t>
            </a:r>
            <a:r>
              <a:rPr lang="en-US" sz="1400" dirty="0">
                <a:solidFill>
                  <a:schemeClr val="bg1"/>
                </a:solidFill>
                <a:hlinkClick r:id="rId2"/>
              </a:rPr>
              <a:t>https://acestoohigh.com/got-your-ace-score/</a:t>
            </a:r>
            <a:r>
              <a:rPr lang="en-US" sz="1400" dirty="0">
                <a:solidFill>
                  <a:schemeClr val="bg1"/>
                </a:solidFill>
              </a:rPr>
              <a:t> Retrieved on 3/1/19</a:t>
            </a:r>
          </a:p>
        </p:txBody>
      </p:sp>
      <p:sp>
        <p:nvSpPr>
          <p:cNvPr id="3" name="Content Placeholder 2"/>
          <p:cNvSpPr>
            <a:spLocks noGrp="1"/>
          </p:cNvSpPr>
          <p:nvPr>
            <p:ph idx="1"/>
          </p:nvPr>
        </p:nvSpPr>
        <p:spPr>
          <a:xfrm>
            <a:off x="601894" y="2601528"/>
            <a:ext cx="10515600" cy="3788998"/>
          </a:xfrm>
        </p:spPr>
        <p:txBody>
          <a:bodyPr/>
          <a:lstStyle/>
          <a:p>
            <a:r>
              <a:rPr lang="en-US" dirty="0" smtClean="0">
                <a:solidFill>
                  <a:schemeClr val="bg1"/>
                </a:solidFill>
              </a:rPr>
              <a:t>Of the 17,000 surveyed…</a:t>
            </a:r>
          </a:p>
          <a:p>
            <a:r>
              <a:rPr lang="en-US" dirty="0" smtClean="0">
                <a:solidFill>
                  <a:schemeClr val="bg1"/>
                </a:solidFill>
              </a:rPr>
              <a:t>1 in 4 were exposed to 2 categories of aces.</a:t>
            </a:r>
          </a:p>
          <a:p>
            <a:r>
              <a:rPr lang="en-US" dirty="0" smtClean="0">
                <a:solidFill>
                  <a:schemeClr val="bg1"/>
                </a:solidFill>
              </a:rPr>
              <a:t>1 in 16 were expose to 4 or more categories.</a:t>
            </a:r>
          </a:p>
          <a:p>
            <a:r>
              <a:rPr lang="en-US" dirty="0" smtClean="0">
                <a:solidFill>
                  <a:schemeClr val="bg1"/>
                </a:solidFill>
              </a:rPr>
              <a:t>Individuals who experienced 4 or more of these incidents growing up were more prone to emotional, physiological and psychological challenges in adulthood.</a:t>
            </a:r>
            <a:endParaRPr lang="en-US" dirty="0">
              <a:solidFill>
                <a:schemeClr val="bg1"/>
              </a:solidFill>
            </a:endParaRPr>
          </a:p>
        </p:txBody>
      </p:sp>
    </p:spTree>
    <p:extLst>
      <p:ext uri="{BB962C8B-B14F-4D97-AF65-F5344CB8AC3E}">
        <p14:creationId xmlns:p14="http://schemas.microsoft.com/office/powerpoint/2010/main" val="3321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253446"/>
            <a:ext cx="11323061" cy="739741"/>
          </a:xfrm>
        </p:spPr>
        <p:txBody>
          <a:bodyPr>
            <a:normAutofit fontScale="90000"/>
          </a:bodyPr>
          <a:lstStyle/>
          <a:p>
            <a:r>
              <a:rPr lang="en-US" dirty="0" smtClean="0">
                <a:solidFill>
                  <a:schemeClr val="bg1"/>
                </a:solidFill>
              </a:rPr>
              <a:t>Impact of Trauma throughout the lifespan</a:t>
            </a:r>
            <a:br>
              <a:rPr lang="en-US" dirty="0" smtClean="0">
                <a:solidFill>
                  <a:schemeClr val="bg1"/>
                </a:solidFill>
              </a:rPr>
            </a:br>
            <a:r>
              <a:rPr lang="en-US" sz="1600" dirty="0">
                <a:solidFill>
                  <a:schemeClr val="bg1"/>
                </a:solidFill>
              </a:rPr>
              <a:t>Source:  </a:t>
            </a:r>
            <a:r>
              <a:rPr lang="en-US" sz="1600" dirty="0">
                <a:solidFill>
                  <a:schemeClr val="bg1"/>
                </a:solidFill>
                <a:hlinkClick r:id="rId2"/>
              </a:rPr>
              <a:t>https://acestoohigh.com/got-your-ace-score/</a:t>
            </a:r>
            <a:r>
              <a:rPr lang="en-US" sz="1600" dirty="0">
                <a:solidFill>
                  <a:schemeClr val="bg1"/>
                </a:solidFill>
              </a:rPr>
              <a:t> Retrieved on 3/1/19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6468420"/>
              </p:ext>
            </p:extLst>
          </p:nvPr>
        </p:nvGraphicFramePr>
        <p:xfrm>
          <a:off x="1136073" y="1727200"/>
          <a:ext cx="9845242" cy="4583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 Arrow 5"/>
          <p:cNvSpPr/>
          <p:nvPr/>
        </p:nvSpPr>
        <p:spPr>
          <a:xfrm>
            <a:off x="249382" y="2116476"/>
            <a:ext cx="886691" cy="4269390"/>
          </a:xfrm>
          <a:prstGeom prst="up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dirty="0" smtClean="0">
                <a:ln w="0"/>
                <a:solidFill>
                  <a:schemeClr val="tx1"/>
                </a:solidFill>
                <a:effectLst>
                  <a:outerShdw blurRad="38100" dist="19050" dir="2700000" algn="tl" rotWithShape="0">
                    <a:schemeClr val="dk1">
                      <a:alpha val="40000"/>
                    </a:schemeClr>
                  </a:outerShdw>
                </a:effectLst>
              </a:rPr>
              <a:t>AGE</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8030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971" y="1211501"/>
            <a:ext cx="10515600" cy="1325563"/>
          </a:xfrm>
        </p:spPr>
        <p:txBody>
          <a:bodyPr>
            <a:normAutofit/>
          </a:bodyPr>
          <a:lstStyle/>
          <a:p>
            <a:r>
              <a:rPr lang="en-US" dirty="0" smtClean="0">
                <a:solidFill>
                  <a:schemeClr val="bg1"/>
                </a:solidFill>
              </a:rPr>
              <a:t>Neurological Impact </a:t>
            </a:r>
            <a:r>
              <a:rPr lang="en-US" dirty="0">
                <a:solidFill>
                  <a:schemeClr val="bg1"/>
                </a:solidFill>
              </a:rPr>
              <a:t>of </a:t>
            </a:r>
            <a:r>
              <a:rPr lang="en-US" dirty="0" smtClean="0">
                <a:solidFill>
                  <a:schemeClr val="bg1"/>
                </a:solidFill>
              </a:rPr>
              <a:t>Trauma</a:t>
            </a:r>
            <a:r>
              <a:rPr lang="en-US" dirty="0"/>
              <a:t/>
            </a:r>
            <a:br>
              <a:rPr lang="en-US" dirty="0"/>
            </a:br>
            <a:r>
              <a:rPr lang="en-US" sz="1200" dirty="0">
                <a:solidFill>
                  <a:schemeClr val="bg1"/>
                </a:solidFill>
              </a:rPr>
              <a:t>Source:  </a:t>
            </a:r>
            <a:r>
              <a:rPr lang="en-US" sz="1200" dirty="0">
                <a:solidFill>
                  <a:schemeClr val="bg1"/>
                </a:solidFill>
                <a:hlinkClick r:id="rId2"/>
              </a:rPr>
              <a:t>https://</a:t>
            </a:r>
            <a:r>
              <a:rPr lang="en-US" sz="1200" dirty="0" smtClean="0">
                <a:solidFill>
                  <a:schemeClr val="bg1"/>
                </a:solidFill>
                <a:hlinkClick r:id="rId2"/>
              </a:rPr>
              <a:t>www.hormone.org/hormones-and-health/hormones/cortisol retrieved on 3/15/19</a:t>
            </a:r>
            <a:r>
              <a:rPr lang="en-US" sz="1200" dirty="0">
                <a:solidFill>
                  <a:schemeClr val="bg1"/>
                </a:solidFill>
              </a:rPr>
              <a:t/>
            </a:r>
            <a:br>
              <a:rPr lang="en-US" sz="1200" dirty="0">
                <a:solidFill>
                  <a:schemeClr val="bg1"/>
                </a:solidFill>
              </a:rPr>
            </a:br>
            <a:r>
              <a:rPr lang="en-US" sz="1200" dirty="0">
                <a:solidFill>
                  <a:schemeClr val="bg1"/>
                </a:solidFill>
              </a:rPr>
              <a:t>Source:  </a:t>
            </a:r>
            <a:r>
              <a:rPr lang="en-US" sz="1200" dirty="0">
                <a:solidFill>
                  <a:schemeClr val="bg1"/>
                </a:solidFill>
                <a:hlinkClick r:id="rId3"/>
              </a:rPr>
              <a:t>https://acestoohigh.com/got-your-ace-score/</a:t>
            </a:r>
            <a:r>
              <a:rPr lang="en-US" sz="1200" dirty="0">
                <a:solidFill>
                  <a:schemeClr val="bg1"/>
                </a:solidFill>
              </a:rPr>
              <a:t> Retrieved on 3/1/19</a:t>
            </a:r>
          </a:p>
        </p:txBody>
      </p:sp>
      <p:sp>
        <p:nvSpPr>
          <p:cNvPr id="5" name="Content Placeholder 4"/>
          <p:cNvSpPr>
            <a:spLocks noGrp="1"/>
          </p:cNvSpPr>
          <p:nvPr>
            <p:ph sz="half" idx="1"/>
          </p:nvPr>
        </p:nvSpPr>
        <p:spPr>
          <a:xfrm>
            <a:off x="314756" y="2740891"/>
            <a:ext cx="5227062" cy="3913909"/>
          </a:xfrm>
        </p:spPr>
        <p:txBody>
          <a:bodyPr>
            <a:normAutofit fontScale="77500" lnSpcReduction="20000"/>
          </a:bodyPr>
          <a:lstStyle/>
          <a:p>
            <a:pPr marL="0" indent="0">
              <a:buNone/>
            </a:pPr>
            <a:r>
              <a:rPr lang="en-US" sz="2800" dirty="0" smtClean="0">
                <a:solidFill>
                  <a:schemeClr val="bg1"/>
                </a:solidFill>
              </a:rPr>
              <a:t>Cortisol is known as the “stress hormone” because of it’s release during stressful situations.  But it serves other functions within the body.  </a:t>
            </a:r>
          </a:p>
          <a:p>
            <a:pPr marL="0" indent="0">
              <a:buNone/>
            </a:pPr>
            <a:endParaRPr lang="en-US" sz="2800" dirty="0" smtClean="0">
              <a:solidFill>
                <a:schemeClr val="bg1"/>
              </a:solidFill>
            </a:endParaRPr>
          </a:p>
          <a:p>
            <a:pPr marL="0" indent="0">
              <a:buNone/>
            </a:pPr>
            <a:r>
              <a:rPr lang="en-US" sz="2800" dirty="0" smtClean="0">
                <a:solidFill>
                  <a:schemeClr val="bg1"/>
                </a:solidFill>
              </a:rPr>
              <a:t>Cortisol can help control blood sugar, regulate metabolism, reduce inflammation, blood pressure and memory retention.  </a:t>
            </a:r>
          </a:p>
          <a:p>
            <a:pPr marL="0" indent="0">
              <a:buNone/>
            </a:pPr>
            <a:endParaRPr lang="en-US" sz="2800" dirty="0" smtClean="0">
              <a:solidFill>
                <a:schemeClr val="bg1"/>
              </a:solidFill>
            </a:endParaRPr>
          </a:p>
          <a:p>
            <a:pPr marL="0" indent="0">
              <a:buNone/>
            </a:pPr>
            <a:r>
              <a:rPr lang="en-US" sz="2800" dirty="0" smtClean="0">
                <a:solidFill>
                  <a:schemeClr val="bg1"/>
                </a:solidFill>
              </a:rPr>
              <a:t>Research is highlighting the imbalance of cortisol in the reptilian brain/ brainstem.</a:t>
            </a:r>
            <a:endParaRPr lang="en-US" sz="2800" dirty="0">
              <a:solidFill>
                <a:schemeClr val="bg1"/>
              </a:solidFill>
            </a:endParaRPr>
          </a:p>
        </p:txBody>
      </p:sp>
      <p:pic>
        <p:nvPicPr>
          <p:cNvPr id="7"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07859" y="2740891"/>
            <a:ext cx="5510213" cy="3275831"/>
          </a:xfrm>
        </p:spPr>
      </p:pic>
    </p:spTree>
    <p:extLst>
      <p:ext uri="{BB962C8B-B14F-4D97-AF65-F5344CB8AC3E}">
        <p14:creationId xmlns:p14="http://schemas.microsoft.com/office/powerpoint/2010/main" val="20520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53" y="1383490"/>
            <a:ext cx="10515600" cy="1325563"/>
          </a:xfrm>
        </p:spPr>
        <p:txBody>
          <a:bodyPr/>
          <a:lstStyle/>
          <a:p>
            <a:r>
              <a:rPr lang="en-US" dirty="0" smtClean="0">
                <a:solidFill>
                  <a:schemeClr val="bg1"/>
                </a:solidFill>
              </a:rPr>
              <a:t>A little about me</a:t>
            </a:r>
            <a:endParaRPr lang="en-US" dirty="0">
              <a:solidFill>
                <a:schemeClr val="bg1"/>
              </a:solidFill>
            </a:endParaRPr>
          </a:p>
        </p:txBody>
      </p:sp>
      <p:sp>
        <p:nvSpPr>
          <p:cNvPr id="3" name="Content Placeholder 2"/>
          <p:cNvSpPr>
            <a:spLocks noGrp="1"/>
          </p:cNvSpPr>
          <p:nvPr>
            <p:ph idx="1"/>
          </p:nvPr>
        </p:nvSpPr>
        <p:spPr>
          <a:xfrm>
            <a:off x="1774103" y="2444418"/>
            <a:ext cx="8534400" cy="4024745"/>
          </a:xfrm>
        </p:spPr>
        <p:txBody>
          <a:bodyPr>
            <a:normAutofit fontScale="92500" lnSpcReduction="10000"/>
          </a:bodyPr>
          <a:lstStyle/>
          <a:p>
            <a:r>
              <a:rPr lang="en-US" dirty="0" smtClean="0">
                <a:solidFill>
                  <a:schemeClr val="bg1"/>
                </a:solidFill>
              </a:rPr>
              <a:t>15 years serving within Child Welfare, Mental Health and Juvenile Probation</a:t>
            </a:r>
          </a:p>
          <a:p>
            <a:r>
              <a:rPr lang="en-US" dirty="0" smtClean="0">
                <a:solidFill>
                  <a:schemeClr val="bg1"/>
                </a:solidFill>
              </a:rPr>
              <a:t>RCL-14 experience</a:t>
            </a:r>
          </a:p>
          <a:p>
            <a:r>
              <a:rPr lang="en-US" dirty="0" smtClean="0">
                <a:solidFill>
                  <a:schemeClr val="bg1"/>
                </a:solidFill>
              </a:rPr>
              <a:t>Direct care, supervision, executive leadership</a:t>
            </a:r>
          </a:p>
          <a:p>
            <a:r>
              <a:rPr lang="en-US" dirty="0" smtClean="0">
                <a:solidFill>
                  <a:schemeClr val="bg1"/>
                </a:solidFill>
              </a:rPr>
              <a:t>Policy advocacy and system of care reform</a:t>
            </a:r>
          </a:p>
          <a:p>
            <a:r>
              <a:rPr lang="en-US" dirty="0" smtClean="0">
                <a:solidFill>
                  <a:schemeClr val="bg1"/>
                </a:solidFill>
              </a:rPr>
              <a:t>Key populations served:</a:t>
            </a:r>
          </a:p>
          <a:p>
            <a:pPr lvl="1"/>
            <a:r>
              <a:rPr lang="en-US" dirty="0" smtClean="0">
                <a:solidFill>
                  <a:schemeClr val="bg1"/>
                </a:solidFill>
              </a:rPr>
              <a:t>High acuity</a:t>
            </a:r>
          </a:p>
          <a:p>
            <a:pPr lvl="1"/>
            <a:r>
              <a:rPr lang="en-US" dirty="0" smtClean="0">
                <a:solidFill>
                  <a:schemeClr val="bg1"/>
                </a:solidFill>
              </a:rPr>
              <a:t>Youth with complex needs</a:t>
            </a:r>
          </a:p>
          <a:p>
            <a:pPr lvl="1"/>
            <a:r>
              <a:rPr lang="en-US" dirty="0" smtClean="0">
                <a:solidFill>
                  <a:schemeClr val="bg1"/>
                </a:solidFill>
              </a:rPr>
              <a:t>History of severe trauma</a:t>
            </a:r>
          </a:p>
          <a:p>
            <a:pPr lvl="1"/>
            <a:r>
              <a:rPr lang="en-US" dirty="0" smtClean="0">
                <a:solidFill>
                  <a:schemeClr val="bg1"/>
                </a:solidFill>
              </a:rPr>
              <a:t>Significant emotional, behavioral and social impairments</a:t>
            </a:r>
            <a:endParaRPr lang="en-US" dirty="0">
              <a:solidFill>
                <a:schemeClr val="bg1"/>
              </a:solidFill>
            </a:endParaRPr>
          </a:p>
        </p:txBody>
      </p:sp>
    </p:spTree>
    <p:extLst>
      <p:ext uri="{BB962C8B-B14F-4D97-AF65-F5344CB8AC3E}">
        <p14:creationId xmlns:p14="http://schemas.microsoft.com/office/powerpoint/2010/main" val="2482452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340" y="1209964"/>
            <a:ext cx="8534400" cy="1507067"/>
          </a:xfrm>
        </p:spPr>
        <p:txBody>
          <a:bodyPr>
            <a:normAutofit/>
          </a:bodyPr>
          <a:lstStyle/>
          <a:p>
            <a:r>
              <a:rPr lang="en-US" dirty="0" smtClean="0">
                <a:solidFill>
                  <a:schemeClr val="bg1"/>
                </a:solidFill>
              </a:rPr>
              <a:t>At-risk Populations</a:t>
            </a:r>
            <a:br>
              <a:rPr lang="en-US" dirty="0" smtClean="0">
                <a:solidFill>
                  <a:schemeClr val="bg1"/>
                </a:solidFill>
              </a:rPr>
            </a:br>
            <a:r>
              <a:rPr lang="en-US" sz="1200" dirty="0">
                <a:solidFill>
                  <a:schemeClr val="bg1"/>
                </a:solidFill>
              </a:rPr>
              <a:t>Source:  </a:t>
            </a:r>
            <a:r>
              <a:rPr lang="en-US" sz="1200" dirty="0">
                <a:solidFill>
                  <a:schemeClr val="bg1"/>
                </a:solidFill>
                <a:hlinkClick r:id="rId2"/>
              </a:rPr>
              <a:t>https://acestoohigh.com/got-your-ace-score/</a:t>
            </a:r>
            <a:r>
              <a:rPr lang="en-US" sz="1200" dirty="0">
                <a:solidFill>
                  <a:schemeClr val="bg1"/>
                </a:solidFill>
              </a:rPr>
              <a:t> Retrieved on 3/1/19</a:t>
            </a:r>
          </a:p>
        </p:txBody>
      </p:sp>
      <p:sp>
        <p:nvSpPr>
          <p:cNvPr id="6" name="Content Placeholder 5"/>
          <p:cNvSpPr>
            <a:spLocks noGrp="1"/>
          </p:cNvSpPr>
          <p:nvPr>
            <p:ph idx="1"/>
          </p:nvPr>
        </p:nvSpPr>
        <p:spPr>
          <a:xfrm>
            <a:off x="259340" y="2549235"/>
            <a:ext cx="11720225" cy="3943927"/>
          </a:xfrm>
        </p:spPr>
        <p:txBody>
          <a:bodyPr>
            <a:normAutofit fontScale="92500" lnSpcReduction="10000"/>
          </a:bodyPr>
          <a:lstStyle/>
          <a:p>
            <a:pPr marL="0" indent="0">
              <a:buNone/>
            </a:pPr>
            <a:r>
              <a:rPr lang="en-US" sz="2400" dirty="0" smtClean="0">
                <a:solidFill>
                  <a:schemeClr val="bg1"/>
                </a:solidFill>
              </a:rPr>
              <a:t>Prevalence of trauma is statistically higher within certain populations of children and youth including:</a:t>
            </a:r>
          </a:p>
          <a:p>
            <a:pPr marL="0" indent="0">
              <a:buNone/>
            </a:pPr>
            <a:endParaRPr lang="en-US" sz="2400" dirty="0" smtClean="0">
              <a:solidFill>
                <a:schemeClr val="bg1"/>
              </a:solidFill>
            </a:endParaRPr>
          </a:p>
          <a:p>
            <a:pPr lvl="1"/>
            <a:r>
              <a:rPr lang="en-US" sz="2100" dirty="0" smtClean="0">
                <a:solidFill>
                  <a:schemeClr val="bg1"/>
                </a:solidFill>
              </a:rPr>
              <a:t>Abused and neglected</a:t>
            </a:r>
          </a:p>
          <a:p>
            <a:pPr lvl="1"/>
            <a:r>
              <a:rPr lang="en-US" sz="2100" dirty="0" smtClean="0">
                <a:solidFill>
                  <a:schemeClr val="bg1"/>
                </a:solidFill>
              </a:rPr>
              <a:t>Sexually abused</a:t>
            </a:r>
          </a:p>
          <a:p>
            <a:pPr lvl="1"/>
            <a:r>
              <a:rPr lang="en-US" sz="2100" dirty="0" smtClean="0">
                <a:solidFill>
                  <a:schemeClr val="bg1"/>
                </a:solidFill>
              </a:rPr>
              <a:t>Suicidal/ self-injurious</a:t>
            </a:r>
          </a:p>
          <a:p>
            <a:pPr lvl="1"/>
            <a:r>
              <a:rPr lang="en-US" sz="2100" dirty="0" smtClean="0">
                <a:solidFill>
                  <a:schemeClr val="bg1"/>
                </a:solidFill>
              </a:rPr>
              <a:t>Substance using</a:t>
            </a:r>
          </a:p>
          <a:p>
            <a:pPr lvl="1"/>
            <a:r>
              <a:rPr lang="en-US" sz="2100" dirty="0" smtClean="0">
                <a:solidFill>
                  <a:schemeClr val="bg1"/>
                </a:solidFill>
              </a:rPr>
              <a:t>Intellectually disabled</a:t>
            </a:r>
          </a:p>
          <a:p>
            <a:pPr lvl="1"/>
            <a:r>
              <a:rPr lang="en-US" sz="2100" dirty="0" smtClean="0">
                <a:solidFill>
                  <a:schemeClr val="bg1"/>
                </a:solidFill>
              </a:rPr>
              <a:t>LGBTQ+</a:t>
            </a:r>
          </a:p>
          <a:p>
            <a:pPr lvl="1"/>
            <a:r>
              <a:rPr lang="en-US" sz="2100" dirty="0" smtClean="0">
                <a:solidFill>
                  <a:schemeClr val="bg1"/>
                </a:solidFill>
              </a:rPr>
              <a:t>Immigrant/ refugee</a:t>
            </a:r>
          </a:p>
          <a:p>
            <a:pPr lvl="1"/>
            <a:r>
              <a:rPr lang="en-US" sz="2100" dirty="0" smtClean="0">
                <a:solidFill>
                  <a:schemeClr val="bg1"/>
                </a:solidFill>
              </a:rPr>
              <a:t>Child Welfare</a:t>
            </a:r>
          </a:p>
          <a:p>
            <a:pPr lvl="1"/>
            <a:r>
              <a:rPr lang="en-US" sz="2100" dirty="0" smtClean="0">
                <a:solidFill>
                  <a:schemeClr val="bg1"/>
                </a:solidFill>
              </a:rPr>
              <a:t>Mental Health</a:t>
            </a:r>
          </a:p>
          <a:p>
            <a:pPr lvl="1"/>
            <a:r>
              <a:rPr lang="en-US" sz="2100" dirty="0" smtClean="0">
                <a:solidFill>
                  <a:schemeClr val="bg1"/>
                </a:solidFill>
              </a:rPr>
              <a:t>Juvenile Justice</a:t>
            </a:r>
            <a:endParaRPr lang="en-US" sz="2100" dirty="0">
              <a:solidFill>
                <a:schemeClr val="bg1"/>
              </a:solidFill>
            </a:endParaRPr>
          </a:p>
        </p:txBody>
      </p:sp>
    </p:spTree>
    <p:extLst>
      <p:ext uri="{BB962C8B-B14F-4D97-AF65-F5344CB8AC3E}">
        <p14:creationId xmlns:p14="http://schemas.microsoft.com/office/powerpoint/2010/main" val="33983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 calcmode="lin" valueType="num">
                                      <p:cBhvr additive="base">
                                        <p:cTn id="2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 calcmode="lin" valueType="num">
                                      <p:cBhvr additive="base">
                                        <p:cTn id="3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 calcmode="lin" valueType="num">
                                      <p:cBhvr additive="base">
                                        <p:cTn id="4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26" y="1299108"/>
            <a:ext cx="10515600" cy="1325563"/>
          </a:xfrm>
        </p:spPr>
        <p:txBody>
          <a:bodyPr>
            <a:normAutofit/>
          </a:bodyPr>
          <a:lstStyle/>
          <a:p>
            <a:r>
              <a:rPr lang="en-US" dirty="0" smtClean="0">
                <a:solidFill>
                  <a:schemeClr val="bg1"/>
                </a:solidFill>
              </a:rPr>
              <a:t>Trauma-Informed </a:t>
            </a:r>
            <a:r>
              <a:rPr lang="en-US" dirty="0">
                <a:solidFill>
                  <a:schemeClr val="bg1"/>
                </a:solidFill>
              </a:rPr>
              <a:t>P</a:t>
            </a:r>
            <a:r>
              <a:rPr lang="en-US" dirty="0" smtClean="0">
                <a:solidFill>
                  <a:schemeClr val="bg1"/>
                </a:solidFill>
              </a:rPr>
              <a:t>hilosophy</a:t>
            </a:r>
            <a:br>
              <a:rPr lang="en-US" dirty="0" smtClean="0">
                <a:solidFill>
                  <a:schemeClr val="bg1"/>
                </a:solidFill>
              </a:rPr>
            </a:br>
            <a:r>
              <a:rPr lang="en-US" sz="1400" dirty="0">
                <a:solidFill>
                  <a:schemeClr val="bg1"/>
                </a:solidFill>
              </a:rPr>
              <a:t>Source:  </a:t>
            </a:r>
            <a:r>
              <a:rPr lang="en-US" sz="1400" dirty="0">
                <a:solidFill>
                  <a:schemeClr val="bg1"/>
                </a:solidFill>
                <a:hlinkClick r:id="rId2"/>
              </a:rPr>
              <a:t>https://acestoohigh.com/got-your-ace-score/</a:t>
            </a:r>
            <a:r>
              <a:rPr lang="en-US" sz="1400" dirty="0">
                <a:solidFill>
                  <a:schemeClr val="bg1"/>
                </a:solidFill>
              </a:rPr>
              <a:t> Retrieved on 3/1/19</a:t>
            </a:r>
          </a:p>
        </p:txBody>
      </p:sp>
      <p:sp>
        <p:nvSpPr>
          <p:cNvPr id="3" name="Content Placeholder 2"/>
          <p:cNvSpPr>
            <a:spLocks noGrp="1"/>
          </p:cNvSpPr>
          <p:nvPr>
            <p:ph idx="1"/>
          </p:nvPr>
        </p:nvSpPr>
        <p:spPr>
          <a:xfrm>
            <a:off x="679335" y="2789382"/>
            <a:ext cx="10515600" cy="3186545"/>
          </a:xfrm>
        </p:spPr>
        <p:txBody>
          <a:bodyPr/>
          <a:lstStyle/>
          <a:p>
            <a:pPr marL="0" indent="0">
              <a:buNone/>
            </a:pPr>
            <a:r>
              <a:rPr lang="en-US" dirty="0" smtClean="0">
                <a:solidFill>
                  <a:schemeClr val="bg1"/>
                </a:solidFill>
              </a:rPr>
              <a:t>“Seeking to do no further harm; create and sustain zones of safety for children, youth and families who may have experienced trauma; and promote understanding, coping, resilience, strengths-based programing, growth and healing.”</a:t>
            </a:r>
          </a:p>
          <a:p>
            <a:pPr marL="0" indent="0">
              <a:buNone/>
            </a:pPr>
            <a:r>
              <a:rPr lang="en-US" sz="1200" dirty="0" smtClean="0">
                <a:solidFill>
                  <a:schemeClr val="bg1"/>
                </a:solidFill>
              </a:rPr>
              <a:t>(Cooper, </a:t>
            </a:r>
            <a:r>
              <a:rPr lang="en-US" sz="1200" dirty="0" err="1" smtClean="0">
                <a:solidFill>
                  <a:schemeClr val="bg1"/>
                </a:solidFill>
              </a:rPr>
              <a:t>Masi</a:t>
            </a:r>
            <a:r>
              <a:rPr lang="en-US" sz="1200" dirty="0" smtClean="0">
                <a:solidFill>
                  <a:schemeClr val="bg1"/>
                </a:solidFill>
              </a:rPr>
              <a:t>, </a:t>
            </a:r>
            <a:r>
              <a:rPr lang="en-US" sz="1200" dirty="0" err="1" smtClean="0">
                <a:solidFill>
                  <a:schemeClr val="bg1"/>
                </a:solidFill>
              </a:rPr>
              <a:t>Dababnah</a:t>
            </a:r>
            <a:r>
              <a:rPr lang="en-US" sz="1200" dirty="0" smtClean="0">
                <a:solidFill>
                  <a:schemeClr val="bg1"/>
                </a:solidFill>
              </a:rPr>
              <a:t>, </a:t>
            </a:r>
            <a:r>
              <a:rPr lang="en-US" sz="1200" dirty="0" err="1" smtClean="0">
                <a:solidFill>
                  <a:schemeClr val="bg1"/>
                </a:solidFill>
              </a:rPr>
              <a:t>Aratani</a:t>
            </a:r>
            <a:r>
              <a:rPr lang="en-US" sz="1200" dirty="0" smtClean="0">
                <a:solidFill>
                  <a:schemeClr val="bg1"/>
                </a:solidFill>
              </a:rPr>
              <a:t>, and </a:t>
            </a:r>
            <a:r>
              <a:rPr lang="en-US" sz="1200" dirty="0" err="1" smtClean="0">
                <a:solidFill>
                  <a:schemeClr val="bg1"/>
                </a:solidFill>
              </a:rPr>
              <a:t>Knitzer</a:t>
            </a:r>
            <a:r>
              <a:rPr lang="en-US" sz="1200" dirty="0" smtClean="0">
                <a:solidFill>
                  <a:schemeClr val="bg1"/>
                </a:solidFill>
              </a:rPr>
              <a:t>, 2007; </a:t>
            </a:r>
            <a:r>
              <a:rPr lang="en-US" sz="1200" i="1" dirty="0" smtClean="0">
                <a:solidFill>
                  <a:schemeClr val="bg1"/>
                </a:solidFill>
              </a:rPr>
              <a:t>Strengthening Policies to Support Children, Youth and Families who Experience Trauma</a:t>
            </a:r>
            <a:r>
              <a:rPr lang="en-US" sz="1200" dirty="0" smtClean="0">
                <a:solidFill>
                  <a:schemeClr val="bg1"/>
                </a:solidFill>
              </a:rPr>
              <a:t>, National Centre for Children in Poverty, Columbia University, p. 17)</a:t>
            </a:r>
          </a:p>
        </p:txBody>
      </p:sp>
    </p:spTree>
    <p:extLst>
      <p:ext uri="{BB962C8B-B14F-4D97-AF65-F5344CB8AC3E}">
        <p14:creationId xmlns:p14="http://schemas.microsoft.com/office/powerpoint/2010/main" val="1919188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60" y="1354527"/>
            <a:ext cx="11438775" cy="1037692"/>
          </a:xfrm>
        </p:spPr>
        <p:txBody>
          <a:bodyPr/>
          <a:lstStyle/>
          <a:p>
            <a:r>
              <a:rPr lang="en-US" dirty="0" smtClean="0">
                <a:solidFill>
                  <a:schemeClr val="bg1"/>
                </a:solidFill>
              </a:rPr>
              <a:t>Best Practices </a:t>
            </a:r>
            <a:r>
              <a:rPr lang="en-US" dirty="0">
                <a:solidFill>
                  <a:schemeClr val="bg1"/>
                </a:solidFill>
              </a:rPr>
              <a:t>R</a:t>
            </a:r>
            <a:r>
              <a:rPr lang="en-US" dirty="0" smtClean="0">
                <a:solidFill>
                  <a:schemeClr val="bg1"/>
                </a:solidFill>
              </a:rPr>
              <a:t>elated to Behavioral </a:t>
            </a:r>
            <a:r>
              <a:rPr lang="en-US" dirty="0">
                <a:solidFill>
                  <a:schemeClr val="bg1"/>
                </a:solidFill>
              </a:rPr>
              <a:t>M</a:t>
            </a:r>
            <a:r>
              <a:rPr lang="en-US" dirty="0" smtClean="0">
                <a:solidFill>
                  <a:schemeClr val="bg1"/>
                </a:solidFill>
              </a:rPr>
              <a:t>anagement</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1596" y="2686818"/>
            <a:ext cx="3749386" cy="3749386"/>
          </a:xfrm>
        </p:spPr>
      </p:pic>
    </p:spTree>
    <p:extLst>
      <p:ext uri="{BB962C8B-B14F-4D97-AF65-F5344CB8AC3E}">
        <p14:creationId xmlns:p14="http://schemas.microsoft.com/office/powerpoint/2010/main" val="1724307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98" y="1289872"/>
            <a:ext cx="10515600" cy="1325563"/>
          </a:xfrm>
        </p:spPr>
        <p:txBody>
          <a:bodyPr/>
          <a:lstStyle/>
          <a:p>
            <a:r>
              <a:rPr lang="en-US" dirty="0" smtClean="0">
                <a:solidFill>
                  <a:schemeClr val="bg1"/>
                </a:solidFill>
              </a:rPr>
              <a:t>Tools Provided </a:t>
            </a:r>
            <a:r>
              <a:rPr lang="en-US" dirty="0">
                <a:solidFill>
                  <a:schemeClr val="bg1"/>
                </a:solidFill>
              </a:rPr>
              <a:t>T</a:t>
            </a:r>
            <a:r>
              <a:rPr lang="en-US" dirty="0" smtClean="0">
                <a:solidFill>
                  <a:schemeClr val="bg1"/>
                </a:solidFill>
              </a:rPr>
              <a:t>oday</a:t>
            </a:r>
            <a:endParaRPr lang="en-US" dirty="0">
              <a:solidFill>
                <a:schemeClr val="bg1"/>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9445" y="2615435"/>
            <a:ext cx="4797778" cy="3192703"/>
          </a:xfrm>
        </p:spPr>
      </p:pic>
      <p:sp>
        <p:nvSpPr>
          <p:cNvPr id="5" name="Content Placeholder 4"/>
          <p:cNvSpPr>
            <a:spLocks noGrp="1"/>
          </p:cNvSpPr>
          <p:nvPr>
            <p:ph sz="half" idx="2"/>
          </p:nvPr>
        </p:nvSpPr>
        <p:spPr>
          <a:xfrm>
            <a:off x="6264564" y="2370571"/>
            <a:ext cx="5181600" cy="4351338"/>
          </a:xfrm>
        </p:spPr>
        <p:txBody>
          <a:bodyPr/>
          <a:lstStyle/>
          <a:p>
            <a:r>
              <a:rPr lang="en-US" dirty="0" smtClean="0">
                <a:solidFill>
                  <a:schemeClr val="bg1"/>
                </a:solidFill>
              </a:rPr>
              <a:t>Classroom and </a:t>
            </a:r>
            <a:r>
              <a:rPr lang="en-US" dirty="0">
                <a:solidFill>
                  <a:schemeClr val="bg1"/>
                </a:solidFill>
              </a:rPr>
              <a:t>l</a:t>
            </a:r>
            <a:r>
              <a:rPr lang="en-US" dirty="0" smtClean="0">
                <a:solidFill>
                  <a:schemeClr val="bg1"/>
                </a:solidFill>
              </a:rPr>
              <a:t>esson </a:t>
            </a:r>
            <a:r>
              <a:rPr lang="en-US" dirty="0">
                <a:solidFill>
                  <a:schemeClr val="bg1"/>
                </a:solidFill>
              </a:rPr>
              <a:t>s</a:t>
            </a:r>
            <a:r>
              <a:rPr lang="en-US" dirty="0" smtClean="0">
                <a:solidFill>
                  <a:schemeClr val="bg1"/>
                </a:solidFill>
              </a:rPr>
              <a:t>tructure</a:t>
            </a:r>
          </a:p>
          <a:p>
            <a:r>
              <a:rPr lang="en-US" dirty="0" smtClean="0">
                <a:solidFill>
                  <a:schemeClr val="bg1"/>
                </a:solidFill>
              </a:rPr>
              <a:t>Broken record technique</a:t>
            </a:r>
          </a:p>
          <a:p>
            <a:r>
              <a:rPr lang="en-US" dirty="0" smtClean="0">
                <a:solidFill>
                  <a:schemeClr val="bg1"/>
                </a:solidFill>
              </a:rPr>
              <a:t>Acknowledgement</a:t>
            </a:r>
          </a:p>
          <a:p>
            <a:r>
              <a:rPr lang="en-US" dirty="0" smtClean="0">
                <a:solidFill>
                  <a:schemeClr val="bg1"/>
                </a:solidFill>
              </a:rPr>
              <a:t>Choices</a:t>
            </a:r>
          </a:p>
          <a:p>
            <a:r>
              <a:rPr lang="en-US" dirty="0" smtClean="0">
                <a:solidFill>
                  <a:schemeClr val="bg1"/>
                </a:solidFill>
              </a:rPr>
              <a:t>Cause &amp; effect</a:t>
            </a:r>
          </a:p>
          <a:p>
            <a:r>
              <a:rPr lang="en-US" dirty="0" smtClean="0">
                <a:solidFill>
                  <a:schemeClr val="bg1"/>
                </a:solidFill>
              </a:rPr>
              <a:t>Physical proximity</a:t>
            </a:r>
          </a:p>
          <a:p>
            <a:r>
              <a:rPr lang="en-US" dirty="0" smtClean="0">
                <a:solidFill>
                  <a:schemeClr val="bg1"/>
                </a:solidFill>
              </a:rPr>
              <a:t>Consequences</a:t>
            </a:r>
          </a:p>
          <a:p>
            <a:r>
              <a:rPr lang="en-US" dirty="0" smtClean="0">
                <a:solidFill>
                  <a:schemeClr val="bg1"/>
                </a:solidFill>
              </a:rPr>
              <a:t>Support team</a:t>
            </a:r>
          </a:p>
        </p:txBody>
      </p:sp>
    </p:spTree>
    <p:extLst>
      <p:ext uri="{BB962C8B-B14F-4D97-AF65-F5344CB8AC3E}">
        <p14:creationId xmlns:p14="http://schemas.microsoft.com/office/powerpoint/2010/main" val="1077391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4" y="1216711"/>
            <a:ext cx="8534400" cy="1507067"/>
          </a:xfrm>
        </p:spPr>
        <p:txBody>
          <a:bodyPr>
            <a:normAutofit fontScale="90000"/>
          </a:bodyPr>
          <a:lstStyle/>
          <a:p>
            <a:r>
              <a:rPr lang="en-US" dirty="0" smtClean="0">
                <a:solidFill>
                  <a:schemeClr val="bg1"/>
                </a:solidFill>
              </a:rPr>
              <a:t>What We </a:t>
            </a:r>
            <a:r>
              <a:rPr lang="en-US" dirty="0">
                <a:solidFill>
                  <a:schemeClr val="bg1"/>
                </a:solidFill>
              </a:rPr>
              <a:t>K</a:t>
            </a:r>
            <a:r>
              <a:rPr lang="en-US" dirty="0" smtClean="0">
                <a:solidFill>
                  <a:schemeClr val="bg1"/>
                </a:solidFill>
              </a:rPr>
              <a:t>now </a:t>
            </a:r>
            <a:r>
              <a:rPr lang="en-US" dirty="0">
                <a:solidFill>
                  <a:schemeClr val="bg1"/>
                </a:solidFill>
              </a:rPr>
              <a:t>D</a:t>
            </a:r>
            <a:r>
              <a:rPr lang="en-US" dirty="0" smtClean="0">
                <a:solidFill>
                  <a:schemeClr val="bg1"/>
                </a:solidFill>
              </a:rPr>
              <a:t>oes</a:t>
            </a:r>
            <a:r>
              <a:rPr lang="en-US" b="1" i="1" dirty="0" smtClean="0">
                <a:solidFill>
                  <a:schemeClr val="bg1"/>
                </a:solidFill>
              </a:rPr>
              <a:t> </a:t>
            </a:r>
            <a:r>
              <a:rPr lang="en-US" b="1" i="1" u="sng" dirty="0" smtClean="0">
                <a:solidFill>
                  <a:schemeClr val="bg1"/>
                </a:solidFill>
              </a:rPr>
              <a:t>NOT </a:t>
            </a:r>
            <a:r>
              <a:rPr lang="en-US" dirty="0">
                <a:solidFill>
                  <a:schemeClr val="bg1"/>
                </a:solidFill>
              </a:rPr>
              <a:t>W</a:t>
            </a:r>
            <a:r>
              <a:rPr lang="en-US" dirty="0" smtClean="0">
                <a:solidFill>
                  <a:schemeClr val="bg1"/>
                </a:solidFill>
              </a:rPr>
              <a:t>ork</a:t>
            </a:r>
            <a:br>
              <a:rPr lang="en-US" dirty="0" smtClean="0">
                <a:solidFill>
                  <a:schemeClr val="bg1"/>
                </a:solidFill>
              </a:rPr>
            </a:br>
            <a:r>
              <a:rPr lang="en-US" sz="1600" dirty="0" smtClean="0">
                <a:solidFill>
                  <a:schemeClr val="bg1"/>
                </a:solidFill>
              </a:rPr>
              <a:t>Source:  </a:t>
            </a:r>
            <a:r>
              <a:rPr lang="en-US" sz="1600" dirty="0">
                <a:solidFill>
                  <a:schemeClr val="bg1"/>
                </a:solidFill>
              </a:rPr>
              <a:t>:  </a:t>
            </a:r>
            <a:r>
              <a:rPr lang="en-US" sz="1600" dirty="0">
                <a:solidFill>
                  <a:schemeClr val="bg1"/>
                </a:solidFill>
                <a:hlinkClick r:id="rId2"/>
              </a:rPr>
              <a:t>https://www.youtube.com/watch?v=1Evwgu369Jw</a:t>
            </a:r>
            <a:r>
              <a:rPr lang="en-US" sz="1600" dirty="0">
                <a:solidFill>
                  <a:schemeClr val="bg1"/>
                </a:solidFill>
              </a:rPr>
              <a:t> </a:t>
            </a:r>
            <a:r>
              <a:rPr lang="en-US" sz="1600" dirty="0" smtClean="0">
                <a:solidFill>
                  <a:schemeClr val="bg1"/>
                </a:solidFill>
              </a:rPr>
              <a:t>Retrieved on 3/1/19</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sz="half" idx="1"/>
          </p:nvPr>
        </p:nvSpPr>
        <p:spPr>
          <a:xfrm>
            <a:off x="92364" y="2152073"/>
            <a:ext cx="6234544" cy="4359564"/>
          </a:xfrm>
        </p:spPr>
        <p:txBody>
          <a:bodyPr>
            <a:noAutofit/>
          </a:bodyPr>
          <a:lstStyle/>
          <a:p>
            <a:r>
              <a:rPr lang="en-US" sz="1800" dirty="0" smtClean="0">
                <a:solidFill>
                  <a:schemeClr val="bg1"/>
                </a:solidFill>
              </a:rPr>
              <a:t>Yelling</a:t>
            </a:r>
          </a:p>
          <a:p>
            <a:r>
              <a:rPr lang="en-US" sz="1800" dirty="0" smtClean="0">
                <a:solidFill>
                  <a:schemeClr val="bg1"/>
                </a:solidFill>
              </a:rPr>
              <a:t>Following students</a:t>
            </a:r>
          </a:p>
          <a:p>
            <a:r>
              <a:rPr lang="en-US" sz="1800" dirty="0" smtClean="0">
                <a:solidFill>
                  <a:schemeClr val="bg1"/>
                </a:solidFill>
              </a:rPr>
              <a:t>“Tit for tat” conversations</a:t>
            </a:r>
          </a:p>
          <a:p>
            <a:pPr marL="457200" lvl="1" indent="0">
              <a:buNone/>
            </a:pPr>
            <a:r>
              <a:rPr lang="en-US" sz="1600" dirty="0" smtClean="0">
                <a:solidFill>
                  <a:schemeClr val="bg1"/>
                </a:solidFill>
              </a:rPr>
              <a:t>“the infliction of an injury or insult in return for one that one has suffered.  </a:t>
            </a:r>
            <a:r>
              <a:rPr lang="en-US" sz="1600" i="1" dirty="0" smtClean="0">
                <a:solidFill>
                  <a:schemeClr val="bg1"/>
                </a:solidFill>
              </a:rPr>
              <a:t>Retaliation, reprisal, counterattack, comeback</a:t>
            </a:r>
          </a:p>
          <a:p>
            <a:r>
              <a:rPr lang="en-US" sz="1800" dirty="0" smtClean="0">
                <a:solidFill>
                  <a:schemeClr val="bg1"/>
                </a:solidFill>
              </a:rPr>
              <a:t>Punitive language and strategies</a:t>
            </a:r>
          </a:p>
          <a:p>
            <a:r>
              <a:rPr lang="en-US" sz="1800" dirty="0" smtClean="0">
                <a:solidFill>
                  <a:schemeClr val="bg1"/>
                </a:solidFill>
              </a:rPr>
              <a:t>Starting with… “I’m the adult” </a:t>
            </a:r>
          </a:p>
          <a:p>
            <a:r>
              <a:rPr lang="en-US" sz="1800" dirty="0" smtClean="0">
                <a:solidFill>
                  <a:schemeClr val="bg1"/>
                </a:solidFill>
              </a:rPr>
              <a:t>Avoid </a:t>
            </a:r>
            <a:r>
              <a:rPr lang="en-US" sz="1800" b="1" u="sng" dirty="0" smtClean="0">
                <a:solidFill>
                  <a:schemeClr val="bg1"/>
                </a:solidFill>
              </a:rPr>
              <a:t>you</a:t>
            </a:r>
            <a:r>
              <a:rPr lang="en-US" sz="1800" dirty="0" smtClean="0">
                <a:solidFill>
                  <a:schemeClr val="bg1"/>
                </a:solidFill>
              </a:rPr>
              <a:t> statements:</a:t>
            </a:r>
          </a:p>
          <a:p>
            <a:pPr lvl="1"/>
            <a:r>
              <a:rPr lang="en-US" sz="1600" dirty="0">
                <a:solidFill>
                  <a:schemeClr val="bg1"/>
                </a:solidFill>
              </a:rPr>
              <a:t>“You </a:t>
            </a:r>
            <a:r>
              <a:rPr lang="en-US" sz="1600" dirty="0" smtClean="0">
                <a:solidFill>
                  <a:schemeClr val="bg1"/>
                </a:solidFill>
              </a:rPr>
              <a:t>will _______________.” </a:t>
            </a:r>
          </a:p>
          <a:p>
            <a:pPr lvl="1"/>
            <a:r>
              <a:rPr lang="en-US" sz="1600" dirty="0" smtClean="0">
                <a:solidFill>
                  <a:schemeClr val="bg1"/>
                </a:solidFill>
              </a:rPr>
              <a:t>“</a:t>
            </a:r>
            <a:r>
              <a:rPr lang="en-US" sz="1600" dirty="0">
                <a:solidFill>
                  <a:schemeClr val="bg1"/>
                </a:solidFill>
              </a:rPr>
              <a:t>You won’t </a:t>
            </a:r>
            <a:r>
              <a:rPr lang="en-US" sz="1600" dirty="0" smtClean="0">
                <a:solidFill>
                  <a:schemeClr val="bg1"/>
                </a:solidFill>
              </a:rPr>
              <a:t>ever_______________.” </a:t>
            </a:r>
          </a:p>
          <a:p>
            <a:pPr lvl="1"/>
            <a:r>
              <a:rPr lang="en-US" sz="1600" dirty="0" smtClean="0">
                <a:solidFill>
                  <a:schemeClr val="bg1"/>
                </a:solidFill>
              </a:rPr>
              <a:t>“</a:t>
            </a:r>
            <a:r>
              <a:rPr lang="en-US" sz="1600" dirty="0">
                <a:solidFill>
                  <a:schemeClr val="bg1"/>
                </a:solidFill>
              </a:rPr>
              <a:t>You </a:t>
            </a:r>
            <a:r>
              <a:rPr lang="en-US" sz="1600" dirty="0" smtClean="0">
                <a:solidFill>
                  <a:schemeClr val="bg1"/>
                </a:solidFill>
              </a:rPr>
              <a:t>never_______________.” </a:t>
            </a:r>
          </a:p>
          <a:p>
            <a:pPr lvl="1"/>
            <a:r>
              <a:rPr lang="en-US" sz="1600" dirty="0" smtClean="0">
                <a:solidFill>
                  <a:schemeClr val="bg1"/>
                </a:solidFill>
              </a:rPr>
              <a:t>“</a:t>
            </a:r>
            <a:r>
              <a:rPr lang="en-US" sz="1600" dirty="0">
                <a:solidFill>
                  <a:schemeClr val="bg1"/>
                </a:solidFill>
              </a:rPr>
              <a:t>You had </a:t>
            </a:r>
            <a:r>
              <a:rPr lang="en-US" sz="1600" dirty="0" smtClean="0">
                <a:solidFill>
                  <a:schemeClr val="bg1"/>
                </a:solidFill>
              </a:rPr>
              <a:t>better_______________.” </a:t>
            </a:r>
          </a:p>
          <a:p>
            <a:pPr lvl="1"/>
            <a:r>
              <a:rPr lang="en-US" sz="1600" dirty="0" smtClean="0">
                <a:solidFill>
                  <a:schemeClr val="bg1"/>
                </a:solidFill>
              </a:rPr>
              <a:t>“</a:t>
            </a:r>
            <a:r>
              <a:rPr lang="en-US" sz="1600" dirty="0">
                <a:solidFill>
                  <a:schemeClr val="bg1"/>
                </a:solidFill>
              </a:rPr>
              <a:t>You </a:t>
            </a:r>
            <a:r>
              <a:rPr lang="en-US" sz="1600" dirty="0" smtClean="0">
                <a:solidFill>
                  <a:schemeClr val="bg1"/>
                </a:solidFill>
              </a:rPr>
              <a:t>always_______________.’</a:t>
            </a:r>
            <a:endParaRPr lang="en-US" sz="1600" dirty="0">
              <a:solidFill>
                <a:schemeClr val="bg1"/>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44158" y="3999706"/>
            <a:ext cx="4461654" cy="2068585"/>
          </a:xfrm>
        </p:spPr>
      </p:pic>
      <p:sp>
        <p:nvSpPr>
          <p:cNvPr id="6" name="TextBox 5"/>
          <p:cNvSpPr txBox="1"/>
          <p:nvPr/>
        </p:nvSpPr>
        <p:spPr>
          <a:xfrm>
            <a:off x="6326908" y="2723778"/>
            <a:ext cx="5874327" cy="1077218"/>
          </a:xfrm>
          <a:prstGeom prst="rect">
            <a:avLst/>
          </a:prstGeom>
          <a:noFill/>
        </p:spPr>
        <p:txBody>
          <a:bodyPr wrap="square" rtlCol="0">
            <a:spAutoFit/>
          </a:bodyPr>
          <a:lstStyle/>
          <a:p>
            <a:r>
              <a:rPr lang="en-US" sz="3200" dirty="0">
                <a:solidFill>
                  <a:schemeClr val="bg1"/>
                </a:solidFill>
              </a:rPr>
              <a:t>What’s </a:t>
            </a:r>
            <a:r>
              <a:rPr lang="en-US" sz="3200" dirty="0" smtClean="0">
                <a:solidFill>
                  <a:schemeClr val="bg1"/>
                </a:solidFill>
              </a:rPr>
              <a:t>missing from these strategies?</a:t>
            </a:r>
            <a:endParaRPr lang="en-US" sz="3200" dirty="0">
              <a:solidFill>
                <a:schemeClr val="bg1"/>
              </a:solidFill>
            </a:endParaRPr>
          </a:p>
        </p:txBody>
      </p:sp>
    </p:spTree>
    <p:extLst>
      <p:ext uri="{BB962C8B-B14F-4D97-AF65-F5344CB8AC3E}">
        <p14:creationId xmlns:p14="http://schemas.microsoft.com/office/powerpoint/2010/main" val="396105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98" y="1299108"/>
            <a:ext cx="10515600" cy="1117645"/>
          </a:xfrm>
        </p:spPr>
        <p:txBody>
          <a:bodyPr/>
          <a:lstStyle/>
          <a:p>
            <a:r>
              <a:rPr lang="en-US" dirty="0" smtClean="0">
                <a:solidFill>
                  <a:schemeClr val="bg1"/>
                </a:solidFill>
              </a:rPr>
              <a:t>Why They </a:t>
            </a:r>
            <a:r>
              <a:rPr lang="en-US" dirty="0">
                <a:solidFill>
                  <a:schemeClr val="bg1"/>
                </a:solidFill>
              </a:rPr>
              <a:t>D</a:t>
            </a:r>
            <a:r>
              <a:rPr lang="en-US" dirty="0" smtClean="0">
                <a:solidFill>
                  <a:schemeClr val="bg1"/>
                </a:solidFill>
              </a:rPr>
              <a:t>on’t </a:t>
            </a:r>
            <a:r>
              <a:rPr lang="en-US" dirty="0">
                <a:solidFill>
                  <a:schemeClr val="bg1"/>
                </a:solidFill>
              </a:rPr>
              <a:t>W</a:t>
            </a:r>
            <a:r>
              <a:rPr lang="en-US" dirty="0" smtClean="0">
                <a:solidFill>
                  <a:schemeClr val="bg1"/>
                </a:solidFill>
              </a:rPr>
              <a:t>ork</a:t>
            </a:r>
            <a:endParaRPr lang="en-US" dirty="0">
              <a:solidFill>
                <a:schemeClr val="bg1"/>
              </a:solidFill>
            </a:endParaRPr>
          </a:p>
        </p:txBody>
      </p:sp>
      <p:sp>
        <p:nvSpPr>
          <p:cNvPr id="3" name="Content Placeholder 2"/>
          <p:cNvSpPr>
            <a:spLocks noGrp="1"/>
          </p:cNvSpPr>
          <p:nvPr>
            <p:ph idx="1"/>
          </p:nvPr>
        </p:nvSpPr>
        <p:spPr>
          <a:xfrm>
            <a:off x="466898" y="2416753"/>
            <a:ext cx="10515600" cy="4113356"/>
          </a:xfrm>
        </p:spPr>
        <p:txBody>
          <a:bodyPr/>
          <a:lstStyle/>
          <a:p>
            <a:r>
              <a:rPr lang="en-US" dirty="0" smtClean="0">
                <a:solidFill>
                  <a:schemeClr val="bg1"/>
                </a:solidFill>
              </a:rPr>
              <a:t>These strategies have no scientific, physiological, emotional or cognitive benefits.  </a:t>
            </a:r>
          </a:p>
          <a:p>
            <a:r>
              <a:rPr lang="en-US" dirty="0" smtClean="0">
                <a:solidFill>
                  <a:schemeClr val="bg1"/>
                </a:solidFill>
              </a:rPr>
              <a:t>If anything, they reinforce negative interactions between child and adult, teacher and student, learner and facilitator.</a:t>
            </a:r>
          </a:p>
          <a:p>
            <a:r>
              <a:rPr lang="en-US" dirty="0" smtClean="0">
                <a:solidFill>
                  <a:schemeClr val="bg1"/>
                </a:solidFill>
              </a:rPr>
              <a:t>They may make some people “feel good” but do not effectively address neurological issues associated with trauma.</a:t>
            </a:r>
          </a:p>
          <a:p>
            <a:r>
              <a:rPr lang="en-US" dirty="0" smtClean="0">
                <a:solidFill>
                  <a:schemeClr val="bg1"/>
                </a:solidFill>
              </a:rPr>
              <a:t>We have to “meet the child where they’re at”.</a:t>
            </a:r>
          </a:p>
        </p:txBody>
      </p:sp>
    </p:spTree>
    <p:extLst>
      <p:ext uri="{BB962C8B-B14F-4D97-AF65-F5344CB8AC3E}">
        <p14:creationId xmlns:p14="http://schemas.microsoft.com/office/powerpoint/2010/main" val="1675378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15" y="1234454"/>
            <a:ext cx="11078557" cy="1019219"/>
          </a:xfrm>
        </p:spPr>
        <p:txBody>
          <a:bodyPr>
            <a:normAutofit fontScale="90000"/>
          </a:bodyPr>
          <a:lstStyle/>
          <a:p>
            <a:pPr algn="ctr"/>
            <a:r>
              <a:rPr lang="en-US" dirty="0" smtClean="0">
                <a:solidFill>
                  <a:schemeClr val="bg1"/>
                </a:solidFill>
              </a:rPr>
              <a:t>Taking the Emotion out of Behavioral Management</a:t>
            </a:r>
            <a:endParaRPr lang="en-US" dirty="0">
              <a:solidFill>
                <a:schemeClr val="bg1"/>
              </a:solidFill>
            </a:endParaRPr>
          </a:p>
        </p:txBody>
      </p:sp>
      <p:sp>
        <p:nvSpPr>
          <p:cNvPr id="3" name="Content Placeholder 2"/>
          <p:cNvSpPr>
            <a:spLocks noGrp="1"/>
          </p:cNvSpPr>
          <p:nvPr>
            <p:ph idx="1"/>
          </p:nvPr>
        </p:nvSpPr>
        <p:spPr>
          <a:xfrm>
            <a:off x="431800" y="2419927"/>
            <a:ext cx="10515600" cy="4185084"/>
          </a:xfrm>
        </p:spPr>
        <p:txBody>
          <a:bodyPr/>
          <a:lstStyle/>
          <a:p>
            <a:r>
              <a:rPr lang="en-US" dirty="0" smtClean="0">
                <a:solidFill>
                  <a:schemeClr val="bg1"/>
                </a:solidFill>
              </a:rPr>
              <a:t>Bad behavior is the result of an unmet need.</a:t>
            </a:r>
          </a:p>
          <a:p>
            <a:r>
              <a:rPr lang="en-US" dirty="0" smtClean="0">
                <a:solidFill>
                  <a:schemeClr val="bg1"/>
                </a:solidFill>
              </a:rPr>
              <a:t>All behavior is communicative.</a:t>
            </a:r>
          </a:p>
          <a:p>
            <a:r>
              <a:rPr lang="en-US" dirty="0" smtClean="0">
                <a:solidFill>
                  <a:schemeClr val="bg1"/>
                </a:solidFill>
              </a:rPr>
              <a:t>We have to change our thought process from “what’s that student’s problem” to… “what lead that student to behave that way.”</a:t>
            </a:r>
          </a:p>
          <a:p>
            <a:endParaRPr lang="en-US" dirty="0"/>
          </a:p>
        </p:txBody>
      </p:sp>
    </p:spTree>
    <p:extLst>
      <p:ext uri="{BB962C8B-B14F-4D97-AF65-F5344CB8AC3E}">
        <p14:creationId xmlns:p14="http://schemas.microsoft.com/office/powerpoint/2010/main" val="222018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07476452"/>
              </p:ext>
            </p:extLst>
          </p:nvPr>
        </p:nvGraphicFramePr>
        <p:xfrm>
          <a:off x="1981200" y="1431636"/>
          <a:ext cx="8229600" cy="42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891" name="Picture 4" descr="ruler_0_10.jpg"/>
          <p:cNvPicPr>
            <a:picLocks noChangeAspect="1"/>
          </p:cNvPicPr>
          <p:nvPr/>
        </p:nvPicPr>
        <p:blipFill>
          <a:blip r:embed="rId8" cstate="print"/>
          <a:srcRect/>
          <a:stretch>
            <a:fillRect/>
          </a:stretch>
        </p:blipFill>
        <p:spPr bwMode="auto">
          <a:xfrm>
            <a:off x="1981200" y="5181600"/>
            <a:ext cx="8229600" cy="1145309"/>
          </a:xfrm>
          <a:prstGeom prst="rect">
            <a:avLst/>
          </a:prstGeom>
          <a:noFill/>
          <a:ln w="9525">
            <a:noFill/>
            <a:miter lim="800000"/>
            <a:headEnd/>
            <a:tailEnd/>
          </a:ln>
        </p:spPr>
      </p:pic>
    </p:spTree>
    <p:extLst>
      <p:ext uri="{BB962C8B-B14F-4D97-AF65-F5344CB8AC3E}">
        <p14:creationId xmlns:p14="http://schemas.microsoft.com/office/powerpoint/2010/main" val="121159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838200" y="2493432"/>
            <a:ext cx="10515600" cy="3907367"/>
          </a:xfrm>
        </p:spPr>
        <p:txBody>
          <a:bodyPr>
            <a:normAutofit/>
          </a:bodyPr>
          <a:lstStyle/>
          <a:p>
            <a:pPr eaLnBrk="1" hangingPunct="1"/>
            <a:r>
              <a:rPr lang="en-US" sz="2400" dirty="0" smtClean="0">
                <a:solidFill>
                  <a:schemeClr val="bg1"/>
                </a:solidFill>
              </a:rPr>
              <a:t>No </a:t>
            </a:r>
            <a:r>
              <a:rPr lang="en-US" sz="2400" dirty="0">
                <a:solidFill>
                  <a:schemeClr val="bg1"/>
                </a:solidFill>
              </a:rPr>
              <a:t>Silver </a:t>
            </a:r>
            <a:r>
              <a:rPr lang="en-US" sz="2400" dirty="0" smtClean="0">
                <a:solidFill>
                  <a:schemeClr val="bg1"/>
                </a:solidFill>
              </a:rPr>
              <a:t>Bullet</a:t>
            </a:r>
            <a:endParaRPr lang="en-US" sz="2400" dirty="0">
              <a:solidFill>
                <a:schemeClr val="bg1"/>
              </a:solidFill>
            </a:endParaRPr>
          </a:p>
          <a:p>
            <a:pPr eaLnBrk="1" hangingPunct="1"/>
            <a:r>
              <a:rPr lang="en-US" sz="2400" dirty="0">
                <a:solidFill>
                  <a:schemeClr val="bg1"/>
                </a:solidFill>
              </a:rPr>
              <a:t>Behavioral Management is ongoing</a:t>
            </a:r>
            <a:r>
              <a:rPr lang="en-US" sz="2400" dirty="0" smtClean="0">
                <a:solidFill>
                  <a:schemeClr val="bg1"/>
                </a:solidFill>
              </a:rPr>
              <a:t>.</a:t>
            </a:r>
            <a:endParaRPr lang="en-US" sz="2400" dirty="0">
              <a:solidFill>
                <a:schemeClr val="bg1"/>
              </a:solidFill>
            </a:endParaRPr>
          </a:p>
          <a:p>
            <a:pPr eaLnBrk="1" hangingPunct="1"/>
            <a:r>
              <a:rPr lang="en-US" sz="2400" dirty="0">
                <a:solidFill>
                  <a:schemeClr val="bg1"/>
                </a:solidFill>
              </a:rPr>
              <a:t>What may work today may not work </a:t>
            </a:r>
            <a:r>
              <a:rPr lang="en-US" sz="2400" dirty="0" smtClean="0">
                <a:solidFill>
                  <a:schemeClr val="bg1"/>
                </a:solidFill>
              </a:rPr>
              <a:t>tomorrow</a:t>
            </a:r>
          </a:p>
          <a:p>
            <a:pPr eaLnBrk="1" hangingPunct="1"/>
            <a:r>
              <a:rPr lang="en-US" sz="2400" dirty="0" smtClean="0">
                <a:solidFill>
                  <a:schemeClr val="bg1"/>
                </a:solidFill>
              </a:rPr>
              <a:t>Remember the video on empathy?  </a:t>
            </a:r>
          </a:p>
          <a:p>
            <a:pPr eaLnBrk="1" hangingPunct="1"/>
            <a:r>
              <a:rPr lang="en-US" sz="2400" dirty="0" smtClean="0">
                <a:solidFill>
                  <a:schemeClr val="bg1"/>
                </a:solidFill>
              </a:rPr>
              <a:t>Empathy creates connections… you cannot effectively manage behaviors without connection.</a:t>
            </a:r>
          </a:p>
          <a:p>
            <a:pPr eaLnBrk="1" hangingPunct="1"/>
            <a:r>
              <a:rPr lang="en-US" sz="2400" dirty="0" smtClean="0">
                <a:solidFill>
                  <a:schemeClr val="bg1"/>
                </a:solidFill>
              </a:rPr>
              <a:t>The same way, </a:t>
            </a:r>
            <a:r>
              <a:rPr lang="en-US" sz="2400" dirty="0">
                <a:solidFill>
                  <a:schemeClr val="bg1"/>
                </a:solidFill>
              </a:rPr>
              <a:t>y</a:t>
            </a:r>
            <a:r>
              <a:rPr lang="en-US" sz="2400" dirty="0" smtClean="0">
                <a:solidFill>
                  <a:schemeClr val="bg1"/>
                </a:solidFill>
              </a:rPr>
              <a:t>ou cannot drive a car without gas or electricity. </a:t>
            </a:r>
            <a:endParaRPr lang="en-US" sz="2400" dirty="0">
              <a:solidFill>
                <a:schemeClr val="bg1"/>
              </a:solidFill>
            </a:endParaRPr>
          </a:p>
        </p:txBody>
      </p:sp>
      <p:sp>
        <p:nvSpPr>
          <p:cNvPr id="10242" name="Rectangle 2"/>
          <p:cNvSpPr>
            <a:spLocks noGrp="1" noChangeArrowheads="1"/>
          </p:cNvSpPr>
          <p:nvPr>
            <p:ph type="title"/>
          </p:nvPr>
        </p:nvSpPr>
        <p:spPr>
          <a:xfrm>
            <a:off x="341745" y="1169458"/>
            <a:ext cx="11674764" cy="1507067"/>
          </a:xfrm>
        </p:spPr>
        <p:txBody>
          <a:bodyPr>
            <a:normAutofit/>
          </a:bodyPr>
          <a:lstStyle/>
          <a:p>
            <a:pPr>
              <a:defRPr/>
            </a:pPr>
            <a:r>
              <a:rPr lang="en-US" dirty="0" smtClean="0">
                <a:solidFill>
                  <a:schemeClr val="bg1"/>
                </a:solidFill>
              </a:rPr>
              <a:t>Key Points Related to Behavioral Management</a:t>
            </a:r>
            <a:br>
              <a:rPr lang="en-US" dirty="0" smtClean="0">
                <a:solidFill>
                  <a:schemeClr val="bg1"/>
                </a:solidFill>
              </a:rPr>
            </a:br>
            <a:r>
              <a:rPr lang="en-US" sz="1600" dirty="0">
                <a:solidFill>
                  <a:schemeClr val="bg1"/>
                </a:solidFill>
              </a:rPr>
              <a:t>Source:  </a:t>
            </a:r>
            <a:r>
              <a:rPr lang="en-US" sz="1600" dirty="0">
                <a:solidFill>
                  <a:schemeClr val="bg1"/>
                </a:solidFill>
                <a:hlinkClick r:id="rId3"/>
              </a:rPr>
              <a:t>https://</a:t>
            </a:r>
            <a:r>
              <a:rPr lang="en-US" sz="1600" dirty="0" smtClean="0">
                <a:solidFill>
                  <a:schemeClr val="bg1"/>
                </a:solidFill>
                <a:hlinkClick r:id="rId3"/>
              </a:rPr>
              <a:t>www.youtube.com/watch?v=bndCdOeMO3Y</a:t>
            </a:r>
            <a:r>
              <a:rPr lang="en-US" sz="1600" dirty="0" smtClean="0">
                <a:solidFill>
                  <a:schemeClr val="bg1"/>
                </a:solidFill>
              </a:rPr>
              <a:t> Retrieved on 3/3/19</a:t>
            </a:r>
          </a:p>
        </p:txBody>
      </p:sp>
      <p:pic>
        <p:nvPicPr>
          <p:cNvPr id="39939" name="Picture 5" descr="no-silver-bullet good.png"/>
          <p:cNvPicPr>
            <a:picLocks noChangeAspect="1"/>
          </p:cNvPicPr>
          <p:nvPr/>
        </p:nvPicPr>
        <p:blipFill>
          <a:blip r:embed="rId4" cstate="print"/>
          <a:srcRect/>
          <a:stretch>
            <a:fillRect/>
          </a:stretch>
        </p:blipFill>
        <p:spPr bwMode="auto">
          <a:xfrm>
            <a:off x="8979452" y="2493432"/>
            <a:ext cx="2169993" cy="1791856"/>
          </a:xfrm>
          <a:prstGeom prst="rect">
            <a:avLst/>
          </a:prstGeom>
          <a:noFill/>
          <a:ln w="9525">
            <a:noFill/>
            <a:miter lim="800000"/>
            <a:headEnd/>
            <a:tailEnd/>
          </a:ln>
        </p:spPr>
      </p:pic>
    </p:spTree>
    <p:extLst>
      <p:ext uri="{BB962C8B-B14F-4D97-AF65-F5344CB8AC3E}">
        <p14:creationId xmlns:p14="http://schemas.microsoft.com/office/powerpoint/2010/main" val="303998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20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20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20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20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fade">
                                      <p:cBhvr>
                                        <p:cTn id="32" dur="2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838200" y="2450041"/>
            <a:ext cx="10515600" cy="3726921"/>
          </a:xfrm>
        </p:spPr>
        <p:txBody>
          <a:bodyPr>
            <a:normAutofit/>
          </a:bodyPr>
          <a:lstStyle/>
          <a:p>
            <a:pPr eaLnBrk="1" hangingPunct="1"/>
            <a:r>
              <a:rPr lang="en-US" sz="2800" dirty="0">
                <a:solidFill>
                  <a:schemeClr val="bg1"/>
                </a:solidFill>
              </a:rPr>
              <a:t>Provide structure and </a:t>
            </a:r>
            <a:r>
              <a:rPr lang="en-US" sz="2800" dirty="0" smtClean="0">
                <a:solidFill>
                  <a:schemeClr val="bg1"/>
                </a:solidFill>
              </a:rPr>
              <a:t>safety</a:t>
            </a:r>
          </a:p>
          <a:p>
            <a:pPr eaLnBrk="1" hangingPunct="1"/>
            <a:r>
              <a:rPr lang="en-US" sz="2800" dirty="0" smtClean="0">
                <a:solidFill>
                  <a:schemeClr val="bg1"/>
                </a:solidFill>
              </a:rPr>
              <a:t>Be consistent</a:t>
            </a:r>
          </a:p>
          <a:p>
            <a:pPr eaLnBrk="1" hangingPunct="1"/>
            <a:r>
              <a:rPr lang="en-US" sz="2800" dirty="0" smtClean="0">
                <a:solidFill>
                  <a:schemeClr val="bg1"/>
                </a:solidFill>
              </a:rPr>
              <a:t>Follow through</a:t>
            </a:r>
            <a:endParaRPr lang="en-US" sz="2800" dirty="0">
              <a:solidFill>
                <a:schemeClr val="bg1"/>
              </a:solidFill>
            </a:endParaRPr>
          </a:p>
          <a:p>
            <a:pPr eaLnBrk="1" hangingPunct="1"/>
            <a:r>
              <a:rPr lang="en-US" sz="2800" dirty="0" smtClean="0">
                <a:solidFill>
                  <a:schemeClr val="bg1"/>
                </a:solidFill>
              </a:rPr>
              <a:t>Choose your battles, </a:t>
            </a:r>
            <a:r>
              <a:rPr lang="en-US" sz="2800" dirty="0">
                <a:solidFill>
                  <a:schemeClr val="bg1"/>
                </a:solidFill>
              </a:rPr>
              <a:t>but choose wisely</a:t>
            </a:r>
          </a:p>
          <a:p>
            <a:pPr eaLnBrk="1" hangingPunct="1"/>
            <a:r>
              <a:rPr lang="en-US" sz="2800" dirty="0">
                <a:solidFill>
                  <a:schemeClr val="bg1"/>
                </a:solidFill>
              </a:rPr>
              <a:t>Understand that you are a role model </a:t>
            </a:r>
            <a:r>
              <a:rPr lang="en-US" sz="2800" dirty="0" smtClean="0">
                <a:solidFill>
                  <a:schemeClr val="bg1"/>
                </a:solidFill>
              </a:rPr>
              <a:t>for group behavior</a:t>
            </a:r>
            <a:endParaRPr lang="en-US" sz="2800" dirty="0">
              <a:solidFill>
                <a:schemeClr val="bg1"/>
              </a:solidFill>
            </a:endParaRPr>
          </a:p>
          <a:p>
            <a:pPr eaLnBrk="1" hangingPunct="1"/>
            <a:r>
              <a:rPr lang="en-US" sz="2800" dirty="0">
                <a:solidFill>
                  <a:schemeClr val="bg1"/>
                </a:solidFill>
              </a:rPr>
              <a:t>In order to gain control your must give </a:t>
            </a:r>
            <a:r>
              <a:rPr lang="en-US" sz="2800" dirty="0" smtClean="0">
                <a:solidFill>
                  <a:schemeClr val="bg1"/>
                </a:solidFill>
              </a:rPr>
              <a:t>some</a:t>
            </a:r>
          </a:p>
          <a:p>
            <a:pPr eaLnBrk="1" hangingPunct="1"/>
            <a:r>
              <a:rPr lang="en-US" dirty="0" smtClean="0">
                <a:solidFill>
                  <a:schemeClr val="bg1"/>
                </a:solidFill>
              </a:rPr>
              <a:t>Consider the “hidden rules” of the child’s household</a:t>
            </a:r>
            <a:endParaRPr lang="en-US" sz="2800" dirty="0">
              <a:solidFill>
                <a:schemeClr val="bg1"/>
              </a:solidFill>
            </a:endParaRPr>
          </a:p>
        </p:txBody>
      </p:sp>
      <p:sp>
        <p:nvSpPr>
          <p:cNvPr id="11266" name="Rectangle 2"/>
          <p:cNvSpPr>
            <a:spLocks noGrp="1" noChangeArrowheads="1"/>
          </p:cNvSpPr>
          <p:nvPr>
            <p:ph type="title"/>
          </p:nvPr>
        </p:nvSpPr>
        <p:spPr>
          <a:xfrm>
            <a:off x="224702" y="1256145"/>
            <a:ext cx="11129098" cy="1193897"/>
          </a:xfrm>
        </p:spPr>
        <p:txBody>
          <a:bodyPr>
            <a:normAutofit/>
          </a:bodyPr>
          <a:lstStyle/>
          <a:p>
            <a:pPr>
              <a:defRPr/>
            </a:pPr>
            <a:r>
              <a:rPr lang="en-US" dirty="0">
                <a:solidFill>
                  <a:schemeClr val="bg1"/>
                </a:solidFill>
              </a:rPr>
              <a:t>Characteristics of </a:t>
            </a:r>
            <a:r>
              <a:rPr lang="en-US" dirty="0" smtClean="0">
                <a:solidFill>
                  <a:schemeClr val="bg1"/>
                </a:solidFill>
              </a:rPr>
              <a:t>Effective </a:t>
            </a:r>
            <a:r>
              <a:rPr lang="en-US" dirty="0" err="1">
                <a:solidFill>
                  <a:schemeClr val="bg1"/>
                </a:solidFill>
              </a:rPr>
              <a:t>Bx</a:t>
            </a:r>
            <a:r>
              <a:rPr lang="en-US" dirty="0">
                <a:solidFill>
                  <a:schemeClr val="bg1"/>
                </a:solidFill>
              </a:rPr>
              <a:t> </a:t>
            </a:r>
            <a:r>
              <a:rPr lang="en-US" dirty="0" smtClean="0">
                <a:solidFill>
                  <a:schemeClr val="bg1"/>
                </a:solidFill>
              </a:rPr>
              <a:t>Management</a:t>
            </a:r>
            <a:br>
              <a:rPr lang="en-US" dirty="0" smtClean="0">
                <a:solidFill>
                  <a:schemeClr val="bg1"/>
                </a:solidFill>
              </a:rPr>
            </a:br>
            <a:r>
              <a:rPr lang="en-US" sz="2200" dirty="0">
                <a:solidFill>
                  <a:schemeClr val="bg1"/>
                </a:solidFill>
              </a:rPr>
              <a:t>Hidden Rules:  </a:t>
            </a:r>
            <a:r>
              <a:rPr lang="en-US" sz="2200" dirty="0">
                <a:solidFill>
                  <a:schemeClr val="bg1"/>
                </a:solidFill>
                <a:hlinkClick r:id="rId3"/>
              </a:rPr>
              <a:t>https://</a:t>
            </a:r>
            <a:r>
              <a:rPr lang="en-US" sz="2200" dirty="0" smtClean="0">
                <a:solidFill>
                  <a:schemeClr val="bg1"/>
                </a:solidFill>
                <a:hlinkClick r:id="rId3"/>
              </a:rPr>
              <a:t>www.youtube.com/watch?v=bndCdOeMO3Y</a:t>
            </a:r>
            <a:r>
              <a:rPr lang="en-US" sz="2200" dirty="0" smtClean="0">
                <a:solidFill>
                  <a:schemeClr val="bg1"/>
                </a:solidFill>
              </a:rPr>
              <a:t> Retrieved on:  3/12/19</a:t>
            </a:r>
            <a:endParaRPr lang="en-US" sz="2200" dirty="0">
              <a:solidFill>
                <a:schemeClr val="bg1"/>
              </a:solidFill>
            </a:endParaRPr>
          </a:p>
        </p:txBody>
      </p:sp>
      <p:pic>
        <p:nvPicPr>
          <p:cNvPr id="41987" name="Picture 3" descr="dog-cartoon.gif"/>
          <p:cNvPicPr>
            <a:picLocks noChangeAspect="1"/>
          </p:cNvPicPr>
          <p:nvPr/>
        </p:nvPicPr>
        <p:blipFill>
          <a:blip r:embed="rId4" cstate="print"/>
          <a:srcRect/>
          <a:stretch>
            <a:fillRect/>
          </a:stretch>
        </p:blipFill>
        <p:spPr bwMode="auto">
          <a:xfrm>
            <a:off x="9772650" y="4313501"/>
            <a:ext cx="1581150" cy="1581150"/>
          </a:xfrm>
          <a:prstGeom prst="rect">
            <a:avLst/>
          </a:prstGeom>
          <a:noFill/>
          <a:ln w="9525">
            <a:noFill/>
            <a:miter lim="800000"/>
            <a:headEnd/>
            <a:tailEnd/>
          </a:ln>
        </p:spPr>
      </p:pic>
    </p:spTree>
    <p:extLst>
      <p:ext uri="{BB962C8B-B14F-4D97-AF65-F5344CB8AC3E}">
        <p14:creationId xmlns:p14="http://schemas.microsoft.com/office/powerpoint/2010/main" val="51795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20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20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20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20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fade">
                                      <p:cBhvr>
                                        <p:cTn id="37" dur="20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316" y="1225217"/>
            <a:ext cx="10515600" cy="1325563"/>
          </a:xfrm>
        </p:spPr>
        <p:txBody>
          <a:bodyPr/>
          <a:lstStyle/>
          <a:p>
            <a:r>
              <a:rPr lang="en-US" dirty="0" smtClean="0">
                <a:solidFill>
                  <a:schemeClr val="bg1"/>
                </a:solidFill>
              </a:rPr>
              <a:t>Today’s Objectives</a:t>
            </a:r>
            <a:endParaRPr lang="en-US" dirty="0">
              <a:solidFill>
                <a:schemeClr val="bg1"/>
              </a:solidFill>
            </a:endParaRPr>
          </a:p>
        </p:txBody>
      </p:sp>
      <p:sp>
        <p:nvSpPr>
          <p:cNvPr id="3" name="Content Placeholder 2"/>
          <p:cNvSpPr>
            <a:spLocks noGrp="1"/>
          </p:cNvSpPr>
          <p:nvPr>
            <p:ph idx="1"/>
          </p:nvPr>
        </p:nvSpPr>
        <p:spPr>
          <a:xfrm>
            <a:off x="967510" y="2340580"/>
            <a:ext cx="10515600" cy="4351338"/>
          </a:xfrm>
        </p:spPr>
        <p:txBody>
          <a:bodyPr>
            <a:normAutofit/>
          </a:bodyPr>
          <a:lstStyle/>
          <a:p>
            <a:pPr lvl="0"/>
            <a:r>
              <a:rPr lang="en-US" dirty="0">
                <a:solidFill>
                  <a:schemeClr val="bg1"/>
                </a:solidFill>
              </a:rPr>
              <a:t>Identify current societal challenges facing students</a:t>
            </a:r>
          </a:p>
          <a:p>
            <a:pPr lvl="0"/>
            <a:r>
              <a:rPr lang="en-US" dirty="0">
                <a:solidFill>
                  <a:schemeClr val="bg1"/>
                </a:solidFill>
              </a:rPr>
              <a:t>Present the existing and potential ramifications to multiple systems of care, including education, child welfare, juvenile probation and mental health should the current problem facing students continue</a:t>
            </a:r>
          </a:p>
          <a:p>
            <a:pPr lvl="0"/>
            <a:r>
              <a:rPr lang="en-US" dirty="0" smtClean="0">
                <a:solidFill>
                  <a:schemeClr val="bg1"/>
                </a:solidFill>
              </a:rPr>
              <a:t>Present </a:t>
            </a:r>
            <a:r>
              <a:rPr lang="en-US" dirty="0">
                <a:solidFill>
                  <a:schemeClr val="bg1"/>
                </a:solidFill>
              </a:rPr>
              <a:t>current, tangible teaching, counseling </a:t>
            </a:r>
            <a:r>
              <a:rPr lang="en-US" dirty="0" smtClean="0">
                <a:solidFill>
                  <a:schemeClr val="bg1"/>
                </a:solidFill>
              </a:rPr>
              <a:t>and reflective, </a:t>
            </a:r>
            <a:r>
              <a:rPr lang="en-US" dirty="0">
                <a:solidFill>
                  <a:schemeClr val="bg1"/>
                </a:solidFill>
              </a:rPr>
              <a:t>interpersonal strategies for professionals to implement in their respective disciplines to help improve the educational, emotional and behavioral </a:t>
            </a:r>
            <a:r>
              <a:rPr lang="en-US" dirty="0" smtClean="0">
                <a:solidFill>
                  <a:schemeClr val="bg1"/>
                </a:solidFill>
              </a:rPr>
              <a:t>outcomes for students</a:t>
            </a:r>
            <a:endParaRPr lang="en-US" dirty="0">
              <a:solidFill>
                <a:schemeClr val="bg1"/>
              </a:solidFill>
            </a:endParaRPr>
          </a:p>
          <a:p>
            <a:endParaRPr lang="en-US" dirty="0"/>
          </a:p>
        </p:txBody>
      </p:sp>
    </p:spTree>
    <p:extLst>
      <p:ext uri="{BB962C8B-B14F-4D97-AF65-F5344CB8AC3E}">
        <p14:creationId xmlns:p14="http://schemas.microsoft.com/office/powerpoint/2010/main" val="2294118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2636" y="1061502"/>
            <a:ext cx="8534400" cy="1507067"/>
          </a:xfrm>
        </p:spPr>
        <p:txBody>
          <a:bodyPr>
            <a:normAutofit/>
          </a:bodyPr>
          <a:lstStyle/>
          <a:p>
            <a:r>
              <a:rPr lang="en-US" dirty="0">
                <a:solidFill>
                  <a:schemeClr val="bg1"/>
                </a:solidFill>
              </a:rPr>
              <a:t>Attentional Processes</a:t>
            </a:r>
            <a:br>
              <a:rPr lang="en-US" dirty="0">
                <a:solidFill>
                  <a:schemeClr val="bg1"/>
                </a:solidFill>
              </a:rPr>
            </a:br>
            <a:r>
              <a:rPr lang="en-US" sz="1300" dirty="0">
                <a:solidFill>
                  <a:schemeClr val="bg1"/>
                </a:solidFill>
              </a:rPr>
              <a:t>S</a:t>
            </a:r>
            <a:r>
              <a:rPr lang="en-US" sz="1300" dirty="0" smtClean="0">
                <a:solidFill>
                  <a:schemeClr val="bg1"/>
                </a:solidFill>
              </a:rPr>
              <a:t>ource:  Association for Curriculum Development and Supervision:  </a:t>
            </a:r>
            <a:r>
              <a:rPr lang="en-US" sz="1300" dirty="0" smtClean="0">
                <a:solidFill>
                  <a:schemeClr val="bg1"/>
                </a:solidFill>
                <a:hlinkClick r:id="rId2"/>
              </a:rPr>
              <a:t>http</a:t>
            </a:r>
            <a:r>
              <a:rPr lang="en-US" sz="1400" dirty="0" smtClean="0">
                <a:solidFill>
                  <a:schemeClr val="bg1"/>
                </a:solidFill>
                <a:hlinkClick r:id="rId2"/>
              </a:rPr>
              <a:t>://www.ascd.org/publications/educational-leadership/dec92/vol50/num04/What-Brain-Research-Says-About-Paying-Attention.aspx</a:t>
            </a:r>
            <a:r>
              <a:rPr lang="en-US" sz="1400" dirty="0" smtClean="0">
                <a:solidFill>
                  <a:schemeClr val="bg1"/>
                </a:solidFill>
              </a:rPr>
              <a:t> , Retrieved on:  2/13/19</a:t>
            </a:r>
            <a:endParaRPr lang="en-US" sz="1400" dirty="0">
              <a:solidFill>
                <a:schemeClr val="bg1"/>
              </a:solidFill>
            </a:endParaRPr>
          </a:p>
        </p:txBody>
      </p:sp>
      <p:sp>
        <p:nvSpPr>
          <p:cNvPr id="6" name="Content Placeholder 5"/>
          <p:cNvSpPr>
            <a:spLocks noGrp="1"/>
          </p:cNvSpPr>
          <p:nvPr>
            <p:ph idx="1"/>
          </p:nvPr>
        </p:nvSpPr>
        <p:spPr>
          <a:xfrm>
            <a:off x="838200" y="2687782"/>
            <a:ext cx="10515600" cy="4017817"/>
          </a:xfrm>
        </p:spPr>
        <p:txBody>
          <a:bodyPr>
            <a:normAutofit/>
          </a:bodyPr>
          <a:lstStyle/>
          <a:p>
            <a:r>
              <a:rPr lang="en-US" dirty="0" smtClean="0">
                <a:solidFill>
                  <a:schemeClr val="bg1"/>
                </a:solidFill>
              </a:rPr>
              <a:t>The brain engages in a continuous process of screening and filtering environmental stimuli.</a:t>
            </a:r>
          </a:p>
          <a:p>
            <a:r>
              <a:rPr lang="en-US" dirty="0" smtClean="0">
                <a:solidFill>
                  <a:schemeClr val="bg1"/>
                </a:solidFill>
              </a:rPr>
              <a:t>We also access memories that might be relevant to the current focus.</a:t>
            </a:r>
          </a:p>
          <a:p>
            <a:r>
              <a:rPr lang="en-US" dirty="0" smtClean="0">
                <a:solidFill>
                  <a:schemeClr val="bg1"/>
                </a:solidFill>
              </a:rPr>
              <a:t>We must shift our attention when important new stimuli arrives.</a:t>
            </a:r>
          </a:p>
          <a:p>
            <a:r>
              <a:rPr lang="en-US" dirty="0" smtClean="0">
                <a:solidFill>
                  <a:schemeClr val="bg1"/>
                </a:solidFill>
              </a:rPr>
              <a:t>Our brain chemically regulates attention via neurotransmitters.  Fluctuations occur in approximately 90 minute cycles.  </a:t>
            </a:r>
          </a:p>
          <a:p>
            <a:r>
              <a:rPr lang="en-US" dirty="0" smtClean="0">
                <a:solidFill>
                  <a:schemeClr val="bg1"/>
                </a:solidFill>
              </a:rPr>
              <a:t>We also know emotion impacts attention.  Unemotional/ “low contrast skills” cause students to “tune out”. </a:t>
            </a:r>
          </a:p>
        </p:txBody>
      </p:sp>
    </p:spTree>
    <p:extLst>
      <p:ext uri="{BB962C8B-B14F-4D97-AF65-F5344CB8AC3E}">
        <p14:creationId xmlns:p14="http://schemas.microsoft.com/office/powerpoint/2010/main" val="204656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56145"/>
            <a:ext cx="9404723" cy="923637"/>
          </a:xfrm>
        </p:spPr>
        <p:txBody>
          <a:bodyPr>
            <a:normAutofit/>
          </a:bodyPr>
          <a:lstStyle/>
          <a:p>
            <a:r>
              <a:rPr lang="en-US" sz="3600" dirty="0" smtClean="0">
                <a:solidFill>
                  <a:schemeClr val="bg1"/>
                </a:solidFill>
              </a:rPr>
              <a:t>Structuring Classroom/ Lesson </a:t>
            </a:r>
            <a:r>
              <a:rPr lang="en-US" sz="3600" dirty="0">
                <a:solidFill>
                  <a:schemeClr val="bg1"/>
                </a:solidFill>
              </a:rPr>
              <a:t>T</a:t>
            </a:r>
            <a:r>
              <a:rPr lang="en-US" sz="3600" dirty="0" smtClean="0">
                <a:solidFill>
                  <a:schemeClr val="bg1"/>
                </a:solidFill>
              </a:rPr>
              <a:t>ime</a:t>
            </a:r>
            <a:r>
              <a:rPr lang="en-US" dirty="0" smtClean="0">
                <a:solidFill>
                  <a:schemeClr val="bg1"/>
                </a:solidFill>
              </a:rPr>
              <a:t/>
            </a:r>
            <a:br>
              <a:rPr lang="en-US" dirty="0" smtClean="0">
                <a:solidFill>
                  <a:schemeClr val="bg1"/>
                </a:solidFill>
              </a:rPr>
            </a:br>
            <a:r>
              <a:rPr lang="en-US" sz="1200" dirty="0">
                <a:solidFill>
                  <a:schemeClr val="bg1"/>
                </a:solidFill>
              </a:rPr>
              <a:t>Source:  Association for Curriculum Development and Supervision:  </a:t>
            </a:r>
            <a:r>
              <a:rPr lang="en-US" sz="1200" dirty="0">
                <a:solidFill>
                  <a:schemeClr val="bg1"/>
                </a:solidFill>
                <a:hlinkClick r:id="rId2"/>
              </a:rPr>
              <a:t>http://www.ascd.org/publications/educational-leadership/dec92/vol50/num04/What-Brain-Research-Says-About-Paying-Attention.aspx</a:t>
            </a:r>
            <a:r>
              <a:rPr lang="en-US" sz="1200" dirty="0">
                <a:solidFill>
                  <a:schemeClr val="bg1"/>
                </a:solidFill>
              </a:rPr>
              <a:t> , Retrieved on:  2/13/19</a:t>
            </a:r>
          </a:p>
        </p:txBody>
      </p:sp>
      <p:sp>
        <p:nvSpPr>
          <p:cNvPr id="4" name="Content Placeholder 3"/>
          <p:cNvSpPr>
            <a:spLocks noGrp="1"/>
          </p:cNvSpPr>
          <p:nvPr>
            <p:ph sz="half" idx="1"/>
          </p:nvPr>
        </p:nvSpPr>
        <p:spPr>
          <a:xfrm>
            <a:off x="369456" y="2634714"/>
            <a:ext cx="5329380" cy="3889478"/>
          </a:xfrm>
        </p:spPr>
        <p:txBody>
          <a:bodyPr>
            <a:normAutofit fontScale="70000" lnSpcReduction="20000"/>
          </a:bodyPr>
          <a:lstStyle/>
          <a:p>
            <a:r>
              <a:rPr lang="en-US" dirty="0">
                <a:solidFill>
                  <a:schemeClr val="bg1"/>
                </a:solidFill>
              </a:rPr>
              <a:t>Brainstem:  passively receives information for us to process.  </a:t>
            </a:r>
            <a:r>
              <a:rPr lang="en-US" i="1" dirty="0" smtClean="0">
                <a:solidFill>
                  <a:srgbClr val="00B0F0"/>
                </a:solidFill>
              </a:rPr>
              <a:t>Lecture</a:t>
            </a:r>
          </a:p>
          <a:p>
            <a:pPr marL="0" indent="0">
              <a:buNone/>
            </a:pPr>
            <a:endParaRPr lang="en-US" i="1" dirty="0">
              <a:solidFill>
                <a:srgbClr val="00B0F0"/>
              </a:solidFill>
            </a:endParaRPr>
          </a:p>
          <a:p>
            <a:r>
              <a:rPr lang="en-US" dirty="0">
                <a:solidFill>
                  <a:schemeClr val="bg1"/>
                </a:solidFill>
              </a:rPr>
              <a:t>Limbic System:  Provides emotional overtones and motivation for attention.  </a:t>
            </a:r>
            <a:r>
              <a:rPr lang="en-US" i="1" dirty="0">
                <a:solidFill>
                  <a:srgbClr val="00B0F0"/>
                </a:solidFill>
              </a:rPr>
              <a:t>Activities, films, interesting scenarios, humor, conflict, </a:t>
            </a:r>
            <a:r>
              <a:rPr lang="en-US" i="1" dirty="0" smtClean="0">
                <a:solidFill>
                  <a:srgbClr val="00B0F0"/>
                </a:solidFill>
              </a:rPr>
              <a:t>controversy, outside activities, </a:t>
            </a:r>
            <a:r>
              <a:rPr lang="en-US" i="1" dirty="0" err="1" smtClean="0">
                <a:solidFill>
                  <a:srgbClr val="00B0F0"/>
                </a:solidFill>
              </a:rPr>
              <a:t>kahoot</a:t>
            </a:r>
            <a:r>
              <a:rPr lang="en-US" i="1" dirty="0" smtClean="0">
                <a:solidFill>
                  <a:srgbClr val="00B0F0"/>
                </a:solidFill>
              </a:rPr>
              <a:t> </a:t>
            </a:r>
            <a:r>
              <a:rPr lang="en-US" i="1" dirty="0">
                <a:solidFill>
                  <a:srgbClr val="00B0F0"/>
                </a:solidFill>
              </a:rPr>
              <a:t>etc</a:t>
            </a:r>
            <a:r>
              <a:rPr lang="en-US" i="1" dirty="0" smtClean="0">
                <a:solidFill>
                  <a:srgbClr val="00B0F0"/>
                </a:solidFill>
              </a:rPr>
              <a:t>.</a:t>
            </a:r>
          </a:p>
          <a:p>
            <a:pPr marL="0" indent="0">
              <a:buNone/>
            </a:pPr>
            <a:endParaRPr lang="en-US" i="1" dirty="0">
              <a:solidFill>
                <a:srgbClr val="00B0F0"/>
              </a:solidFill>
            </a:endParaRPr>
          </a:p>
          <a:p>
            <a:r>
              <a:rPr lang="en-US" dirty="0">
                <a:solidFill>
                  <a:schemeClr val="bg1"/>
                </a:solidFill>
              </a:rPr>
              <a:t>Neocortex:  </a:t>
            </a:r>
            <a:r>
              <a:rPr lang="en-US" dirty="0" smtClean="0">
                <a:solidFill>
                  <a:schemeClr val="bg1"/>
                </a:solidFill>
              </a:rPr>
              <a:t>Processes </a:t>
            </a:r>
            <a:r>
              <a:rPr lang="en-US" dirty="0">
                <a:solidFill>
                  <a:schemeClr val="bg1"/>
                </a:solidFill>
              </a:rPr>
              <a:t>the information and shifts our focus on what to pay attention to.  </a:t>
            </a:r>
            <a:r>
              <a:rPr lang="en-US" i="1" dirty="0">
                <a:solidFill>
                  <a:srgbClr val="00B0F0"/>
                </a:solidFill>
              </a:rPr>
              <a:t>Change in </a:t>
            </a:r>
            <a:r>
              <a:rPr lang="en-US" i="1" dirty="0" smtClean="0">
                <a:solidFill>
                  <a:srgbClr val="00B0F0"/>
                </a:solidFill>
              </a:rPr>
              <a:t>delivery </a:t>
            </a:r>
            <a:r>
              <a:rPr lang="en-US" i="1" dirty="0">
                <a:solidFill>
                  <a:srgbClr val="00B0F0"/>
                </a:solidFill>
              </a:rPr>
              <a:t>manually shifts the brain’s gears</a:t>
            </a:r>
            <a:r>
              <a:rPr lang="en-US" i="1" dirty="0" smtClean="0">
                <a:solidFill>
                  <a:srgbClr val="00B0F0"/>
                </a:solidFill>
              </a:rPr>
              <a:t>.</a:t>
            </a:r>
          </a:p>
          <a:p>
            <a:r>
              <a:rPr lang="en-US" dirty="0" smtClean="0">
                <a:solidFill>
                  <a:schemeClr val="bg1"/>
                </a:solidFill>
              </a:rPr>
              <a:t>We’re giving their brains a mental workout… literally.</a:t>
            </a:r>
            <a:endParaRPr lang="en-US" dirty="0">
              <a:solidFill>
                <a:schemeClr val="bg1"/>
              </a:solidFill>
            </a:endParaRP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00547" y="2634714"/>
            <a:ext cx="4425568" cy="2631008"/>
          </a:xfrm>
        </p:spPr>
      </p:pic>
    </p:spTree>
    <p:extLst>
      <p:ext uri="{BB962C8B-B14F-4D97-AF65-F5344CB8AC3E}">
        <p14:creationId xmlns:p14="http://schemas.microsoft.com/office/powerpoint/2010/main" val="2979980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02" y="1297525"/>
            <a:ext cx="8534400" cy="817965"/>
          </a:xfrm>
        </p:spPr>
        <p:txBody>
          <a:bodyPr/>
          <a:lstStyle/>
          <a:p>
            <a:r>
              <a:rPr lang="en-US" dirty="0" smtClean="0">
                <a:solidFill>
                  <a:schemeClr val="bg1"/>
                </a:solidFill>
              </a:rPr>
              <a:t>“Live” Class Structure</a:t>
            </a:r>
            <a:endParaRPr lang="en-US" dirty="0">
              <a:solidFill>
                <a:schemeClr val="bg1"/>
              </a:solidFill>
            </a:endParaRPr>
          </a:p>
        </p:txBody>
      </p:sp>
      <p:sp>
        <p:nvSpPr>
          <p:cNvPr id="3" name="Content Placeholder 2"/>
          <p:cNvSpPr>
            <a:spLocks noGrp="1"/>
          </p:cNvSpPr>
          <p:nvPr>
            <p:ph idx="1"/>
          </p:nvPr>
        </p:nvSpPr>
        <p:spPr>
          <a:xfrm>
            <a:off x="701964" y="2115490"/>
            <a:ext cx="10769600" cy="4132909"/>
          </a:xfrm>
        </p:spPr>
        <p:txBody>
          <a:bodyPr>
            <a:normAutofit fontScale="92500" lnSpcReduction="10000"/>
          </a:bodyPr>
          <a:lstStyle/>
          <a:p>
            <a:r>
              <a:rPr lang="en-US" dirty="0" smtClean="0">
                <a:solidFill>
                  <a:schemeClr val="bg1"/>
                </a:solidFill>
              </a:rPr>
              <a:t>One word “check in”/ RJ Circle</a:t>
            </a:r>
            <a:r>
              <a:rPr lang="en-US" dirty="0" smtClean="0"/>
              <a:t>  </a:t>
            </a:r>
            <a:r>
              <a:rPr lang="en-US" dirty="0" smtClean="0">
                <a:solidFill>
                  <a:srgbClr val="92D050"/>
                </a:solidFill>
              </a:rPr>
              <a:t>(Limbic -emotion </a:t>
            </a:r>
            <a:r>
              <a:rPr lang="en-US" dirty="0" smtClean="0">
                <a:solidFill>
                  <a:schemeClr val="accent4">
                    <a:lumMod val="60000"/>
                    <a:lumOff val="40000"/>
                  </a:schemeClr>
                </a:solidFill>
              </a:rPr>
              <a:t>and recall)</a:t>
            </a:r>
          </a:p>
          <a:p>
            <a:r>
              <a:rPr lang="en-US" dirty="0" smtClean="0">
                <a:solidFill>
                  <a:schemeClr val="bg1"/>
                </a:solidFill>
              </a:rPr>
              <a:t>Lecture/ curriculum</a:t>
            </a:r>
            <a:r>
              <a:rPr lang="en-US" dirty="0" smtClean="0"/>
              <a:t> </a:t>
            </a:r>
            <a:r>
              <a:rPr lang="en-US" dirty="0" smtClean="0">
                <a:solidFill>
                  <a:schemeClr val="accent4">
                    <a:lumMod val="60000"/>
                    <a:lumOff val="40000"/>
                  </a:schemeClr>
                </a:solidFill>
              </a:rPr>
              <a:t>(Brainstem)</a:t>
            </a:r>
          </a:p>
          <a:p>
            <a:r>
              <a:rPr lang="en-US" dirty="0" smtClean="0">
                <a:solidFill>
                  <a:schemeClr val="bg1"/>
                </a:solidFill>
              </a:rPr>
              <a:t>Skills Demos:  Activities and application “Let’s get real”  </a:t>
            </a:r>
            <a:r>
              <a:rPr lang="en-US" dirty="0" smtClean="0">
                <a:solidFill>
                  <a:schemeClr val="accent4">
                    <a:lumMod val="60000"/>
                    <a:lumOff val="40000"/>
                  </a:schemeClr>
                </a:solidFill>
              </a:rPr>
              <a:t>(Limbic and Neocortex)</a:t>
            </a:r>
          </a:p>
          <a:p>
            <a:r>
              <a:rPr lang="en-US" dirty="0" smtClean="0">
                <a:solidFill>
                  <a:schemeClr val="bg1"/>
                </a:solidFill>
              </a:rPr>
              <a:t>Collaborative Conversation, Discussion, Discourse </a:t>
            </a:r>
            <a:r>
              <a:rPr lang="en-US" dirty="0" smtClean="0"/>
              <a:t> </a:t>
            </a:r>
            <a:r>
              <a:rPr lang="en-US" dirty="0" smtClean="0">
                <a:solidFill>
                  <a:schemeClr val="accent4">
                    <a:lumMod val="60000"/>
                    <a:lumOff val="40000"/>
                  </a:schemeClr>
                </a:solidFill>
              </a:rPr>
              <a:t>(Limbic and Neocortex) </a:t>
            </a:r>
          </a:p>
          <a:p>
            <a:r>
              <a:rPr lang="en-US" dirty="0" smtClean="0">
                <a:solidFill>
                  <a:schemeClr val="bg1"/>
                </a:solidFill>
              </a:rPr>
              <a:t>See you in 2 weeks (What is due next)  </a:t>
            </a:r>
            <a:r>
              <a:rPr lang="en-US" dirty="0" smtClean="0">
                <a:solidFill>
                  <a:schemeClr val="accent4">
                    <a:lumMod val="60000"/>
                    <a:lumOff val="40000"/>
                  </a:schemeClr>
                </a:solidFill>
              </a:rPr>
              <a:t>(Brainstem)</a:t>
            </a:r>
          </a:p>
          <a:p>
            <a:r>
              <a:rPr lang="en-US" dirty="0" smtClean="0">
                <a:solidFill>
                  <a:schemeClr val="bg1"/>
                </a:solidFill>
              </a:rPr>
              <a:t>Takeaways</a:t>
            </a:r>
            <a:r>
              <a:rPr lang="en-US" dirty="0" smtClean="0"/>
              <a:t>  </a:t>
            </a:r>
            <a:r>
              <a:rPr lang="en-US" dirty="0" smtClean="0">
                <a:solidFill>
                  <a:schemeClr val="accent4">
                    <a:lumMod val="60000"/>
                    <a:lumOff val="40000"/>
                  </a:schemeClr>
                </a:solidFill>
              </a:rPr>
              <a:t>(Neocortex)</a:t>
            </a:r>
          </a:p>
          <a:p>
            <a:r>
              <a:rPr lang="en-US" dirty="0" smtClean="0">
                <a:solidFill>
                  <a:schemeClr val="bg1"/>
                </a:solidFill>
              </a:rPr>
              <a:t>Meditation/Centering  </a:t>
            </a:r>
            <a:r>
              <a:rPr lang="en-US" dirty="0" smtClean="0">
                <a:solidFill>
                  <a:schemeClr val="accent4">
                    <a:lumMod val="60000"/>
                    <a:lumOff val="40000"/>
                  </a:schemeClr>
                </a:solidFill>
              </a:rPr>
              <a:t>(Limbic)</a:t>
            </a:r>
          </a:p>
          <a:p>
            <a:r>
              <a:rPr lang="en-US" dirty="0" smtClean="0">
                <a:solidFill>
                  <a:schemeClr val="bg1"/>
                </a:solidFill>
              </a:rPr>
              <a:t>Feedback</a:t>
            </a:r>
            <a:r>
              <a:rPr lang="en-US" dirty="0" smtClean="0">
                <a:solidFill>
                  <a:srgbClr val="92D050"/>
                </a:solidFill>
              </a:rPr>
              <a:t> </a:t>
            </a:r>
            <a:r>
              <a:rPr lang="en-US" dirty="0" smtClean="0">
                <a:solidFill>
                  <a:srgbClr val="FF0000"/>
                </a:solidFill>
              </a:rPr>
              <a:t> </a:t>
            </a:r>
            <a:r>
              <a:rPr lang="en-US" dirty="0" smtClean="0">
                <a:solidFill>
                  <a:schemeClr val="accent4">
                    <a:lumMod val="60000"/>
                    <a:lumOff val="40000"/>
                  </a:schemeClr>
                </a:solidFill>
              </a:rPr>
              <a:t>(Neocortex)</a:t>
            </a:r>
          </a:p>
          <a:p>
            <a:pPr marL="0" indent="0">
              <a:buNone/>
            </a:pPr>
            <a:endParaRPr lang="en-US" dirty="0"/>
          </a:p>
        </p:txBody>
      </p:sp>
    </p:spTree>
    <p:extLst>
      <p:ext uri="{BB962C8B-B14F-4D97-AF65-F5344CB8AC3E}">
        <p14:creationId xmlns:p14="http://schemas.microsoft.com/office/powerpoint/2010/main" val="2014692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66" y="1297857"/>
            <a:ext cx="11043834" cy="875071"/>
          </a:xfrm>
        </p:spPr>
        <p:txBody>
          <a:bodyPr>
            <a:normAutofit/>
          </a:bodyPr>
          <a:lstStyle/>
          <a:p>
            <a:r>
              <a:rPr lang="en-US" b="1" dirty="0" smtClean="0">
                <a:solidFill>
                  <a:schemeClr val="bg1"/>
                </a:solidFill>
              </a:rPr>
              <a:t>Student Feedback Form</a:t>
            </a:r>
            <a:endParaRPr lang="en-US" dirty="0">
              <a:solidFill>
                <a:schemeClr val="bg1"/>
              </a:solidFill>
            </a:endParaRPr>
          </a:p>
        </p:txBody>
      </p:sp>
      <p:sp>
        <p:nvSpPr>
          <p:cNvPr id="3" name="Content Placeholder 2"/>
          <p:cNvSpPr>
            <a:spLocks noGrp="1"/>
          </p:cNvSpPr>
          <p:nvPr>
            <p:ph idx="1"/>
          </p:nvPr>
        </p:nvSpPr>
        <p:spPr>
          <a:xfrm>
            <a:off x="309966" y="1956620"/>
            <a:ext cx="11631478" cy="4661156"/>
          </a:xfrm>
        </p:spPr>
        <p:txBody>
          <a:bodyPr>
            <a:normAutofit fontScale="32500" lnSpcReduction="20000"/>
          </a:bodyPr>
          <a:lstStyle/>
          <a:p>
            <a:pPr marL="0" indent="0">
              <a:buNone/>
            </a:pPr>
            <a:r>
              <a:rPr lang="en-US" dirty="0" smtClean="0">
                <a:solidFill>
                  <a:schemeClr val="bg1"/>
                </a:solidFill>
              </a:rPr>
              <a:t>Your </a:t>
            </a:r>
            <a:r>
              <a:rPr lang="en-US" dirty="0">
                <a:solidFill>
                  <a:schemeClr val="bg1"/>
                </a:solidFill>
              </a:rPr>
              <a:t>feedback is important to me.  Please share your responses and </a:t>
            </a:r>
            <a:r>
              <a:rPr lang="en-US" dirty="0" smtClean="0">
                <a:solidFill>
                  <a:schemeClr val="bg1"/>
                </a:solidFill>
              </a:rPr>
              <a:t>thoughts </a:t>
            </a:r>
            <a:r>
              <a:rPr lang="en-US" dirty="0">
                <a:solidFill>
                  <a:schemeClr val="bg1"/>
                </a:solidFill>
              </a:rPr>
              <a:t>below to insure we are making the most of our time together.  I appreciate it</a:t>
            </a:r>
            <a:r>
              <a:rPr lang="en-US" dirty="0" smtClean="0">
                <a:solidFill>
                  <a:schemeClr val="bg1"/>
                </a:solidFill>
              </a:rPr>
              <a:t>!</a:t>
            </a:r>
          </a:p>
          <a:p>
            <a:pPr marL="0" indent="0">
              <a:buNone/>
            </a:pPr>
            <a:endParaRPr lang="en-US" dirty="0">
              <a:solidFill>
                <a:schemeClr val="bg1"/>
              </a:solidFill>
            </a:endParaRPr>
          </a:p>
          <a:p>
            <a:pPr marL="0" indent="0">
              <a:buNone/>
            </a:pPr>
            <a:r>
              <a:rPr lang="en-US" b="1" dirty="0">
                <a:solidFill>
                  <a:schemeClr val="bg1"/>
                </a:solidFill>
              </a:rPr>
              <a:t>Course Name:	____________________</a:t>
            </a:r>
          </a:p>
          <a:p>
            <a:pPr marL="0" indent="0">
              <a:buNone/>
            </a:pPr>
            <a:r>
              <a:rPr lang="en-US" b="1" dirty="0">
                <a:solidFill>
                  <a:schemeClr val="bg1"/>
                </a:solidFill>
              </a:rPr>
              <a:t>Today’s Date:	</a:t>
            </a:r>
            <a:r>
              <a:rPr lang="en-US" b="1" dirty="0" smtClean="0">
                <a:solidFill>
                  <a:schemeClr val="bg1"/>
                </a:solidFill>
              </a:rPr>
              <a:t>____________________</a:t>
            </a:r>
          </a:p>
          <a:p>
            <a:pPr marL="0" indent="0">
              <a:buNone/>
            </a:pPr>
            <a:endParaRPr lang="en-US" b="1" dirty="0">
              <a:solidFill>
                <a:schemeClr val="bg1"/>
              </a:solidFill>
            </a:endParaRPr>
          </a:p>
          <a:p>
            <a:pPr marL="0" lvl="0" indent="0">
              <a:buNone/>
            </a:pPr>
            <a:r>
              <a:rPr lang="en-US" b="1" dirty="0">
                <a:solidFill>
                  <a:schemeClr val="bg1"/>
                </a:solidFill>
              </a:rPr>
              <a:t>The material </a:t>
            </a:r>
            <a:r>
              <a:rPr lang="en-US" b="1" dirty="0" smtClean="0">
                <a:solidFill>
                  <a:schemeClr val="bg1"/>
                </a:solidFill>
              </a:rPr>
              <a:t>was presented </a:t>
            </a:r>
            <a:r>
              <a:rPr lang="en-US" b="1" dirty="0">
                <a:solidFill>
                  <a:schemeClr val="bg1"/>
                </a:solidFill>
              </a:rPr>
              <a:t>clearly and in a manner that I could understand it.</a:t>
            </a:r>
          </a:p>
          <a:p>
            <a:pPr marL="0" indent="0">
              <a:buNone/>
            </a:pPr>
            <a:r>
              <a:rPr lang="en-US" dirty="0">
                <a:solidFill>
                  <a:schemeClr val="bg1"/>
                </a:solidFill>
              </a:rPr>
              <a:t>Yes		</a:t>
            </a:r>
            <a:r>
              <a:rPr lang="en-US" dirty="0" smtClean="0">
                <a:solidFill>
                  <a:schemeClr val="bg1"/>
                </a:solidFill>
              </a:rPr>
              <a:t>No</a:t>
            </a:r>
          </a:p>
          <a:p>
            <a:pPr marL="0" indent="0">
              <a:buNone/>
            </a:pPr>
            <a:endParaRPr lang="en-US" dirty="0">
              <a:solidFill>
                <a:schemeClr val="bg1"/>
              </a:solidFill>
            </a:endParaRPr>
          </a:p>
          <a:p>
            <a:pPr marL="0" lvl="0" indent="0">
              <a:buNone/>
            </a:pPr>
            <a:r>
              <a:rPr lang="en-US" b="1" dirty="0">
                <a:solidFill>
                  <a:schemeClr val="bg1"/>
                </a:solidFill>
              </a:rPr>
              <a:t>I feel encouraged to ask questions and engage in class discussions</a:t>
            </a:r>
            <a:r>
              <a:rPr lang="en-US" b="1" dirty="0" smtClean="0">
                <a:solidFill>
                  <a:schemeClr val="bg1"/>
                </a:solidFill>
              </a:rPr>
              <a:t>.</a:t>
            </a:r>
            <a:endParaRPr lang="en-US" b="1" dirty="0">
              <a:solidFill>
                <a:schemeClr val="bg1"/>
              </a:solidFill>
            </a:endParaRPr>
          </a:p>
          <a:p>
            <a:pPr marL="0" indent="0">
              <a:buNone/>
            </a:pPr>
            <a:r>
              <a:rPr lang="en-US" dirty="0">
                <a:solidFill>
                  <a:schemeClr val="bg1"/>
                </a:solidFill>
              </a:rPr>
              <a:t>Yes		</a:t>
            </a:r>
            <a:r>
              <a:rPr lang="en-US" dirty="0" smtClean="0">
                <a:solidFill>
                  <a:schemeClr val="bg1"/>
                </a:solidFill>
              </a:rPr>
              <a:t>No</a:t>
            </a:r>
            <a:r>
              <a:rPr lang="en-US" dirty="0">
                <a:solidFill>
                  <a:schemeClr val="bg1"/>
                </a:solidFill>
              </a:rPr>
              <a:t> </a:t>
            </a:r>
            <a:endParaRPr lang="en-US" dirty="0" smtClean="0">
              <a:solidFill>
                <a:schemeClr val="bg1"/>
              </a:solidFill>
            </a:endParaRPr>
          </a:p>
          <a:p>
            <a:pPr marL="0" indent="0">
              <a:buNone/>
            </a:pPr>
            <a:endParaRPr lang="en-US" dirty="0">
              <a:solidFill>
                <a:schemeClr val="bg1"/>
              </a:solidFill>
            </a:endParaRPr>
          </a:p>
          <a:p>
            <a:pPr marL="0" lvl="0" indent="0">
              <a:buNone/>
            </a:pPr>
            <a:r>
              <a:rPr lang="en-US" b="1" dirty="0">
                <a:solidFill>
                  <a:schemeClr val="bg1"/>
                </a:solidFill>
              </a:rPr>
              <a:t>The class activities stimulated my intellectual curiosity of the course material.</a:t>
            </a:r>
          </a:p>
          <a:p>
            <a:pPr marL="0" indent="0">
              <a:buNone/>
            </a:pPr>
            <a:r>
              <a:rPr lang="en-US" dirty="0">
                <a:solidFill>
                  <a:schemeClr val="bg1"/>
                </a:solidFill>
              </a:rPr>
              <a:t>Yes		</a:t>
            </a:r>
            <a:r>
              <a:rPr lang="en-US" dirty="0" smtClean="0">
                <a:solidFill>
                  <a:schemeClr val="bg1"/>
                </a:solidFill>
              </a:rPr>
              <a:t>No</a:t>
            </a:r>
          </a:p>
          <a:p>
            <a:pPr marL="0" indent="0">
              <a:buNone/>
            </a:pPr>
            <a:endParaRPr lang="en-US" dirty="0">
              <a:solidFill>
                <a:schemeClr val="bg1"/>
              </a:solidFill>
            </a:endParaRPr>
          </a:p>
          <a:p>
            <a:pPr marL="0" lvl="0" indent="0">
              <a:buNone/>
            </a:pPr>
            <a:r>
              <a:rPr lang="en-US" b="1" dirty="0">
                <a:solidFill>
                  <a:schemeClr val="bg1"/>
                </a:solidFill>
              </a:rPr>
              <a:t>The instructor gives good, practical examples of the concepts</a:t>
            </a:r>
            <a:r>
              <a:rPr lang="en-US" b="1" dirty="0" smtClean="0">
                <a:solidFill>
                  <a:schemeClr val="bg1"/>
                </a:solidFill>
              </a:rPr>
              <a:t>.</a:t>
            </a:r>
            <a:endParaRPr lang="en-US" b="1" dirty="0">
              <a:solidFill>
                <a:schemeClr val="bg1"/>
              </a:solidFill>
            </a:endParaRPr>
          </a:p>
          <a:p>
            <a:pPr marL="0" indent="0">
              <a:buNone/>
            </a:pPr>
            <a:r>
              <a:rPr lang="en-US" dirty="0">
                <a:solidFill>
                  <a:schemeClr val="bg1"/>
                </a:solidFill>
              </a:rPr>
              <a:t>Yes		</a:t>
            </a:r>
            <a:r>
              <a:rPr lang="en-US" dirty="0" smtClean="0">
                <a:solidFill>
                  <a:schemeClr val="bg1"/>
                </a:solidFill>
              </a:rPr>
              <a:t>No</a:t>
            </a:r>
          </a:p>
          <a:p>
            <a:pPr marL="0" indent="0">
              <a:buNone/>
            </a:pPr>
            <a:endParaRPr lang="en-US" dirty="0">
              <a:solidFill>
                <a:schemeClr val="bg1"/>
              </a:solidFill>
            </a:endParaRPr>
          </a:p>
          <a:p>
            <a:pPr marL="0" lvl="0" indent="0">
              <a:buNone/>
            </a:pPr>
            <a:r>
              <a:rPr lang="en-US" b="1" dirty="0">
                <a:solidFill>
                  <a:schemeClr val="bg1"/>
                </a:solidFill>
              </a:rPr>
              <a:t>The instructor is helpful when students are confused</a:t>
            </a:r>
            <a:r>
              <a:rPr lang="en-US" b="1" dirty="0" smtClean="0">
                <a:solidFill>
                  <a:schemeClr val="bg1"/>
                </a:solidFill>
              </a:rPr>
              <a:t>.</a:t>
            </a:r>
            <a:endParaRPr lang="en-US" b="1" dirty="0">
              <a:solidFill>
                <a:schemeClr val="bg1"/>
              </a:solidFill>
            </a:endParaRPr>
          </a:p>
          <a:p>
            <a:pPr marL="0" indent="0">
              <a:buNone/>
            </a:pPr>
            <a:r>
              <a:rPr lang="en-US" dirty="0">
                <a:solidFill>
                  <a:schemeClr val="bg1"/>
                </a:solidFill>
              </a:rPr>
              <a:t>Yes		</a:t>
            </a:r>
            <a:r>
              <a:rPr lang="en-US" dirty="0" smtClean="0">
                <a:solidFill>
                  <a:schemeClr val="bg1"/>
                </a:solidFill>
              </a:rPr>
              <a:t>No</a:t>
            </a:r>
          </a:p>
          <a:p>
            <a:pPr marL="0" indent="0">
              <a:buNone/>
            </a:pPr>
            <a:endParaRPr lang="en-US" dirty="0">
              <a:solidFill>
                <a:schemeClr val="bg1"/>
              </a:solidFill>
            </a:endParaRPr>
          </a:p>
          <a:p>
            <a:pPr marL="0" indent="0">
              <a:buNone/>
            </a:pPr>
            <a:r>
              <a:rPr lang="en-US" b="1" dirty="0">
                <a:solidFill>
                  <a:schemeClr val="bg1"/>
                </a:solidFill>
              </a:rPr>
              <a:t>Additional comments:</a:t>
            </a:r>
          </a:p>
          <a:p>
            <a:endParaRPr lang="en-US" dirty="0"/>
          </a:p>
        </p:txBody>
      </p:sp>
    </p:spTree>
    <p:extLst>
      <p:ext uri="{BB962C8B-B14F-4D97-AF65-F5344CB8AC3E}">
        <p14:creationId xmlns:p14="http://schemas.microsoft.com/office/powerpoint/2010/main" val="3934836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idx="1"/>
          </p:nvPr>
        </p:nvSpPr>
        <p:spPr>
          <a:xfrm>
            <a:off x="434830" y="2115128"/>
            <a:ext cx="8534400" cy="3959322"/>
          </a:xfrm>
        </p:spPr>
        <p:txBody>
          <a:bodyPr>
            <a:normAutofit fontScale="92500" lnSpcReduction="20000"/>
          </a:bodyPr>
          <a:lstStyle/>
          <a:p>
            <a:pPr marL="0" indent="0" algn="ctr">
              <a:buNone/>
            </a:pPr>
            <a:r>
              <a:rPr lang="en-US" dirty="0" smtClean="0">
                <a:solidFill>
                  <a:schemeClr val="bg1"/>
                </a:solidFill>
              </a:rPr>
              <a:t>PHRASING</a:t>
            </a:r>
          </a:p>
          <a:p>
            <a:r>
              <a:rPr lang="en-US" dirty="0" smtClean="0">
                <a:solidFill>
                  <a:schemeClr val="bg1"/>
                </a:solidFill>
              </a:rPr>
              <a:t>Avoid power struggles and arguing</a:t>
            </a:r>
          </a:p>
          <a:p>
            <a:r>
              <a:rPr lang="en-US" dirty="0" smtClean="0">
                <a:solidFill>
                  <a:schemeClr val="bg1"/>
                </a:solidFill>
              </a:rPr>
              <a:t>Acknowledge the </a:t>
            </a:r>
            <a:r>
              <a:rPr lang="en-US" dirty="0" err="1" smtClean="0">
                <a:solidFill>
                  <a:schemeClr val="bg1"/>
                </a:solidFill>
              </a:rPr>
              <a:t>bx</a:t>
            </a:r>
            <a:r>
              <a:rPr lang="en-US" dirty="0" smtClean="0">
                <a:solidFill>
                  <a:schemeClr val="bg1"/>
                </a:solidFill>
              </a:rPr>
              <a:t> you want to see, not the opposite</a:t>
            </a:r>
          </a:p>
          <a:p>
            <a:r>
              <a:rPr lang="en-US" dirty="0" smtClean="0">
                <a:solidFill>
                  <a:schemeClr val="bg1"/>
                </a:solidFill>
              </a:rPr>
              <a:t>Give choices that you would be ok with either response</a:t>
            </a:r>
          </a:p>
          <a:p>
            <a:r>
              <a:rPr lang="en-US" dirty="0" smtClean="0">
                <a:solidFill>
                  <a:schemeClr val="bg1"/>
                </a:solidFill>
              </a:rPr>
              <a:t>Should have a cause and effect</a:t>
            </a:r>
          </a:p>
          <a:p>
            <a:r>
              <a:rPr lang="en-US" dirty="0">
                <a:solidFill>
                  <a:schemeClr val="bg1"/>
                </a:solidFill>
              </a:rPr>
              <a:t>Be short, clear and specific</a:t>
            </a:r>
          </a:p>
          <a:p>
            <a:r>
              <a:rPr lang="en-US" dirty="0">
                <a:solidFill>
                  <a:schemeClr val="bg1"/>
                </a:solidFill>
              </a:rPr>
              <a:t>Develop a support system to brainstorm and share strategies</a:t>
            </a:r>
          </a:p>
          <a:p>
            <a:r>
              <a:rPr lang="en-US" dirty="0">
                <a:solidFill>
                  <a:schemeClr val="bg1"/>
                </a:solidFill>
              </a:rPr>
              <a:t>Give the strategies time to work.</a:t>
            </a:r>
          </a:p>
          <a:p>
            <a:r>
              <a:rPr lang="en-US" dirty="0">
                <a:solidFill>
                  <a:schemeClr val="bg1"/>
                </a:solidFill>
              </a:rPr>
              <a:t>Replace Frustration and Anger with </a:t>
            </a:r>
            <a:r>
              <a:rPr lang="en-US" u="sng" dirty="0">
                <a:solidFill>
                  <a:schemeClr val="bg1"/>
                </a:solidFill>
              </a:rPr>
              <a:t>Empathy</a:t>
            </a:r>
            <a:r>
              <a:rPr lang="en-US" dirty="0">
                <a:solidFill>
                  <a:schemeClr val="bg1"/>
                </a:solidFill>
              </a:rPr>
              <a:t> and Sadness </a:t>
            </a:r>
          </a:p>
        </p:txBody>
      </p:sp>
      <p:sp>
        <p:nvSpPr>
          <p:cNvPr id="12290" name="Rectangle 2"/>
          <p:cNvSpPr>
            <a:spLocks noGrp="1" noChangeArrowheads="1"/>
          </p:cNvSpPr>
          <p:nvPr>
            <p:ph type="title"/>
          </p:nvPr>
        </p:nvSpPr>
        <p:spPr>
          <a:xfrm>
            <a:off x="277811" y="1171478"/>
            <a:ext cx="10223933" cy="943650"/>
          </a:xfrm>
        </p:spPr>
        <p:txBody>
          <a:bodyPr>
            <a:normAutofit fontScale="90000"/>
          </a:bodyPr>
          <a:lstStyle/>
          <a:p>
            <a:pPr>
              <a:defRPr/>
            </a:pPr>
            <a:r>
              <a:rPr lang="en-US" sz="4000" dirty="0">
                <a:solidFill>
                  <a:schemeClr val="bg1"/>
                </a:solidFill>
              </a:rPr>
              <a:t>Verbal </a:t>
            </a:r>
            <a:r>
              <a:rPr lang="en-US" sz="4000" dirty="0" smtClean="0">
                <a:solidFill>
                  <a:schemeClr val="bg1"/>
                </a:solidFill>
              </a:rPr>
              <a:t>Behavioral </a:t>
            </a:r>
            <a:r>
              <a:rPr lang="en-US" sz="4000" dirty="0">
                <a:solidFill>
                  <a:schemeClr val="bg1"/>
                </a:solidFill>
              </a:rPr>
              <a:t>Management </a:t>
            </a:r>
            <a:r>
              <a:rPr lang="en-US" sz="4000" dirty="0" smtClean="0">
                <a:solidFill>
                  <a:schemeClr val="bg1"/>
                </a:solidFill>
              </a:rPr>
              <a:t>Strategies</a:t>
            </a:r>
            <a:br>
              <a:rPr lang="en-US" sz="4000" dirty="0" smtClean="0">
                <a:solidFill>
                  <a:schemeClr val="bg1"/>
                </a:solidFill>
              </a:rPr>
            </a:br>
            <a:r>
              <a:rPr lang="en-US" sz="2700" i="1" dirty="0" smtClean="0">
                <a:solidFill>
                  <a:schemeClr val="bg1"/>
                </a:solidFill>
              </a:rPr>
              <a:t>(Turn Your Word to Gold- Handout)</a:t>
            </a:r>
            <a:endParaRPr lang="en-US" sz="2700" i="1" dirty="0">
              <a:solidFill>
                <a:schemeClr val="bg1"/>
              </a:solidFill>
            </a:endParaRPr>
          </a:p>
        </p:txBody>
      </p:sp>
    </p:spTree>
    <p:extLst>
      <p:ext uri="{BB962C8B-B14F-4D97-AF65-F5344CB8AC3E}">
        <p14:creationId xmlns:p14="http://schemas.microsoft.com/office/powerpoint/2010/main" val="344598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idx="1"/>
          </p:nvPr>
        </p:nvSpPr>
        <p:spPr/>
        <p:txBody>
          <a:bodyPr>
            <a:normAutofit/>
          </a:bodyPr>
          <a:lstStyle/>
          <a:p>
            <a:pPr eaLnBrk="1" hangingPunct="1">
              <a:lnSpc>
                <a:spcPct val="90000"/>
              </a:lnSpc>
              <a:buFontTx/>
              <a:buNone/>
            </a:pPr>
            <a:endParaRPr lang="en-US" sz="2400" dirty="0"/>
          </a:p>
          <a:p>
            <a:pPr eaLnBrk="1" hangingPunct="1">
              <a:lnSpc>
                <a:spcPct val="90000"/>
              </a:lnSpc>
              <a:buFontTx/>
              <a:buNone/>
            </a:pPr>
            <a:r>
              <a:rPr lang="en-US" sz="2400" dirty="0">
                <a:solidFill>
                  <a:schemeClr val="bg1"/>
                </a:solidFill>
              </a:rPr>
              <a:t>________ once you’ve completed your assignment, you may________.</a:t>
            </a:r>
          </a:p>
          <a:p>
            <a:pPr eaLnBrk="1" hangingPunct="1">
              <a:lnSpc>
                <a:spcPct val="90000"/>
              </a:lnSpc>
              <a:buFontTx/>
              <a:buNone/>
            </a:pPr>
            <a:endParaRPr lang="en-US" sz="2400" dirty="0">
              <a:solidFill>
                <a:schemeClr val="bg1"/>
              </a:solidFill>
            </a:endParaRPr>
          </a:p>
          <a:p>
            <a:pPr eaLnBrk="1" hangingPunct="1">
              <a:lnSpc>
                <a:spcPct val="90000"/>
              </a:lnSpc>
              <a:buFontTx/>
              <a:buNone/>
            </a:pPr>
            <a:r>
              <a:rPr lang="en-US" sz="2400" dirty="0">
                <a:solidFill>
                  <a:schemeClr val="bg1"/>
                </a:solidFill>
              </a:rPr>
              <a:t>Repeat</a:t>
            </a:r>
          </a:p>
          <a:p>
            <a:pPr eaLnBrk="1" hangingPunct="1">
              <a:lnSpc>
                <a:spcPct val="90000"/>
              </a:lnSpc>
              <a:buFontTx/>
              <a:buNone/>
            </a:pPr>
            <a:r>
              <a:rPr lang="en-US" sz="2400" dirty="0">
                <a:solidFill>
                  <a:schemeClr val="bg1"/>
                </a:solidFill>
              </a:rPr>
              <a:t>Repeat</a:t>
            </a:r>
          </a:p>
          <a:p>
            <a:pPr eaLnBrk="1" hangingPunct="1">
              <a:lnSpc>
                <a:spcPct val="90000"/>
              </a:lnSpc>
              <a:buFontTx/>
              <a:buNone/>
            </a:pPr>
            <a:r>
              <a:rPr lang="en-US" sz="2400" dirty="0">
                <a:solidFill>
                  <a:schemeClr val="bg1"/>
                </a:solidFill>
              </a:rPr>
              <a:t>Repeat</a:t>
            </a:r>
          </a:p>
          <a:p>
            <a:pPr eaLnBrk="1" hangingPunct="1">
              <a:lnSpc>
                <a:spcPct val="90000"/>
              </a:lnSpc>
              <a:buFontTx/>
              <a:buNone/>
            </a:pPr>
            <a:endParaRPr lang="en-US" sz="2400" dirty="0">
              <a:solidFill>
                <a:schemeClr val="bg1"/>
              </a:solidFill>
            </a:endParaRPr>
          </a:p>
          <a:p>
            <a:pPr eaLnBrk="1" hangingPunct="1">
              <a:lnSpc>
                <a:spcPct val="90000"/>
              </a:lnSpc>
              <a:buFontTx/>
              <a:buNone/>
            </a:pPr>
            <a:r>
              <a:rPr lang="en-US" sz="2400" dirty="0">
                <a:solidFill>
                  <a:schemeClr val="bg1"/>
                </a:solidFill>
              </a:rPr>
              <a:t>	This avoids power struggles and does not allow for tangents in the conversation</a:t>
            </a:r>
          </a:p>
        </p:txBody>
      </p:sp>
      <p:sp>
        <p:nvSpPr>
          <p:cNvPr id="14338" name="Rectangle 2"/>
          <p:cNvSpPr>
            <a:spLocks noGrp="1" noChangeArrowheads="1"/>
          </p:cNvSpPr>
          <p:nvPr>
            <p:ph type="title"/>
          </p:nvPr>
        </p:nvSpPr>
        <p:spPr>
          <a:xfrm>
            <a:off x="389243" y="1189703"/>
            <a:ext cx="9642043" cy="1048773"/>
          </a:xfrm>
        </p:spPr>
        <p:txBody>
          <a:bodyPr>
            <a:normAutofit/>
          </a:bodyPr>
          <a:lstStyle/>
          <a:p>
            <a:pPr>
              <a:defRPr/>
            </a:pPr>
            <a:r>
              <a:rPr lang="en-US" sz="4000" dirty="0" smtClean="0">
                <a:solidFill>
                  <a:schemeClr val="bg1"/>
                </a:solidFill>
              </a:rPr>
              <a:t>The Broken </a:t>
            </a:r>
            <a:r>
              <a:rPr lang="en-US" sz="4000" dirty="0">
                <a:solidFill>
                  <a:schemeClr val="bg1"/>
                </a:solidFill>
              </a:rPr>
              <a:t>R</a:t>
            </a:r>
            <a:r>
              <a:rPr lang="en-US" sz="4000" dirty="0" smtClean="0">
                <a:solidFill>
                  <a:schemeClr val="bg1"/>
                </a:solidFill>
              </a:rPr>
              <a:t>ecord </a:t>
            </a:r>
            <a:r>
              <a:rPr lang="en-US" sz="4000" dirty="0">
                <a:solidFill>
                  <a:schemeClr val="bg1"/>
                </a:solidFill>
              </a:rPr>
              <a:t>T</a:t>
            </a:r>
            <a:r>
              <a:rPr lang="en-US" sz="4000" dirty="0" smtClean="0">
                <a:solidFill>
                  <a:schemeClr val="bg1"/>
                </a:solidFill>
              </a:rPr>
              <a:t>echnique</a:t>
            </a:r>
            <a:endParaRPr lang="en-US" sz="4000" dirty="0">
              <a:solidFill>
                <a:schemeClr val="bg1"/>
              </a:solidFill>
            </a:endParaRPr>
          </a:p>
        </p:txBody>
      </p:sp>
    </p:spTree>
    <p:extLst>
      <p:ext uri="{BB962C8B-B14F-4D97-AF65-F5344CB8AC3E}">
        <p14:creationId xmlns:p14="http://schemas.microsoft.com/office/powerpoint/2010/main" val="82729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838200" y="2311401"/>
            <a:ext cx="10515600" cy="3865562"/>
          </a:xfrm>
        </p:spPr>
        <p:txBody>
          <a:bodyPr/>
          <a:lstStyle/>
          <a:p>
            <a:pPr eaLnBrk="1" hangingPunct="1">
              <a:buFontTx/>
              <a:buNone/>
            </a:pPr>
            <a:endParaRPr lang="en-US" dirty="0" smtClean="0">
              <a:solidFill>
                <a:schemeClr val="bg1"/>
              </a:solidFill>
            </a:endParaRPr>
          </a:p>
          <a:p>
            <a:pPr eaLnBrk="1" hangingPunct="1">
              <a:buFontTx/>
              <a:buNone/>
            </a:pPr>
            <a:r>
              <a:rPr lang="en-US" dirty="0" smtClean="0">
                <a:solidFill>
                  <a:schemeClr val="bg1"/>
                </a:solidFill>
              </a:rPr>
              <a:t>Avoid:  ________stop talking this instant!</a:t>
            </a:r>
          </a:p>
          <a:p>
            <a:pPr eaLnBrk="1" hangingPunct="1">
              <a:buFontTx/>
              <a:buNone/>
            </a:pPr>
            <a:endParaRPr lang="en-US" dirty="0" smtClean="0">
              <a:solidFill>
                <a:schemeClr val="bg1"/>
              </a:solidFill>
            </a:endParaRPr>
          </a:p>
          <a:p>
            <a:pPr eaLnBrk="1" hangingPunct="1">
              <a:buFontTx/>
              <a:buNone/>
            </a:pPr>
            <a:r>
              <a:rPr lang="en-US" dirty="0" smtClean="0">
                <a:solidFill>
                  <a:schemeClr val="bg1"/>
                </a:solidFill>
              </a:rPr>
              <a:t>Better:  I like the way__________ is quietly sitting in their seat.</a:t>
            </a:r>
          </a:p>
          <a:p>
            <a:pPr eaLnBrk="1" hangingPunct="1">
              <a:buFontTx/>
              <a:buNone/>
            </a:pPr>
            <a:endParaRPr lang="en-US" dirty="0" smtClean="0">
              <a:solidFill>
                <a:schemeClr val="bg1"/>
              </a:solidFill>
            </a:endParaRPr>
          </a:p>
          <a:p>
            <a:pPr eaLnBrk="1" hangingPunct="1">
              <a:buFontTx/>
              <a:buNone/>
            </a:pPr>
            <a:r>
              <a:rPr lang="en-US" dirty="0" smtClean="0">
                <a:solidFill>
                  <a:schemeClr val="bg1"/>
                </a:solidFill>
              </a:rPr>
              <a:t>Best:  __________is quietly sitting in their seat, ready to work.</a:t>
            </a:r>
          </a:p>
        </p:txBody>
      </p:sp>
      <p:sp>
        <p:nvSpPr>
          <p:cNvPr id="15362" name="Rectangle 2"/>
          <p:cNvSpPr>
            <a:spLocks noGrp="1" noChangeArrowheads="1"/>
          </p:cNvSpPr>
          <p:nvPr>
            <p:ph type="title"/>
          </p:nvPr>
        </p:nvSpPr>
        <p:spPr>
          <a:xfrm>
            <a:off x="330250" y="969433"/>
            <a:ext cx="10390188" cy="1507067"/>
          </a:xfrm>
        </p:spPr>
        <p:txBody>
          <a:bodyPr>
            <a:normAutofit fontScale="90000"/>
          </a:bodyPr>
          <a:lstStyle/>
          <a:p>
            <a:pPr>
              <a:defRPr/>
            </a:pPr>
            <a:r>
              <a:rPr lang="en-US" sz="4000" dirty="0" smtClean="0">
                <a:solidFill>
                  <a:schemeClr val="bg1"/>
                </a:solidFill>
              </a:rPr>
              <a:t/>
            </a:r>
            <a:br>
              <a:rPr lang="en-US" sz="4000" dirty="0" smtClean="0">
                <a:solidFill>
                  <a:schemeClr val="bg1"/>
                </a:solidFill>
              </a:rPr>
            </a:br>
            <a:r>
              <a:rPr lang="en-US" sz="4000" dirty="0" smtClean="0">
                <a:solidFill>
                  <a:schemeClr val="bg1"/>
                </a:solidFill>
              </a:rPr>
              <a:t>“Water what you want to see grow”- </a:t>
            </a:r>
            <a:r>
              <a:rPr lang="en-US" sz="4000" dirty="0">
                <a:solidFill>
                  <a:schemeClr val="bg1"/>
                </a:solidFill>
              </a:rPr>
              <a:t>Acknowledgement</a:t>
            </a:r>
            <a:br>
              <a:rPr lang="en-US" sz="4000" dirty="0">
                <a:solidFill>
                  <a:schemeClr val="bg1"/>
                </a:solidFill>
              </a:rPr>
            </a:br>
            <a:endParaRPr lang="en-US" sz="4000" dirty="0">
              <a:solidFill>
                <a:schemeClr val="bg1"/>
              </a:solidFill>
            </a:endParaRPr>
          </a:p>
        </p:txBody>
      </p:sp>
      <p:pic>
        <p:nvPicPr>
          <p:cNvPr id="50179" name="Picture 3" descr="thumbs-down.jpg"/>
          <p:cNvPicPr>
            <a:picLocks noChangeAspect="1"/>
          </p:cNvPicPr>
          <p:nvPr/>
        </p:nvPicPr>
        <p:blipFill>
          <a:blip r:embed="rId3" cstate="print"/>
          <a:srcRect/>
          <a:stretch>
            <a:fillRect/>
          </a:stretch>
        </p:blipFill>
        <p:spPr bwMode="auto">
          <a:xfrm>
            <a:off x="7532925" y="2311401"/>
            <a:ext cx="1439863" cy="1104900"/>
          </a:xfrm>
          <a:prstGeom prst="rect">
            <a:avLst/>
          </a:prstGeom>
          <a:noFill/>
          <a:ln w="9525">
            <a:noFill/>
            <a:miter lim="800000"/>
            <a:headEnd/>
            <a:tailEnd/>
          </a:ln>
        </p:spPr>
      </p:pic>
      <p:pic>
        <p:nvPicPr>
          <p:cNvPr id="50180" name="Picture 4" descr="thumbs up.jpg"/>
          <p:cNvPicPr>
            <a:picLocks noChangeAspect="1"/>
          </p:cNvPicPr>
          <p:nvPr/>
        </p:nvPicPr>
        <p:blipFill>
          <a:blip r:embed="rId4" cstate="print"/>
          <a:srcRect/>
          <a:stretch>
            <a:fillRect/>
          </a:stretch>
        </p:blipFill>
        <p:spPr bwMode="auto">
          <a:xfrm>
            <a:off x="10085066" y="4768850"/>
            <a:ext cx="939800" cy="1408113"/>
          </a:xfrm>
          <a:prstGeom prst="rect">
            <a:avLst/>
          </a:prstGeom>
          <a:noFill/>
          <a:ln w="9525">
            <a:noFill/>
            <a:miter lim="800000"/>
            <a:headEnd/>
            <a:tailEnd/>
          </a:ln>
        </p:spPr>
      </p:pic>
    </p:spTree>
    <p:extLst>
      <p:ext uri="{BB962C8B-B14F-4D97-AF65-F5344CB8AC3E}">
        <p14:creationId xmlns:p14="http://schemas.microsoft.com/office/powerpoint/2010/main" val="404514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20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2000"/>
                                        <p:tgtEl>
                                          <p:spTgt spid="153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fade">
                                      <p:cBhvr>
                                        <p:cTn id="17" dur="2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523568" y="2288885"/>
            <a:ext cx="10515600" cy="4210238"/>
          </a:xfrm>
        </p:spPr>
        <p:txBody>
          <a:bodyPr/>
          <a:lstStyle/>
          <a:p>
            <a:pPr eaLnBrk="1" hangingPunct="1">
              <a:buFontTx/>
              <a:buNone/>
            </a:pPr>
            <a:r>
              <a:rPr lang="en-US" dirty="0" smtClean="0">
                <a:solidFill>
                  <a:schemeClr val="bg1"/>
                </a:solidFill>
              </a:rPr>
              <a:t>Avoid:  You’d better stop that right now!</a:t>
            </a:r>
          </a:p>
          <a:p>
            <a:pPr eaLnBrk="1" hangingPunct="1">
              <a:buFontTx/>
              <a:buNone/>
            </a:pPr>
            <a:endParaRPr lang="en-US" dirty="0" smtClean="0">
              <a:solidFill>
                <a:schemeClr val="bg1"/>
              </a:solidFill>
            </a:endParaRPr>
          </a:p>
          <a:p>
            <a:pPr eaLnBrk="1" hangingPunct="1">
              <a:buFontTx/>
              <a:buNone/>
            </a:pPr>
            <a:r>
              <a:rPr lang="en-US" dirty="0" smtClean="0">
                <a:solidFill>
                  <a:schemeClr val="bg1"/>
                </a:solidFill>
              </a:rPr>
              <a:t>Better:  I need you to do your work.</a:t>
            </a:r>
          </a:p>
          <a:p>
            <a:pPr eaLnBrk="1" hangingPunct="1">
              <a:buFontTx/>
              <a:buNone/>
            </a:pPr>
            <a:endParaRPr lang="en-US" dirty="0" smtClean="0">
              <a:solidFill>
                <a:schemeClr val="bg1"/>
              </a:solidFill>
            </a:endParaRPr>
          </a:p>
          <a:p>
            <a:pPr eaLnBrk="1" hangingPunct="1">
              <a:buFontTx/>
              <a:buNone/>
            </a:pPr>
            <a:r>
              <a:rPr lang="en-US" dirty="0" smtClean="0">
                <a:solidFill>
                  <a:schemeClr val="bg1"/>
                </a:solidFill>
              </a:rPr>
              <a:t>Best:  I hope you finish your work so you can go to lunch on time.</a:t>
            </a:r>
          </a:p>
        </p:txBody>
      </p:sp>
      <p:sp>
        <p:nvSpPr>
          <p:cNvPr id="16386" name="Rectangle 2"/>
          <p:cNvSpPr>
            <a:spLocks noGrp="1" noChangeArrowheads="1"/>
          </p:cNvSpPr>
          <p:nvPr>
            <p:ph type="title"/>
          </p:nvPr>
        </p:nvSpPr>
        <p:spPr>
          <a:xfrm>
            <a:off x="685801" y="1052052"/>
            <a:ext cx="10515600" cy="1236833"/>
          </a:xfrm>
        </p:spPr>
        <p:txBody>
          <a:bodyPr/>
          <a:lstStyle/>
          <a:p>
            <a:pPr>
              <a:defRPr/>
            </a:pPr>
            <a:r>
              <a:rPr lang="en-US" dirty="0" smtClean="0">
                <a:solidFill>
                  <a:schemeClr val="bg1"/>
                </a:solidFill>
              </a:rPr>
              <a:t>A few more…</a:t>
            </a:r>
          </a:p>
        </p:txBody>
      </p:sp>
      <p:pic>
        <p:nvPicPr>
          <p:cNvPr id="52227" name="Picture 3" descr="good job.gif"/>
          <p:cNvPicPr>
            <a:picLocks noChangeAspect="1"/>
          </p:cNvPicPr>
          <p:nvPr/>
        </p:nvPicPr>
        <p:blipFill>
          <a:blip r:embed="rId3" cstate="print"/>
          <a:srcRect/>
          <a:stretch>
            <a:fillRect/>
          </a:stretch>
        </p:blipFill>
        <p:spPr bwMode="auto">
          <a:xfrm>
            <a:off x="9707553" y="4935248"/>
            <a:ext cx="1560513" cy="1347788"/>
          </a:xfrm>
          <a:prstGeom prst="rect">
            <a:avLst/>
          </a:prstGeom>
          <a:noFill/>
          <a:ln w="9525">
            <a:noFill/>
            <a:miter lim="800000"/>
            <a:headEnd/>
            <a:tailEnd/>
          </a:ln>
        </p:spPr>
      </p:pic>
      <p:pic>
        <p:nvPicPr>
          <p:cNvPr id="52228" name="Picture 4" descr="Disapproval.jpg"/>
          <p:cNvPicPr>
            <a:picLocks noChangeAspect="1"/>
          </p:cNvPicPr>
          <p:nvPr/>
        </p:nvPicPr>
        <p:blipFill>
          <a:blip r:embed="rId4" cstate="print"/>
          <a:srcRect/>
          <a:stretch>
            <a:fillRect/>
          </a:stretch>
        </p:blipFill>
        <p:spPr bwMode="auto">
          <a:xfrm>
            <a:off x="7198853" y="1517360"/>
            <a:ext cx="1235075" cy="1543050"/>
          </a:xfrm>
          <a:prstGeom prst="rect">
            <a:avLst/>
          </a:prstGeom>
          <a:noFill/>
          <a:ln w="9525">
            <a:noFill/>
            <a:miter lim="800000"/>
            <a:headEnd/>
            <a:tailEnd/>
          </a:ln>
        </p:spPr>
      </p:pic>
    </p:spTree>
    <p:extLst>
      <p:ext uri="{BB962C8B-B14F-4D97-AF65-F5344CB8AC3E}">
        <p14:creationId xmlns:p14="http://schemas.microsoft.com/office/powerpoint/2010/main" val="133510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838200" y="2399071"/>
            <a:ext cx="10515600" cy="3777892"/>
          </a:xfrm>
        </p:spPr>
        <p:txBody>
          <a:bodyPr/>
          <a:lstStyle/>
          <a:p>
            <a:pPr eaLnBrk="1" hangingPunct="1">
              <a:buFontTx/>
              <a:buNone/>
            </a:pPr>
            <a:r>
              <a:rPr lang="en-US" dirty="0" smtClean="0">
                <a:solidFill>
                  <a:schemeClr val="bg1"/>
                </a:solidFill>
              </a:rPr>
              <a:t>Avoid:  Are you going to do your work or just sit there?  </a:t>
            </a:r>
          </a:p>
          <a:p>
            <a:pPr eaLnBrk="1" hangingPunct="1">
              <a:buFontTx/>
              <a:buNone/>
            </a:pPr>
            <a:endParaRPr lang="en-US" dirty="0" smtClean="0">
              <a:solidFill>
                <a:schemeClr val="bg1"/>
              </a:solidFill>
            </a:endParaRPr>
          </a:p>
          <a:p>
            <a:pPr eaLnBrk="1" hangingPunct="1">
              <a:buFontTx/>
              <a:buNone/>
            </a:pPr>
            <a:endParaRPr lang="en-US" dirty="0" smtClean="0">
              <a:solidFill>
                <a:schemeClr val="bg1"/>
              </a:solidFill>
            </a:endParaRPr>
          </a:p>
          <a:p>
            <a:pPr eaLnBrk="1" hangingPunct="1">
              <a:buFontTx/>
              <a:buNone/>
            </a:pPr>
            <a:r>
              <a:rPr lang="en-US" dirty="0" smtClean="0">
                <a:solidFill>
                  <a:schemeClr val="bg1"/>
                </a:solidFill>
              </a:rPr>
              <a:t>Best:  Are you choosing to stay after school or go home on time today?  </a:t>
            </a:r>
          </a:p>
        </p:txBody>
      </p:sp>
      <p:sp>
        <p:nvSpPr>
          <p:cNvPr id="17410" name="Rectangle 2"/>
          <p:cNvSpPr>
            <a:spLocks noGrp="1" noChangeArrowheads="1"/>
          </p:cNvSpPr>
          <p:nvPr>
            <p:ph type="title"/>
          </p:nvPr>
        </p:nvSpPr>
        <p:spPr>
          <a:xfrm>
            <a:off x="765442" y="1150374"/>
            <a:ext cx="10515600" cy="1168007"/>
          </a:xfrm>
        </p:spPr>
        <p:txBody>
          <a:bodyPr/>
          <a:lstStyle/>
          <a:p>
            <a:pPr>
              <a:defRPr/>
            </a:pPr>
            <a:r>
              <a:rPr lang="en-US" dirty="0" smtClean="0">
                <a:solidFill>
                  <a:schemeClr val="bg1"/>
                </a:solidFill>
              </a:rPr>
              <a:t>Choices</a:t>
            </a:r>
          </a:p>
        </p:txBody>
      </p:sp>
      <p:pic>
        <p:nvPicPr>
          <p:cNvPr id="54275" name="Picture 3" descr="frustrated_woman.jpg"/>
          <p:cNvPicPr>
            <a:picLocks noChangeAspect="1"/>
          </p:cNvPicPr>
          <p:nvPr/>
        </p:nvPicPr>
        <p:blipFill>
          <a:blip r:embed="rId3" cstate="print"/>
          <a:srcRect/>
          <a:stretch>
            <a:fillRect/>
          </a:stretch>
        </p:blipFill>
        <p:spPr bwMode="auto">
          <a:xfrm>
            <a:off x="9073090" y="2399071"/>
            <a:ext cx="1371600" cy="1050925"/>
          </a:xfrm>
          <a:prstGeom prst="rect">
            <a:avLst/>
          </a:prstGeom>
          <a:noFill/>
          <a:ln w="9525">
            <a:noFill/>
            <a:miter lim="800000"/>
            <a:headEnd/>
            <a:tailEnd/>
          </a:ln>
        </p:spPr>
      </p:pic>
      <p:pic>
        <p:nvPicPr>
          <p:cNvPr id="54276" name="Picture 4" descr="greatjob.gif"/>
          <p:cNvPicPr>
            <a:picLocks noChangeAspect="1"/>
          </p:cNvPicPr>
          <p:nvPr/>
        </p:nvPicPr>
        <p:blipFill>
          <a:blip r:embed="rId4" cstate="print"/>
          <a:srcRect/>
          <a:stretch>
            <a:fillRect/>
          </a:stretch>
        </p:blipFill>
        <p:spPr bwMode="auto">
          <a:xfrm>
            <a:off x="10259962" y="4438650"/>
            <a:ext cx="1216025" cy="1738313"/>
          </a:xfrm>
          <a:prstGeom prst="rect">
            <a:avLst/>
          </a:prstGeom>
          <a:noFill/>
          <a:ln w="9525">
            <a:noFill/>
            <a:miter lim="800000"/>
            <a:headEnd/>
            <a:tailEnd/>
          </a:ln>
        </p:spPr>
      </p:pic>
    </p:spTree>
    <p:extLst>
      <p:ext uri="{BB962C8B-B14F-4D97-AF65-F5344CB8AC3E}">
        <p14:creationId xmlns:p14="http://schemas.microsoft.com/office/powerpoint/2010/main" val="164587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3" end="3"/>
                                            </p:txEl>
                                          </p:spTgt>
                                        </p:tgtEl>
                                        <p:attrNameLst>
                                          <p:attrName>style.visibility</p:attrName>
                                        </p:attrNameLst>
                                      </p:cBhvr>
                                      <p:to>
                                        <p:strVal val="visible"/>
                                      </p:to>
                                    </p:set>
                                    <p:animEffect transition="in" filter="fade">
                                      <p:cBhvr>
                                        <p:cTn id="12" dur="20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838200" y="2349910"/>
            <a:ext cx="10515600" cy="3827052"/>
          </a:xfrm>
        </p:spPr>
        <p:txBody>
          <a:bodyPr>
            <a:normAutofit fontScale="92500" lnSpcReduction="10000"/>
          </a:bodyPr>
          <a:lstStyle/>
          <a:p>
            <a:pPr marL="365760" indent="-256032">
              <a:lnSpc>
                <a:spcPct val="80000"/>
              </a:lnSpc>
              <a:spcAft>
                <a:spcPts val="0"/>
              </a:spcAft>
              <a:buNone/>
              <a:defRPr/>
            </a:pPr>
            <a:r>
              <a:rPr lang="en-US" dirty="0" smtClean="0">
                <a:solidFill>
                  <a:schemeClr val="bg1"/>
                </a:solidFill>
              </a:rPr>
              <a:t>Avoid</a:t>
            </a:r>
            <a:r>
              <a:rPr lang="en-US" sz="2800" dirty="0" smtClean="0">
                <a:solidFill>
                  <a:schemeClr val="bg1"/>
                </a:solidFill>
              </a:rPr>
              <a:t>:  </a:t>
            </a:r>
            <a:r>
              <a:rPr lang="en-US" sz="2800" dirty="0">
                <a:solidFill>
                  <a:schemeClr val="bg1"/>
                </a:solidFill>
              </a:rPr>
              <a:t>You need to do your homework.</a:t>
            </a:r>
          </a:p>
          <a:p>
            <a:pPr marL="365760" indent="-256032">
              <a:lnSpc>
                <a:spcPct val="80000"/>
              </a:lnSpc>
              <a:spcAft>
                <a:spcPts val="0"/>
              </a:spcAft>
              <a:buNone/>
              <a:defRPr/>
            </a:pPr>
            <a:endParaRPr lang="en-US" sz="2800" dirty="0">
              <a:solidFill>
                <a:schemeClr val="bg1"/>
              </a:solidFill>
            </a:endParaRPr>
          </a:p>
          <a:p>
            <a:pPr marL="365760" indent="-256032">
              <a:lnSpc>
                <a:spcPct val="80000"/>
              </a:lnSpc>
              <a:spcAft>
                <a:spcPts val="0"/>
              </a:spcAft>
              <a:buNone/>
              <a:defRPr/>
            </a:pPr>
            <a:r>
              <a:rPr lang="en-US" sz="2800" dirty="0">
                <a:solidFill>
                  <a:schemeClr val="bg1"/>
                </a:solidFill>
              </a:rPr>
              <a:t>Good:  ________when you don’t complete your homework your grade is lowered.  I need you to complete your homework so you can improve your grade.</a:t>
            </a:r>
          </a:p>
          <a:p>
            <a:pPr marL="365760" indent="-256032">
              <a:lnSpc>
                <a:spcPct val="80000"/>
              </a:lnSpc>
              <a:spcAft>
                <a:spcPts val="0"/>
              </a:spcAft>
              <a:buNone/>
              <a:defRPr/>
            </a:pPr>
            <a:endParaRPr lang="en-US" sz="2800" dirty="0">
              <a:solidFill>
                <a:schemeClr val="bg1"/>
              </a:solidFill>
            </a:endParaRPr>
          </a:p>
          <a:p>
            <a:pPr marL="365760" indent="-256032">
              <a:lnSpc>
                <a:spcPct val="80000"/>
              </a:lnSpc>
              <a:spcAft>
                <a:spcPts val="0"/>
              </a:spcAft>
              <a:buNone/>
              <a:defRPr/>
            </a:pPr>
            <a:r>
              <a:rPr lang="en-US" dirty="0" smtClean="0">
                <a:solidFill>
                  <a:schemeClr val="bg1"/>
                </a:solidFill>
              </a:rPr>
              <a:t>Avoid</a:t>
            </a:r>
            <a:r>
              <a:rPr lang="en-US" sz="2800" dirty="0" smtClean="0">
                <a:solidFill>
                  <a:schemeClr val="bg1"/>
                </a:solidFill>
              </a:rPr>
              <a:t>:  </a:t>
            </a:r>
            <a:r>
              <a:rPr lang="en-US" sz="2800" dirty="0">
                <a:solidFill>
                  <a:schemeClr val="bg1"/>
                </a:solidFill>
              </a:rPr>
              <a:t>Stop talking or I’ll move your seat.</a:t>
            </a:r>
          </a:p>
          <a:p>
            <a:pPr marL="365760" indent="-256032">
              <a:lnSpc>
                <a:spcPct val="80000"/>
              </a:lnSpc>
              <a:spcAft>
                <a:spcPts val="0"/>
              </a:spcAft>
              <a:buNone/>
              <a:defRPr/>
            </a:pPr>
            <a:endParaRPr lang="en-US" sz="2800" dirty="0">
              <a:solidFill>
                <a:schemeClr val="bg1"/>
              </a:solidFill>
            </a:endParaRPr>
          </a:p>
          <a:p>
            <a:pPr marL="365760" indent="-256032">
              <a:lnSpc>
                <a:spcPct val="80000"/>
              </a:lnSpc>
              <a:spcAft>
                <a:spcPts val="0"/>
              </a:spcAft>
              <a:buNone/>
              <a:defRPr/>
            </a:pPr>
            <a:r>
              <a:rPr lang="en-US" sz="2800" dirty="0">
                <a:solidFill>
                  <a:schemeClr val="bg1"/>
                </a:solidFill>
              </a:rPr>
              <a:t>Good:  ________when you talk to your neighbors it distracts others around you.  I’m going to sit you here so you can focus on your lesson.</a:t>
            </a:r>
          </a:p>
        </p:txBody>
      </p:sp>
      <p:sp>
        <p:nvSpPr>
          <p:cNvPr id="18434" name="Rectangle 2"/>
          <p:cNvSpPr>
            <a:spLocks noGrp="1" noChangeArrowheads="1"/>
          </p:cNvSpPr>
          <p:nvPr>
            <p:ph type="title"/>
          </p:nvPr>
        </p:nvSpPr>
        <p:spPr>
          <a:xfrm>
            <a:off x="686783" y="1219200"/>
            <a:ext cx="10515600" cy="1020524"/>
          </a:xfrm>
        </p:spPr>
        <p:txBody>
          <a:bodyPr/>
          <a:lstStyle/>
          <a:p>
            <a:pPr>
              <a:defRPr/>
            </a:pPr>
            <a:r>
              <a:rPr lang="en-US" dirty="0" smtClean="0">
                <a:solidFill>
                  <a:schemeClr val="bg1"/>
                </a:solidFill>
              </a:rPr>
              <a:t>Cause and Effect</a:t>
            </a:r>
          </a:p>
        </p:txBody>
      </p:sp>
    </p:spTree>
    <p:extLst>
      <p:ext uri="{BB962C8B-B14F-4D97-AF65-F5344CB8AC3E}">
        <p14:creationId xmlns:p14="http://schemas.microsoft.com/office/powerpoint/2010/main" val="371257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20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fade">
                                      <p:cBhvr>
                                        <p:cTn id="17" dur="2000"/>
                                        <p:tgtEl>
                                          <p:spTgt spid="184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6" end="6"/>
                                            </p:txEl>
                                          </p:spTgt>
                                        </p:tgtEl>
                                        <p:attrNameLst>
                                          <p:attrName>style.visibility</p:attrName>
                                        </p:attrNameLst>
                                      </p:cBhvr>
                                      <p:to>
                                        <p:strVal val="visible"/>
                                      </p:to>
                                    </p:set>
                                    <p:animEffect transition="in" filter="fade">
                                      <p:cBhvr>
                                        <p:cTn id="22" dur="20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4139" y="857441"/>
            <a:ext cx="10399424" cy="1507067"/>
          </a:xfrm>
        </p:spPr>
        <p:txBody>
          <a:bodyPr/>
          <a:lstStyle/>
          <a:p>
            <a:r>
              <a:rPr lang="en-US" dirty="0" smtClean="0">
                <a:solidFill>
                  <a:schemeClr val="bg1"/>
                </a:solidFill>
              </a:rPr>
              <a:t>Behavioral Management Techniques</a:t>
            </a:r>
            <a:endParaRPr lang="en-US" dirty="0">
              <a:solidFill>
                <a:schemeClr val="bg1"/>
              </a:solidFill>
            </a:endParaRPr>
          </a:p>
        </p:txBody>
      </p:sp>
      <p:sp>
        <p:nvSpPr>
          <p:cNvPr id="7" name="Text Placeholder 6"/>
          <p:cNvSpPr>
            <a:spLocks noGrp="1"/>
          </p:cNvSpPr>
          <p:nvPr>
            <p:ph type="body" sz="quarter" idx="3"/>
          </p:nvPr>
        </p:nvSpPr>
        <p:spPr>
          <a:xfrm>
            <a:off x="5471751" y="2179024"/>
            <a:ext cx="1540162" cy="670573"/>
          </a:xfrm>
        </p:spPr>
        <p:txBody>
          <a:bodyPr/>
          <a:lstStyle/>
          <a:p>
            <a:r>
              <a:rPr lang="en-US" sz="2800" dirty="0" smtClean="0">
                <a:solidFill>
                  <a:schemeClr val="bg1"/>
                </a:solidFill>
              </a:rPr>
              <a:t>Practice</a:t>
            </a:r>
            <a:endParaRPr lang="en-US" sz="2800" dirty="0">
              <a:solidFill>
                <a:schemeClr val="bg1"/>
              </a:solidFill>
            </a:endParaRPr>
          </a:p>
        </p:txBody>
      </p:sp>
      <p:sp>
        <p:nvSpPr>
          <p:cNvPr id="8" name="Content Placeholder 7"/>
          <p:cNvSpPr>
            <a:spLocks noGrp="1"/>
          </p:cNvSpPr>
          <p:nvPr>
            <p:ph sz="quarter" idx="4"/>
          </p:nvPr>
        </p:nvSpPr>
        <p:spPr>
          <a:xfrm>
            <a:off x="1344610" y="2597438"/>
            <a:ext cx="9443462" cy="3684588"/>
          </a:xfrm>
        </p:spPr>
        <p:txBody>
          <a:bodyPr>
            <a:normAutofit/>
          </a:bodyPr>
          <a:lstStyle/>
          <a:p>
            <a:pPr algn="ctr"/>
            <a:endParaRPr lang="en-US" dirty="0" smtClean="0"/>
          </a:p>
          <a:p>
            <a:pPr algn="ctr"/>
            <a:r>
              <a:rPr lang="en-US" dirty="0" smtClean="0">
                <a:solidFill>
                  <a:schemeClr val="bg1"/>
                </a:solidFill>
              </a:rPr>
              <a:t>Neurological performance </a:t>
            </a:r>
          </a:p>
          <a:p>
            <a:pPr algn="ctr"/>
            <a:r>
              <a:rPr lang="en-US" dirty="0" smtClean="0">
                <a:solidFill>
                  <a:schemeClr val="bg1"/>
                </a:solidFill>
              </a:rPr>
              <a:t>Classroom/class time structure</a:t>
            </a:r>
          </a:p>
          <a:p>
            <a:pPr algn="ctr"/>
            <a:r>
              <a:rPr lang="en-US" dirty="0" smtClean="0">
                <a:solidFill>
                  <a:schemeClr val="bg1"/>
                </a:solidFill>
              </a:rPr>
              <a:t>Love and Logic strategies</a:t>
            </a:r>
          </a:p>
          <a:p>
            <a:pPr algn="ctr"/>
            <a:r>
              <a:rPr lang="en-US" dirty="0" smtClean="0">
                <a:solidFill>
                  <a:schemeClr val="bg1"/>
                </a:solidFill>
              </a:rPr>
              <a:t>Proactive/Preventative strategies</a:t>
            </a:r>
          </a:p>
          <a:p>
            <a:pPr algn="ctr"/>
            <a:r>
              <a:rPr lang="en-US" dirty="0" smtClean="0">
                <a:solidFill>
                  <a:schemeClr val="bg1"/>
                </a:solidFill>
              </a:rPr>
              <a:t>Empathetic response</a:t>
            </a:r>
          </a:p>
          <a:p>
            <a:pPr algn="ctr"/>
            <a:r>
              <a:rPr lang="en-US" dirty="0" smtClean="0">
                <a:solidFill>
                  <a:schemeClr val="bg1"/>
                </a:solidFill>
              </a:rPr>
              <a:t>Teaming for success</a:t>
            </a:r>
            <a:endParaRPr lang="en-US" dirty="0">
              <a:solidFill>
                <a:schemeClr val="bg1"/>
              </a:solidFill>
            </a:endParaRPr>
          </a:p>
        </p:txBody>
      </p:sp>
    </p:spTree>
    <p:extLst>
      <p:ext uri="{BB962C8B-B14F-4D97-AF65-F5344CB8AC3E}">
        <p14:creationId xmlns:p14="http://schemas.microsoft.com/office/powerpoint/2010/main" val="328097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 calcmode="lin" valueType="num">
                                      <p:cBhvr additive="base">
                                        <p:cTn id="2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 calcmode="lin" valueType="num">
                                      <p:cBhvr additive="base">
                                        <p:cTn id="2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838200" y="2477729"/>
            <a:ext cx="10515600" cy="3699234"/>
          </a:xfrm>
        </p:spPr>
        <p:txBody>
          <a:bodyPr/>
          <a:lstStyle/>
          <a:p>
            <a:pPr eaLnBrk="1" hangingPunct="1"/>
            <a:r>
              <a:rPr lang="en-US" dirty="0" smtClean="0">
                <a:solidFill>
                  <a:schemeClr val="bg1"/>
                </a:solidFill>
              </a:rPr>
              <a:t>Proximity control.</a:t>
            </a:r>
          </a:p>
          <a:p>
            <a:pPr eaLnBrk="1" hangingPunct="1"/>
            <a:r>
              <a:rPr lang="en-US" dirty="0" smtClean="0">
                <a:solidFill>
                  <a:schemeClr val="bg1"/>
                </a:solidFill>
              </a:rPr>
              <a:t>Walk toward the student, calmly.</a:t>
            </a:r>
          </a:p>
          <a:p>
            <a:pPr eaLnBrk="1" hangingPunct="1"/>
            <a:r>
              <a:rPr lang="en-US" dirty="0" smtClean="0">
                <a:solidFill>
                  <a:schemeClr val="bg1"/>
                </a:solidFill>
              </a:rPr>
              <a:t>Hand on paper or desk.</a:t>
            </a:r>
          </a:p>
          <a:p>
            <a:pPr eaLnBrk="1" hangingPunct="1"/>
            <a:r>
              <a:rPr lang="en-US" dirty="0" smtClean="0">
                <a:solidFill>
                  <a:schemeClr val="bg1"/>
                </a:solidFill>
              </a:rPr>
              <a:t>Eye level communication.</a:t>
            </a:r>
          </a:p>
          <a:p>
            <a:pPr eaLnBrk="1" hangingPunct="1"/>
            <a:r>
              <a:rPr lang="en-US" dirty="0" smtClean="0">
                <a:solidFill>
                  <a:schemeClr val="bg1"/>
                </a:solidFill>
              </a:rPr>
              <a:t>Open shoulders and hands.</a:t>
            </a:r>
          </a:p>
          <a:p>
            <a:pPr eaLnBrk="1" hangingPunct="1"/>
            <a:r>
              <a:rPr lang="en-US" dirty="0" smtClean="0">
                <a:solidFill>
                  <a:schemeClr val="bg1"/>
                </a:solidFill>
              </a:rPr>
              <a:t>Avoid blocking doors or positioning chairs up against walls or corners.</a:t>
            </a:r>
          </a:p>
        </p:txBody>
      </p:sp>
      <p:sp>
        <p:nvSpPr>
          <p:cNvPr id="19458" name="Rectangle 2"/>
          <p:cNvSpPr>
            <a:spLocks noGrp="1" noChangeArrowheads="1"/>
          </p:cNvSpPr>
          <p:nvPr>
            <p:ph type="title"/>
          </p:nvPr>
        </p:nvSpPr>
        <p:spPr>
          <a:xfrm>
            <a:off x="487566" y="1081548"/>
            <a:ext cx="10454843" cy="1294580"/>
          </a:xfrm>
        </p:spPr>
        <p:txBody>
          <a:bodyPr>
            <a:normAutofit/>
          </a:bodyPr>
          <a:lstStyle/>
          <a:p>
            <a:pPr>
              <a:defRPr/>
            </a:pPr>
            <a:r>
              <a:rPr lang="en-US" sz="4000" dirty="0">
                <a:solidFill>
                  <a:schemeClr val="bg1"/>
                </a:solidFill>
              </a:rPr>
              <a:t>Physical </a:t>
            </a:r>
            <a:r>
              <a:rPr lang="en-US" sz="4000" dirty="0" smtClean="0">
                <a:solidFill>
                  <a:schemeClr val="bg1"/>
                </a:solidFill>
              </a:rPr>
              <a:t>Behavioral </a:t>
            </a:r>
            <a:r>
              <a:rPr lang="en-US" sz="4000" dirty="0">
                <a:solidFill>
                  <a:schemeClr val="bg1"/>
                </a:solidFill>
              </a:rPr>
              <a:t>Management Strategies</a:t>
            </a:r>
          </a:p>
        </p:txBody>
      </p:sp>
    </p:spTree>
    <p:extLst>
      <p:ext uri="{BB962C8B-B14F-4D97-AF65-F5344CB8AC3E}">
        <p14:creationId xmlns:p14="http://schemas.microsoft.com/office/powerpoint/2010/main" val="274650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20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fade">
                                      <p:cBhvr>
                                        <p:cTn id="27" dur="20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fade">
                                      <p:cBhvr>
                                        <p:cTn id="32" dur="20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903" y="2573593"/>
            <a:ext cx="8534400" cy="4024745"/>
          </a:xfrm>
        </p:spPr>
        <p:txBody>
          <a:bodyPr/>
          <a:lstStyle/>
          <a:p>
            <a:pPr eaLnBrk="1" hangingPunct="1"/>
            <a:r>
              <a:rPr lang="en-US" dirty="0" smtClean="0">
                <a:solidFill>
                  <a:schemeClr val="bg1"/>
                </a:solidFill>
              </a:rPr>
              <a:t>It’s ok to delay consequences</a:t>
            </a:r>
          </a:p>
          <a:p>
            <a:pPr eaLnBrk="1" hangingPunct="1"/>
            <a:r>
              <a:rPr lang="en-US" dirty="0" smtClean="0">
                <a:solidFill>
                  <a:schemeClr val="bg1"/>
                </a:solidFill>
              </a:rPr>
              <a:t>We give the problem back to the child.</a:t>
            </a:r>
          </a:p>
          <a:p>
            <a:pPr eaLnBrk="1" hangingPunct="1"/>
            <a:r>
              <a:rPr lang="en-US" dirty="0" smtClean="0">
                <a:solidFill>
                  <a:schemeClr val="bg1"/>
                </a:solidFill>
              </a:rPr>
              <a:t>We are able to insert empathy into our strategies.</a:t>
            </a:r>
          </a:p>
          <a:p>
            <a:pPr eaLnBrk="1" hangingPunct="1"/>
            <a:r>
              <a:rPr lang="en-US" dirty="0" smtClean="0">
                <a:solidFill>
                  <a:schemeClr val="bg1"/>
                </a:solidFill>
              </a:rPr>
              <a:t>We develop more effective, team-based plans.</a:t>
            </a:r>
          </a:p>
          <a:p>
            <a:pPr eaLnBrk="1" hangingPunct="1"/>
            <a:r>
              <a:rPr lang="en-US" dirty="0" smtClean="0">
                <a:solidFill>
                  <a:schemeClr val="bg1"/>
                </a:solidFill>
              </a:rPr>
              <a:t>Those plans tend to be child-centered, rather than adult-centered.</a:t>
            </a:r>
          </a:p>
          <a:p>
            <a:pPr eaLnBrk="1" hangingPunct="1"/>
            <a:r>
              <a:rPr lang="en-US" dirty="0" smtClean="0">
                <a:solidFill>
                  <a:schemeClr val="bg1"/>
                </a:solidFill>
              </a:rPr>
              <a:t>We develop plans that we can actually implement.</a:t>
            </a:r>
          </a:p>
          <a:p>
            <a:pPr marL="0" indent="0" eaLnBrk="1" hangingPunct="1">
              <a:buNone/>
            </a:pPr>
            <a:endParaRPr lang="en-US" dirty="0" smtClean="0"/>
          </a:p>
        </p:txBody>
      </p:sp>
      <p:sp>
        <p:nvSpPr>
          <p:cNvPr id="3" name="Title 2"/>
          <p:cNvSpPr>
            <a:spLocks noGrp="1"/>
          </p:cNvSpPr>
          <p:nvPr>
            <p:ph type="title"/>
          </p:nvPr>
        </p:nvSpPr>
        <p:spPr>
          <a:xfrm>
            <a:off x="310586" y="1223618"/>
            <a:ext cx="8534400" cy="1349975"/>
          </a:xfrm>
        </p:spPr>
        <p:txBody>
          <a:bodyPr/>
          <a:lstStyle/>
          <a:p>
            <a:pPr>
              <a:defRPr/>
            </a:pPr>
            <a:r>
              <a:rPr lang="en-US" dirty="0" smtClean="0">
                <a:solidFill>
                  <a:schemeClr val="bg1"/>
                </a:solidFill>
              </a:rPr>
              <a:t>Delayed Consequences </a:t>
            </a:r>
            <a:br>
              <a:rPr lang="en-US" dirty="0" smtClean="0">
                <a:solidFill>
                  <a:schemeClr val="bg1"/>
                </a:solidFill>
              </a:rPr>
            </a:br>
            <a:r>
              <a:rPr lang="en-US" sz="1800" dirty="0" smtClean="0">
                <a:solidFill>
                  <a:schemeClr val="bg1"/>
                </a:solidFill>
              </a:rPr>
              <a:t>(Refer to handout)</a:t>
            </a:r>
            <a:endParaRPr lang="en-US" sz="1800" dirty="0">
              <a:solidFill>
                <a:schemeClr val="bg1"/>
              </a:solidFill>
            </a:endParaRPr>
          </a:p>
        </p:txBody>
      </p:sp>
    </p:spTree>
    <p:extLst>
      <p:ext uri="{BB962C8B-B14F-4D97-AF65-F5344CB8AC3E}">
        <p14:creationId xmlns:p14="http://schemas.microsoft.com/office/powerpoint/2010/main" val="233376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12257"/>
            <a:ext cx="10515600" cy="3964705"/>
          </a:xfrm>
        </p:spPr>
        <p:txBody>
          <a:bodyPr/>
          <a:lstStyle/>
          <a:p>
            <a:pPr marL="0" indent="0" eaLnBrk="1" hangingPunct="1">
              <a:buNone/>
            </a:pPr>
            <a:r>
              <a:rPr lang="en-US" dirty="0" smtClean="0">
                <a:solidFill>
                  <a:schemeClr val="bg1"/>
                </a:solidFill>
              </a:rPr>
              <a:t>The next time a student does something inappropriate, experiment with saying, </a:t>
            </a:r>
          </a:p>
          <a:p>
            <a:pPr marL="0" indent="0" eaLnBrk="1" hangingPunct="1">
              <a:buNone/>
            </a:pPr>
            <a:r>
              <a:rPr lang="en-US" dirty="0" smtClean="0">
                <a:solidFill>
                  <a:schemeClr val="bg1"/>
                </a:solidFill>
              </a:rPr>
              <a:t>“Oh no. This is so sad. I’m going to have to do something about this. But not now…later. </a:t>
            </a:r>
            <a:endParaRPr lang="en-US" i="1" dirty="0">
              <a:solidFill>
                <a:schemeClr val="bg1"/>
              </a:solidFill>
            </a:endParaRPr>
          </a:p>
        </p:txBody>
      </p:sp>
      <p:sp>
        <p:nvSpPr>
          <p:cNvPr id="3" name="Title 2"/>
          <p:cNvSpPr>
            <a:spLocks noGrp="1"/>
          </p:cNvSpPr>
          <p:nvPr>
            <p:ph type="title"/>
          </p:nvPr>
        </p:nvSpPr>
        <p:spPr>
          <a:xfrm>
            <a:off x="529467" y="1004064"/>
            <a:ext cx="10515600" cy="1325563"/>
          </a:xfrm>
        </p:spPr>
        <p:txBody>
          <a:bodyPr/>
          <a:lstStyle/>
          <a:p>
            <a:pPr>
              <a:defRPr/>
            </a:pPr>
            <a:r>
              <a:rPr lang="en-US" dirty="0" smtClean="0">
                <a:solidFill>
                  <a:schemeClr val="bg1"/>
                </a:solidFill>
              </a:rPr>
              <a:t>Delayed Consequences Example</a:t>
            </a:r>
            <a:endParaRPr lang="en-US" dirty="0">
              <a:solidFill>
                <a:schemeClr val="bg1"/>
              </a:solidFill>
            </a:endParaRPr>
          </a:p>
        </p:txBody>
      </p:sp>
      <p:sp>
        <p:nvSpPr>
          <p:cNvPr id="4" name="Rectangle 3"/>
          <p:cNvSpPr/>
          <p:nvPr/>
        </p:nvSpPr>
        <p:spPr>
          <a:xfrm>
            <a:off x="3724621" y="3468464"/>
            <a:ext cx="3971921" cy="523220"/>
          </a:xfrm>
          <a:prstGeom prst="rect">
            <a:avLst/>
          </a:prstGeom>
        </p:spPr>
        <p:txBody>
          <a:bodyPr wrap="none">
            <a:spAutoFit/>
          </a:bodyPr>
          <a:lstStyle/>
          <a:p>
            <a:r>
              <a:rPr lang="en-US" sz="2800" dirty="0">
                <a:solidFill>
                  <a:srgbClr val="FFFF00"/>
                </a:solidFill>
              </a:rPr>
              <a:t>Try not to worry about it.”</a:t>
            </a:r>
          </a:p>
        </p:txBody>
      </p:sp>
    </p:spTree>
    <p:extLst>
      <p:ext uri="{BB962C8B-B14F-4D97-AF65-F5344CB8AC3E}">
        <p14:creationId xmlns:p14="http://schemas.microsoft.com/office/powerpoint/2010/main" val="78210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80">
                                          <p:stCondLst>
                                            <p:cond delay="0"/>
                                          </p:stCondLst>
                                        </p:cTn>
                                        <p:tgtEl>
                                          <p:spTgt spid="4">
                                            <p:txEl>
                                              <p:pRg st="0" end="0"/>
                                            </p:txEl>
                                          </p:spTgt>
                                        </p:tgtEl>
                                      </p:cBhvr>
                                    </p:animEffect>
                                    <p:anim calcmode="lin" valueType="num">
                                      <p:cBhvr>
                                        <p:cTn id="1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0" end="0"/>
                                            </p:txEl>
                                          </p:spTgt>
                                        </p:tgtEl>
                                      </p:cBhvr>
                                      <p:to x="100000" y="60000"/>
                                    </p:animScale>
                                    <p:animScale>
                                      <p:cBhvr>
                                        <p:cTn id="20" dur="166" decel="50000">
                                          <p:stCondLst>
                                            <p:cond delay="676"/>
                                          </p:stCondLst>
                                        </p:cTn>
                                        <p:tgtEl>
                                          <p:spTgt spid="4">
                                            <p:txEl>
                                              <p:pRg st="0" end="0"/>
                                            </p:txEl>
                                          </p:spTgt>
                                        </p:tgtEl>
                                      </p:cBhvr>
                                      <p:to x="100000" y="100000"/>
                                    </p:animScale>
                                    <p:animScale>
                                      <p:cBhvr>
                                        <p:cTn id="21" dur="26">
                                          <p:stCondLst>
                                            <p:cond delay="1312"/>
                                          </p:stCondLst>
                                        </p:cTn>
                                        <p:tgtEl>
                                          <p:spTgt spid="4">
                                            <p:txEl>
                                              <p:pRg st="0" end="0"/>
                                            </p:txEl>
                                          </p:spTgt>
                                        </p:tgtEl>
                                      </p:cBhvr>
                                      <p:to x="100000" y="80000"/>
                                    </p:animScale>
                                    <p:animScale>
                                      <p:cBhvr>
                                        <p:cTn id="22" dur="166" decel="50000">
                                          <p:stCondLst>
                                            <p:cond delay="1338"/>
                                          </p:stCondLst>
                                        </p:cTn>
                                        <p:tgtEl>
                                          <p:spTgt spid="4">
                                            <p:txEl>
                                              <p:pRg st="0" end="0"/>
                                            </p:txEl>
                                          </p:spTgt>
                                        </p:tgtEl>
                                      </p:cBhvr>
                                      <p:to x="100000" y="100000"/>
                                    </p:animScale>
                                    <p:animScale>
                                      <p:cBhvr>
                                        <p:cTn id="23" dur="26">
                                          <p:stCondLst>
                                            <p:cond delay="1642"/>
                                          </p:stCondLst>
                                        </p:cTn>
                                        <p:tgtEl>
                                          <p:spTgt spid="4">
                                            <p:txEl>
                                              <p:pRg st="0" end="0"/>
                                            </p:txEl>
                                          </p:spTgt>
                                        </p:tgtEl>
                                      </p:cBhvr>
                                      <p:to x="100000" y="90000"/>
                                    </p:animScale>
                                    <p:animScale>
                                      <p:cBhvr>
                                        <p:cTn id="24" dur="166" decel="50000">
                                          <p:stCondLst>
                                            <p:cond delay="1668"/>
                                          </p:stCondLst>
                                        </p:cTn>
                                        <p:tgtEl>
                                          <p:spTgt spid="4">
                                            <p:txEl>
                                              <p:pRg st="0" end="0"/>
                                            </p:txEl>
                                          </p:spTgt>
                                        </p:tgtEl>
                                      </p:cBhvr>
                                      <p:to x="100000" y="100000"/>
                                    </p:animScale>
                                    <p:animScale>
                                      <p:cBhvr>
                                        <p:cTn id="25" dur="26">
                                          <p:stCondLst>
                                            <p:cond delay="1808"/>
                                          </p:stCondLst>
                                        </p:cTn>
                                        <p:tgtEl>
                                          <p:spTgt spid="4">
                                            <p:txEl>
                                              <p:pRg st="0" end="0"/>
                                            </p:txEl>
                                          </p:spTgt>
                                        </p:tgtEl>
                                      </p:cBhvr>
                                      <p:to x="100000" y="95000"/>
                                    </p:animScale>
                                    <p:animScale>
                                      <p:cBhvr>
                                        <p:cTn id="26"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idx="1"/>
          </p:nvPr>
        </p:nvSpPr>
        <p:spPr>
          <a:xfrm>
            <a:off x="507232" y="2251152"/>
            <a:ext cx="8229600" cy="4525963"/>
          </a:xfrm>
        </p:spPr>
        <p:txBody>
          <a:bodyPr>
            <a:normAutofit fontScale="92500" lnSpcReduction="20000"/>
          </a:bodyPr>
          <a:lstStyle/>
          <a:p>
            <a:pPr eaLnBrk="1" hangingPunct="1"/>
            <a:r>
              <a:rPr lang="en-US" dirty="0" smtClean="0">
                <a:solidFill>
                  <a:schemeClr val="bg1"/>
                </a:solidFill>
              </a:rPr>
              <a:t>Please group by school site</a:t>
            </a:r>
          </a:p>
          <a:p>
            <a:pPr eaLnBrk="1" hangingPunct="1"/>
            <a:r>
              <a:rPr lang="en-US" dirty="0" smtClean="0">
                <a:solidFill>
                  <a:schemeClr val="bg1"/>
                </a:solidFill>
              </a:rPr>
              <a:t>If you are the only member of your site, please join another site</a:t>
            </a:r>
          </a:p>
          <a:p>
            <a:pPr eaLnBrk="1" hangingPunct="1"/>
            <a:r>
              <a:rPr lang="en-US" dirty="0" smtClean="0">
                <a:solidFill>
                  <a:schemeClr val="bg1"/>
                </a:solidFill>
              </a:rPr>
              <a:t>Work to identify the following questions:</a:t>
            </a:r>
          </a:p>
          <a:p>
            <a:pPr lvl="1"/>
            <a:r>
              <a:rPr lang="en-US" dirty="0" smtClean="0">
                <a:solidFill>
                  <a:schemeClr val="bg1"/>
                </a:solidFill>
              </a:rPr>
              <a:t>Who can I exchange kiddos with?</a:t>
            </a:r>
          </a:p>
          <a:p>
            <a:pPr lvl="1"/>
            <a:r>
              <a:rPr lang="en-US" dirty="0" smtClean="0">
                <a:solidFill>
                  <a:schemeClr val="bg1"/>
                </a:solidFill>
              </a:rPr>
              <a:t>Consider teachers, counselors, admin, etc.</a:t>
            </a:r>
          </a:p>
          <a:p>
            <a:pPr lvl="1"/>
            <a:r>
              <a:rPr lang="en-US" dirty="0" smtClean="0">
                <a:solidFill>
                  <a:schemeClr val="bg1"/>
                </a:solidFill>
              </a:rPr>
              <a:t>How many kids can I accept at one time?</a:t>
            </a:r>
          </a:p>
          <a:p>
            <a:pPr lvl="1"/>
            <a:r>
              <a:rPr lang="en-US" dirty="0" smtClean="0">
                <a:solidFill>
                  <a:schemeClr val="bg1"/>
                </a:solidFill>
              </a:rPr>
              <a:t>How long will that kiddo be away from my class?</a:t>
            </a:r>
          </a:p>
          <a:p>
            <a:pPr lvl="1"/>
            <a:r>
              <a:rPr lang="en-US" dirty="0" smtClean="0">
                <a:solidFill>
                  <a:schemeClr val="bg1"/>
                </a:solidFill>
              </a:rPr>
              <a:t>For what reasons or goals?  Reflective vs Punitive tasks</a:t>
            </a:r>
          </a:p>
          <a:p>
            <a:pPr lvl="1"/>
            <a:r>
              <a:rPr lang="en-US" dirty="0" smtClean="0">
                <a:solidFill>
                  <a:schemeClr val="bg1"/>
                </a:solidFill>
              </a:rPr>
              <a:t>Who can I connect with to share challenges?</a:t>
            </a:r>
          </a:p>
          <a:p>
            <a:pPr lvl="1"/>
            <a:r>
              <a:rPr lang="en-US" dirty="0" smtClean="0">
                <a:solidFill>
                  <a:schemeClr val="bg1"/>
                </a:solidFill>
              </a:rPr>
              <a:t>Who can I connect with to develop solutions?</a:t>
            </a:r>
          </a:p>
          <a:p>
            <a:pPr lvl="1"/>
            <a:r>
              <a:rPr lang="en-US" dirty="0" smtClean="0">
                <a:solidFill>
                  <a:schemeClr val="bg1"/>
                </a:solidFill>
              </a:rPr>
              <a:t>Who can provide me with safe and honest feedback about my own attitudes and behavior?</a:t>
            </a:r>
          </a:p>
          <a:p>
            <a:pPr eaLnBrk="1" hangingPunct="1"/>
            <a:endParaRPr lang="en-US" dirty="0" smtClean="0"/>
          </a:p>
        </p:txBody>
      </p:sp>
      <p:sp>
        <p:nvSpPr>
          <p:cNvPr id="21506" name="Rectangle 2"/>
          <p:cNvSpPr>
            <a:spLocks noGrp="1" noChangeArrowheads="1"/>
          </p:cNvSpPr>
          <p:nvPr>
            <p:ph type="title"/>
          </p:nvPr>
        </p:nvSpPr>
        <p:spPr>
          <a:xfrm>
            <a:off x="507232" y="1071477"/>
            <a:ext cx="10515600" cy="1179676"/>
          </a:xfrm>
        </p:spPr>
        <p:txBody>
          <a:bodyPr/>
          <a:lstStyle/>
          <a:p>
            <a:pPr>
              <a:defRPr/>
            </a:pPr>
            <a:r>
              <a:rPr lang="en-US" dirty="0" smtClean="0">
                <a:solidFill>
                  <a:schemeClr val="bg1"/>
                </a:solidFill>
              </a:rPr>
              <a:t>Support Team</a:t>
            </a:r>
          </a:p>
        </p:txBody>
      </p:sp>
      <p:pic>
        <p:nvPicPr>
          <p:cNvPr id="66564" name="Picture 4" descr="pic thinking-cap"/>
          <p:cNvPicPr>
            <a:picLocks noChangeAspect="1" noChangeArrowheads="1"/>
          </p:cNvPicPr>
          <p:nvPr/>
        </p:nvPicPr>
        <p:blipFill>
          <a:blip r:embed="rId3" cstate="print"/>
          <a:srcRect/>
          <a:stretch>
            <a:fillRect/>
          </a:stretch>
        </p:blipFill>
        <p:spPr bwMode="auto">
          <a:xfrm>
            <a:off x="8844854" y="2768525"/>
            <a:ext cx="2398227" cy="2777404"/>
          </a:xfrm>
          <a:prstGeom prst="rect">
            <a:avLst/>
          </a:prstGeom>
          <a:noFill/>
        </p:spPr>
      </p:pic>
    </p:spTree>
    <p:extLst>
      <p:ext uri="{BB962C8B-B14F-4D97-AF65-F5344CB8AC3E}">
        <p14:creationId xmlns:p14="http://schemas.microsoft.com/office/powerpoint/2010/main" val="1131430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838200" y="2930013"/>
            <a:ext cx="10515600" cy="3246950"/>
          </a:xfrm>
        </p:spPr>
        <p:txBody>
          <a:bodyPr/>
          <a:lstStyle/>
          <a:p>
            <a:pPr eaLnBrk="1" hangingPunct="1"/>
            <a:r>
              <a:rPr lang="en-US" dirty="0" smtClean="0">
                <a:solidFill>
                  <a:schemeClr val="bg1"/>
                </a:solidFill>
                <a:hlinkClick r:id="rId3"/>
              </a:rPr>
              <a:t>http://www.loveandlogic.com/speakers.html</a:t>
            </a:r>
            <a:endParaRPr lang="en-US" dirty="0" smtClean="0">
              <a:solidFill>
                <a:schemeClr val="bg1"/>
              </a:solidFill>
            </a:endParaRPr>
          </a:p>
          <a:p>
            <a:pPr eaLnBrk="1" hangingPunct="1"/>
            <a:r>
              <a:rPr lang="en-US" dirty="0" smtClean="0">
                <a:solidFill>
                  <a:schemeClr val="bg1"/>
                </a:solidFill>
              </a:rPr>
              <a:t>Videos</a:t>
            </a:r>
          </a:p>
          <a:p>
            <a:pPr eaLnBrk="1" hangingPunct="1"/>
            <a:r>
              <a:rPr lang="en-US" dirty="0" smtClean="0">
                <a:solidFill>
                  <a:schemeClr val="bg1"/>
                </a:solidFill>
              </a:rPr>
              <a:t>Free Resources</a:t>
            </a:r>
          </a:p>
          <a:p>
            <a:pPr eaLnBrk="1" hangingPunct="1"/>
            <a:r>
              <a:rPr lang="en-US" dirty="0" smtClean="0">
                <a:solidFill>
                  <a:schemeClr val="bg1"/>
                </a:solidFill>
              </a:rPr>
              <a:t>Handouts</a:t>
            </a:r>
          </a:p>
          <a:p>
            <a:pPr eaLnBrk="1" hangingPunct="1"/>
            <a:r>
              <a:rPr lang="en-US" dirty="0" smtClean="0">
                <a:solidFill>
                  <a:schemeClr val="bg1"/>
                </a:solidFill>
              </a:rPr>
              <a:t>Seminar Dates</a:t>
            </a:r>
          </a:p>
          <a:p>
            <a:pPr eaLnBrk="1" hangingPunct="1"/>
            <a:r>
              <a:rPr lang="en-US" dirty="0" smtClean="0">
                <a:solidFill>
                  <a:schemeClr val="bg1"/>
                </a:solidFill>
              </a:rPr>
              <a:t>Parents, Educators, MH Professionals</a:t>
            </a:r>
          </a:p>
        </p:txBody>
      </p:sp>
      <p:sp>
        <p:nvSpPr>
          <p:cNvPr id="3" name="Title 2"/>
          <p:cNvSpPr>
            <a:spLocks noGrp="1"/>
          </p:cNvSpPr>
          <p:nvPr>
            <p:ph type="title"/>
          </p:nvPr>
        </p:nvSpPr>
        <p:spPr>
          <a:xfrm>
            <a:off x="686783" y="1356612"/>
            <a:ext cx="10515600" cy="1325563"/>
          </a:xfrm>
        </p:spPr>
        <p:txBody>
          <a:bodyPr/>
          <a:lstStyle/>
          <a:p>
            <a:pPr>
              <a:defRPr/>
            </a:pPr>
            <a:r>
              <a:rPr lang="en-US" dirty="0" smtClean="0">
                <a:solidFill>
                  <a:schemeClr val="bg1"/>
                </a:solidFill>
              </a:rPr>
              <a:t>Resources</a:t>
            </a:r>
            <a:endParaRPr lang="en-US" dirty="0">
              <a:solidFill>
                <a:schemeClr val="bg1"/>
              </a:solidFill>
            </a:endParaRPr>
          </a:p>
        </p:txBody>
      </p:sp>
    </p:spTree>
    <p:extLst>
      <p:ext uri="{BB962C8B-B14F-4D97-AF65-F5344CB8AC3E}">
        <p14:creationId xmlns:p14="http://schemas.microsoft.com/office/powerpoint/2010/main" val="196700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06" y="1228792"/>
            <a:ext cx="10515600" cy="1325563"/>
          </a:xfrm>
        </p:spPr>
        <p:txBody>
          <a:bodyPr/>
          <a:lstStyle/>
          <a:p>
            <a:r>
              <a:rPr lang="en-US" dirty="0" smtClean="0">
                <a:solidFill>
                  <a:schemeClr val="bg1"/>
                </a:solidFill>
              </a:rPr>
              <a:t>Thank you all!!!</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0685" y="2234704"/>
            <a:ext cx="3897168" cy="3897168"/>
          </a:xfrm>
        </p:spPr>
      </p:pic>
    </p:spTree>
    <p:extLst>
      <p:ext uri="{BB962C8B-B14F-4D97-AF65-F5344CB8AC3E}">
        <p14:creationId xmlns:p14="http://schemas.microsoft.com/office/powerpoint/2010/main" val="205266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46394" y="2092036"/>
            <a:ext cx="8534400" cy="4336473"/>
          </a:xfrm>
        </p:spPr>
        <p:txBody>
          <a:bodyPr>
            <a:normAutofit lnSpcReduction="10000"/>
          </a:bodyPr>
          <a:lstStyle/>
          <a:p>
            <a:pPr eaLnBrk="1" hangingPunct="1"/>
            <a:r>
              <a:rPr lang="en-US" dirty="0" smtClean="0">
                <a:solidFill>
                  <a:schemeClr val="bg1"/>
                </a:solidFill>
              </a:rPr>
              <a:t>Child treatment and education has moved to a holistic approach.</a:t>
            </a:r>
          </a:p>
          <a:p>
            <a:pPr eaLnBrk="1" hangingPunct="1">
              <a:buFontTx/>
              <a:buNone/>
            </a:pPr>
            <a:endParaRPr lang="en-US" dirty="0" smtClean="0">
              <a:solidFill>
                <a:schemeClr val="bg1"/>
              </a:solidFill>
            </a:endParaRPr>
          </a:p>
          <a:p>
            <a:pPr eaLnBrk="1" hangingPunct="1"/>
            <a:r>
              <a:rPr lang="en-US" dirty="0" err="1" smtClean="0">
                <a:solidFill>
                  <a:schemeClr val="bg1"/>
                </a:solidFill>
              </a:rPr>
              <a:t>Bx</a:t>
            </a:r>
            <a:r>
              <a:rPr lang="en-US" dirty="0" smtClean="0">
                <a:solidFill>
                  <a:schemeClr val="bg1"/>
                </a:solidFill>
              </a:rPr>
              <a:t>, Education, Physiology and Psychology are all being addressed simultaneously.</a:t>
            </a:r>
          </a:p>
          <a:p>
            <a:pPr eaLnBrk="1" hangingPunct="1">
              <a:buFontTx/>
              <a:buNone/>
            </a:pPr>
            <a:endParaRPr lang="en-US" dirty="0" smtClean="0">
              <a:solidFill>
                <a:schemeClr val="bg1"/>
              </a:solidFill>
            </a:endParaRPr>
          </a:p>
          <a:p>
            <a:pPr eaLnBrk="1" hangingPunct="1"/>
            <a:r>
              <a:rPr lang="en-US" dirty="0" smtClean="0">
                <a:solidFill>
                  <a:schemeClr val="bg1"/>
                </a:solidFill>
              </a:rPr>
              <a:t>Effective strategies address multiple needs.</a:t>
            </a:r>
          </a:p>
          <a:p>
            <a:pPr marL="0" indent="0" eaLnBrk="1" hangingPunct="1">
              <a:buNone/>
            </a:pPr>
            <a:endParaRPr lang="en-US" dirty="0" smtClean="0">
              <a:solidFill>
                <a:schemeClr val="bg1"/>
              </a:solidFill>
            </a:endParaRPr>
          </a:p>
          <a:p>
            <a:pPr eaLnBrk="1" hangingPunct="1"/>
            <a:r>
              <a:rPr lang="en-US" dirty="0" smtClean="0">
                <a:solidFill>
                  <a:schemeClr val="bg1"/>
                </a:solidFill>
              </a:rPr>
              <a:t>Strength-based, team-based, child-focused strategies are proven to </a:t>
            </a:r>
            <a:r>
              <a:rPr lang="en-US" dirty="0">
                <a:solidFill>
                  <a:schemeClr val="bg1"/>
                </a:solidFill>
              </a:rPr>
              <a:t>b</a:t>
            </a:r>
            <a:r>
              <a:rPr lang="en-US" dirty="0" smtClean="0">
                <a:solidFill>
                  <a:schemeClr val="bg1"/>
                </a:solidFill>
              </a:rPr>
              <a:t>e more effective.</a:t>
            </a:r>
          </a:p>
          <a:p>
            <a:pPr eaLnBrk="1" hangingPunct="1"/>
            <a:endParaRPr lang="en-US" dirty="0" smtClean="0"/>
          </a:p>
        </p:txBody>
      </p:sp>
      <p:sp>
        <p:nvSpPr>
          <p:cNvPr id="6146" name="Rectangle 2"/>
          <p:cNvSpPr>
            <a:spLocks noGrp="1" noChangeArrowheads="1"/>
          </p:cNvSpPr>
          <p:nvPr>
            <p:ph type="title"/>
          </p:nvPr>
        </p:nvSpPr>
        <p:spPr>
          <a:xfrm>
            <a:off x="240866" y="1208423"/>
            <a:ext cx="8534400" cy="883613"/>
          </a:xfrm>
        </p:spPr>
        <p:txBody>
          <a:bodyPr/>
          <a:lstStyle/>
          <a:p>
            <a:pPr>
              <a:defRPr/>
            </a:pPr>
            <a:r>
              <a:rPr lang="en-US" dirty="0" smtClean="0">
                <a:solidFill>
                  <a:schemeClr val="bg1"/>
                </a:solidFill>
              </a:rPr>
              <a:t>The Professional Landscape</a:t>
            </a:r>
          </a:p>
        </p:txBody>
      </p:sp>
    </p:spTree>
    <p:extLst>
      <p:ext uri="{BB962C8B-B14F-4D97-AF65-F5344CB8AC3E}">
        <p14:creationId xmlns:p14="http://schemas.microsoft.com/office/powerpoint/2010/main" val="884844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animEffect transition="in" filter="fade">
                                      <p:cBhvr>
                                        <p:cTn id="11" dur="2000"/>
                                        <p:tgtEl>
                                          <p:spTgt spid="614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147">
                                            <p:txEl>
                                              <p:pRg st="4" end="4"/>
                                            </p:txEl>
                                          </p:spTgt>
                                        </p:tgtEl>
                                        <p:attrNameLst>
                                          <p:attrName>style.visibility</p:attrName>
                                        </p:attrNameLst>
                                      </p:cBhvr>
                                      <p:to>
                                        <p:strVal val="visible"/>
                                      </p:to>
                                    </p:set>
                                    <p:animEffect transition="in" filter="fade">
                                      <p:cBhvr>
                                        <p:cTn id="16" dur="2000"/>
                                        <p:tgtEl>
                                          <p:spTgt spid="614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47">
                                            <p:txEl>
                                              <p:pRg st="6" end="6"/>
                                            </p:txEl>
                                          </p:spTgt>
                                        </p:tgtEl>
                                        <p:attrNameLst>
                                          <p:attrName>style.visibility</p:attrName>
                                        </p:attrNameLst>
                                      </p:cBhvr>
                                      <p:to>
                                        <p:strVal val="visible"/>
                                      </p:to>
                                    </p:set>
                                    <p:animEffect transition="in" filter="fade">
                                      <p:cBhvr>
                                        <p:cTn id="21" dur="20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22811" y="1447800"/>
            <a:ext cx="6924243" cy="1143000"/>
          </a:xfrm>
        </p:spPr>
        <p:txBody>
          <a:bodyPr/>
          <a:lstStyle/>
          <a:p>
            <a:r>
              <a:rPr lang="en-US" dirty="0" smtClean="0">
                <a:solidFill>
                  <a:schemeClr val="bg1"/>
                </a:solidFill>
              </a:rPr>
              <a:t>Societal Issues </a:t>
            </a:r>
            <a:r>
              <a:rPr lang="en-US" dirty="0">
                <a:solidFill>
                  <a:schemeClr val="bg1"/>
                </a:solidFill>
              </a:rPr>
              <a:t>I</a:t>
            </a:r>
            <a:r>
              <a:rPr lang="en-US" dirty="0" smtClean="0">
                <a:solidFill>
                  <a:schemeClr val="bg1"/>
                </a:solidFill>
              </a:rPr>
              <a:t>mpacting </a:t>
            </a:r>
            <a:r>
              <a:rPr lang="en-US" dirty="0">
                <a:solidFill>
                  <a:schemeClr val="bg1"/>
                </a:solidFill>
              </a:rPr>
              <a:t>Y</a:t>
            </a:r>
            <a:r>
              <a:rPr lang="en-US" dirty="0" smtClean="0">
                <a:solidFill>
                  <a:schemeClr val="bg1"/>
                </a:solidFill>
              </a:rPr>
              <a:t>outh</a:t>
            </a:r>
            <a:endParaRPr lang="en-US" dirty="0">
              <a:solidFill>
                <a:schemeClr val="bg1"/>
              </a:solidFill>
            </a:endParaRPr>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81202" y="2223615"/>
            <a:ext cx="3923123" cy="21969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 Placeholder 8"/>
          <p:cNvSpPr>
            <a:spLocks noGrp="1"/>
          </p:cNvSpPr>
          <p:nvPr>
            <p:ph type="body" sz="half" idx="2"/>
          </p:nvPr>
        </p:nvSpPr>
        <p:spPr>
          <a:xfrm>
            <a:off x="4722812" y="2777066"/>
            <a:ext cx="6021388" cy="2792461"/>
          </a:xfrm>
        </p:spPr>
        <p:txBody>
          <a:bodyPr/>
          <a:lstStyle/>
          <a:p>
            <a:pPr marL="285750" indent="-285750">
              <a:buFont typeface="Arial" panose="020B0604020202020204" pitchFamily="34" charset="0"/>
              <a:buChar char="•"/>
            </a:pPr>
            <a:r>
              <a:rPr lang="en-US" dirty="0" smtClean="0">
                <a:solidFill>
                  <a:schemeClr val="bg1"/>
                </a:solidFill>
              </a:rPr>
              <a:t>Low SES</a:t>
            </a:r>
          </a:p>
          <a:p>
            <a:pPr marL="285750" indent="-285750">
              <a:buFont typeface="Arial" panose="020B0604020202020204" pitchFamily="34" charset="0"/>
              <a:buChar char="•"/>
            </a:pPr>
            <a:r>
              <a:rPr lang="en-US" dirty="0" smtClean="0">
                <a:solidFill>
                  <a:schemeClr val="bg1"/>
                </a:solidFill>
              </a:rPr>
              <a:t>Unstable home environment</a:t>
            </a:r>
          </a:p>
          <a:p>
            <a:pPr marL="285750" indent="-285750">
              <a:buFont typeface="Arial" panose="020B0604020202020204" pitchFamily="34" charset="0"/>
              <a:buChar char="•"/>
            </a:pPr>
            <a:r>
              <a:rPr lang="en-US" dirty="0" smtClean="0">
                <a:solidFill>
                  <a:schemeClr val="bg1"/>
                </a:solidFill>
              </a:rPr>
              <a:t>Shifting population (LA to IE and back)</a:t>
            </a:r>
          </a:p>
          <a:p>
            <a:pPr marL="285750" indent="-285750">
              <a:buFont typeface="Arial" panose="020B0604020202020204" pitchFamily="34" charset="0"/>
              <a:buChar char="•"/>
            </a:pPr>
            <a:r>
              <a:rPr lang="en-US" dirty="0" smtClean="0">
                <a:solidFill>
                  <a:schemeClr val="bg1"/>
                </a:solidFill>
              </a:rPr>
              <a:t>Multiple system involvement (CPS, MH, JJ)</a:t>
            </a:r>
          </a:p>
          <a:p>
            <a:pPr marL="285750" indent="-285750">
              <a:buFont typeface="Arial" panose="020B0604020202020204" pitchFamily="34" charset="0"/>
              <a:buChar char="•"/>
            </a:pPr>
            <a:r>
              <a:rPr lang="en-US" dirty="0" smtClean="0">
                <a:solidFill>
                  <a:schemeClr val="bg1"/>
                </a:solidFill>
              </a:rPr>
              <a:t>Human trafficking- 3</a:t>
            </a:r>
            <a:r>
              <a:rPr lang="en-US" baseline="30000" dirty="0" smtClean="0">
                <a:solidFill>
                  <a:schemeClr val="bg1"/>
                </a:solidFill>
              </a:rPr>
              <a:t>rd</a:t>
            </a:r>
            <a:r>
              <a:rPr lang="en-US" dirty="0" smtClean="0">
                <a:solidFill>
                  <a:schemeClr val="bg1"/>
                </a:solidFill>
              </a:rPr>
              <a:t> highest trafficked county in CA.</a:t>
            </a:r>
          </a:p>
          <a:p>
            <a:endParaRPr lang="en-US" dirty="0" smtClean="0"/>
          </a:p>
          <a:p>
            <a:endParaRPr lang="en-US" dirty="0"/>
          </a:p>
        </p:txBody>
      </p:sp>
    </p:spTree>
    <p:extLst>
      <p:ext uri="{BB962C8B-B14F-4D97-AF65-F5344CB8AC3E}">
        <p14:creationId xmlns:p14="http://schemas.microsoft.com/office/powerpoint/2010/main" val="927123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145" y="1025235"/>
            <a:ext cx="11637819" cy="1403929"/>
          </a:xfrm>
        </p:spPr>
        <p:txBody>
          <a:bodyPr>
            <a:normAutofit/>
          </a:bodyPr>
          <a:lstStyle/>
          <a:p>
            <a:pPr algn="ctr"/>
            <a:r>
              <a:rPr lang="en-US" sz="3600" b="1" dirty="0" smtClean="0">
                <a:solidFill>
                  <a:schemeClr val="bg1"/>
                </a:solidFill>
              </a:rPr>
              <a:t>Multigenerational Trauma-Impacting African American Youth</a:t>
            </a:r>
            <a:endParaRPr lang="en-US" sz="3600" b="1" dirty="0">
              <a:solidFill>
                <a:schemeClr val="bg1"/>
              </a:solidFill>
            </a:endParaRPr>
          </a:p>
        </p:txBody>
      </p:sp>
      <p:sp>
        <p:nvSpPr>
          <p:cNvPr id="6" name="Content Placeholder 5"/>
          <p:cNvSpPr>
            <a:spLocks noGrp="1"/>
          </p:cNvSpPr>
          <p:nvPr>
            <p:ph type="body" idx="1"/>
          </p:nvPr>
        </p:nvSpPr>
        <p:spPr>
          <a:xfrm>
            <a:off x="839788" y="2137424"/>
            <a:ext cx="5157787" cy="823912"/>
          </a:xfrm>
        </p:spPr>
        <p:txBody>
          <a:bodyPr/>
          <a:lstStyle/>
          <a:p>
            <a:r>
              <a:rPr lang="en-US" sz="3200" dirty="0" smtClean="0">
                <a:solidFill>
                  <a:schemeClr val="bg1"/>
                </a:solidFill>
              </a:rPr>
              <a:t>External Factors- Stimuli</a:t>
            </a:r>
            <a:endParaRPr lang="en-US" sz="3200" dirty="0">
              <a:solidFill>
                <a:schemeClr val="bg1"/>
              </a:solidFill>
            </a:endParaRPr>
          </a:p>
        </p:txBody>
      </p:sp>
      <p:sp>
        <p:nvSpPr>
          <p:cNvPr id="7" name="Content Placeholder 6"/>
          <p:cNvSpPr>
            <a:spLocks noGrp="1"/>
          </p:cNvSpPr>
          <p:nvPr>
            <p:ph sz="half" idx="2"/>
          </p:nvPr>
        </p:nvSpPr>
        <p:spPr>
          <a:xfrm>
            <a:off x="839789" y="3038763"/>
            <a:ext cx="5157787" cy="3583709"/>
          </a:xfrm>
        </p:spPr>
        <p:txBody>
          <a:bodyPr/>
          <a:lstStyle/>
          <a:p>
            <a:r>
              <a:rPr lang="en-US" sz="2000" dirty="0">
                <a:solidFill>
                  <a:schemeClr val="bg1"/>
                </a:solidFill>
              </a:rPr>
              <a:t>Race Theory</a:t>
            </a:r>
          </a:p>
          <a:p>
            <a:r>
              <a:rPr lang="en-US" sz="2000" dirty="0">
                <a:solidFill>
                  <a:schemeClr val="bg1"/>
                </a:solidFill>
              </a:rPr>
              <a:t>Slavery- Involuntary Immigration</a:t>
            </a:r>
          </a:p>
          <a:p>
            <a:r>
              <a:rPr lang="en-US" sz="2000" dirty="0">
                <a:solidFill>
                  <a:schemeClr val="bg1"/>
                </a:solidFill>
              </a:rPr>
              <a:t>Emancipation</a:t>
            </a:r>
          </a:p>
          <a:p>
            <a:r>
              <a:rPr lang="en-US" sz="2000" dirty="0">
                <a:solidFill>
                  <a:schemeClr val="bg1"/>
                </a:solidFill>
              </a:rPr>
              <a:t>Post Civil War Construction</a:t>
            </a:r>
          </a:p>
          <a:p>
            <a:r>
              <a:rPr lang="en-US" sz="2000" dirty="0">
                <a:solidFill>
                  <a:schemeClr val="bg1"/>
                </a:solidFill>
              </a:rPr>
              <a:t>13</a:t>
            </a:r>
            <a:r>
              <a:rPr lang="en-US" sz="2000" baseline="30000" dirty="0">
                <a:solidFill>
                  <a:schemeClr val="bg1"/>
                </a:solidFill>
              </a:rPr>
              <a:t>th</a:t>
            </a:r>
            <a:r>
              <a:rPr lang="en-US" sz="2000" dirty="0">
                <a:solidFill>
                  <a:schemeClr val="bg1"/>
                </a:solidFill>
              </a:rPr>
              <a:t> Amendment</a:t>
            </a:r>
          </a:p>
          <a:p>
            <a:r>
              <a:rPr lang="en-US" sz="2000" dirty="0">
                <a:solidFill>
                  <a:schemeClr val="bg1"/>
                </a:solidFill>
              </a:rPr>
              <a:t>Jim Crow</a:t>
            </a:r>
          </a:p>
          <a:p>
            <a:r>
              <a:rPr lang="en-US" sz="2000" dirty="0">
                <a:solidFill>
                  <a:schemeClr val="bg1"/>
                </a:solidFill>
              </a:rPr>
              <a:t>War on Drugs</a:t>
            </a:r>
          </a:p>
          <a:p>
            <a:r>
              <a:rPr lang="en-US" sz="2000" dirty="0">
                <a:solidFill>
                  <a:schemeClr val="bg1"/>
                </a:solidFill>
              </a:rPr>
              <a:t>Episodes of Policy Brutality</a:t>
            </a:r>
          </a:p>
          <a:p>
            <a:endParaRPr lang="en-US" sz="2000" dirty="0"/>
          </a:p>
        </p:txBody>
      </p:sp>
      <p:sp>
        <p:nvSpPr>
          <p:cNvPr id="8" name="Text Placeholder 7"/>
          <p:cNvSpPr>
            <a:spLocks noGrp="1"/>
          </p:cNvSpPr>
          <p:nvPr>
            <p:ph type="body" sz="quarter" idx="3"/>
          </p:nvPr>
        </p:nvSpPr>
        <p:spPr>
          <a:xfrm>
            <a:off x="6172200" y="2198434"/>
            <a:ext cx="5183188" cy="746196"/>
          </a:xfrm>
        </p:spPr>
        <p:txBody>
          <a:bodyPr/>
          <a:lstStyle/>
          <a:p>
            <a:r>
              <a:rPr lang="en-US" sz="3200" dirty="0" smtClean="0">
                <a:solidFill>
                  <a:schemeClr val="bg1"/>
                </a:solidFill>
              </a:rPr>
              <a:t>Individual Impact- Response</a:t>
            </a:r>
            <a:endParaRPr lang="en-US" sz="3200" dirty="0">
              <a:solidFill>
                <a:schemeClr val="bg1"/>
              </a:solidFill>
            </a:endParaRPr>
          </a:p>
        </p:txBody>
      </p:sp>
      <p:sp>
        <p:nvSpPr>
          <p:cNvPr id="9" name="Content Placeholder 8"/>
          <p:cNvSpPr>
            <a:spLocks noGrp="1"/>
          </p:cNvSpPr>
          <p:nvPr>
            <p:ph sz="quarter" idx="4"/>
          </p:nvPr>
        </p:nvSpPr>
        <p:spPr>
          <a:xfrm>
            <a:off x="6172201" y="3038762"/>
            <a:ext cx="5183188" cy="3583709"/>
          </a:xfrm>
        </p:spPr>
        <p:txBody>
          <a:bodyPr/>
          <a:lstStyle/>
          <a:p>
            <a:r>
              <a:rPr lang="en-US" sz="2000" dirty="0" smtClean="0">
                <a:solidFill>
                  <a:schemeClr val="bg1"/>
                </a:solidFill>
              </a:rPr>
              <a:t>Internalized Oppression</a:t>
            </a:r>
          </a:p>
          <a:p>
            <a:r>
              <a:rPr lang="en-US" sz="2000" dirty="0" smtClean="0">
                <a:solidFill>
                  <a:schemeClr val="bg1"/>
                </a:solidFill>
              </a:rPr>
              <a:t>Racial anxiety and guilt</a:t>
            </a:r>
          </a:p>
          <a:p>
            <a:r>
              <a:rPr lang="en-US" sz="2000" dirty="0" smtClean="0">
                <a:solidFill>
                  <a:schemeClr val="bg1"/>
                </a:solidFill>
              </a:rPr>
              <a:t>Reduced feelings of “</a:t>
            </a:r>
            <a:r>
              <a:rPr lang="en-US" sz="2000" dirty="0" err="1" smtClean="0">
                <a:solidFill>
                  <a:schemeClr val="bg1"/>
                </a:solidFill>
              </a:rPr>
              <a:t>somebodyness</a:t>
            </a:r>
            <a:r>
              <a:rPr lang="en-US" sz="2000" dirty="0" smtClean="0">
                <a:solidFill>
                  <a:schemeClr val="bg1"/>
                </a:solidFill>
              </a:rPr>
              <a:t>”.  </a:t>
            </a:r>
          </a:p>
          <a:p>
            <a:r>
              <a:rPr lang="en-US" sz="2000" dirty="0" smtClean="0">
                <a:solidFill>
                  <a:schemeClr val="bg1"/>
                </a:solidFill>
              </a:rPr>
              <a:t>Resolution and restitution for centuries of trauma will not be fully achieved with one law or one apology.</a:t>
            </a:r>
            <a:endParaRPr lang="en-US" sz="2000" dirty="0">
              <a:solidFill>
                <a:schemeClr val="bg1"/>
              </a:solidFill>
            </a:endParaRPr>
          </a:p>
        </p:txBody>
      </p:sp>
    </p:spTree>
    <p:extLst>
      <p:ext uri="{BB962C8B-B14F-4D97-AF65-F5344CB8AC3E}">
        <p14:creationId xmlns:p14="http://schemas.microsoft.com/office/powerpoint/2010/main" val="153591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1242031"/>
            <a:ext cx="8229600" cy="614478"/>
          </a:xfrm>
        </p:spPr>
        <p:txBody>
          <a:bodyPr>
            <a:normAutofit/>
          </a:bodyPr>
          <a:lstStyle/>
          <a:p>
            <a:pPr>
              <a:defRPr/>
            </a:pPr>
            <a:r>
              <a:rPr lang="en-US" sz="3600" dirty="0" smtClean="0">
                <a:solidFill>
                  <a:schemeClr val="bg1"/>
                </a:solidFill>
              </a:rPr>
              <a:t>Fight, Flight, Freeze</a:t>
            </a:r>
            <a:endParaRPr lang="en-US" sz="36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76849"/>
              </p:ext>
            </p:extLst>
          </p:nvPr>
        </p:nvGraphicFramePr>
        <p:xfrm>
          <a:off x="1752600" y="1387098"/>
          <a:ext cx="8077200" cy="5242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4" name="Picture 4" descr="tantrum.gif"/>
          <p:cNvPicPr>
            <a:picLocks noChangeAspect="1"/>
          </p:cNvPicPr>
          <p:nvPr/>
        </p:nvPicPr>
        <p:blipFill>
          <a:blip r:embed="rId8" cstate="print"/>
          <a:srcRect/>
          <a:stretch>
            <a:fillRect/>
          </a:stretch>
        </p:blipFill>
        <p:spPr bwMode="auto">
          <a:xfrm>
            <a:off x="9224657" y="1242031"/>
            <a:ext cx="2104781" cy="2339108"/>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8450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3.7037E-7 L -0.3668 0.19167 " pathEditMode="relative" rAng="0" ptsTypes="AA">
                                      <p:cBhvr>
                                        <p:cTn id="6" dur="2000" fill="hold"/>
                                        <p:tgtEl>
                                          <p:spTgt spid="35844"/>
                                        </p:tgtEl>
                                        <p:attrNameLst>
                                          <p:attrName>ppt_x</p:attrName>
                                          <p:attrName>ppt_y</p:attrName>
                                        </p:attrNameLst>
                                      </p:cBhvr>
                                      <p:rCtr x="-18346" y="9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327" y="1231383"/>
            <a:ext cx="8534400" cy="1507067"/>
          </a:xfrm>
        </p:spPr>
        <p:txBody>
          <a:bodyPr/>
          <a:lstStyle/>
          <a:p>
            <a:r>
              <a:rPr lang="en-US" dirty="0" smtClean="0">
                <a:solidFill>
                  <a:schemeClr val="bg1"/>
                </a:solidFill>
              </a:rPr>
              <a:t>Take a moment to consider…</a:t>
            </a:r>
            <a:endParaRPr lang="en-US" dirty="0">
              <a:solidFill>
                <a:schemeClr val="bg1"/>
              </a:solidFill>
            </a:endParaRPr>
          </a:p>
        </p:txBody>
      </p:sp>
      <p:sp>
        <p:nvSpPr>
          <p:cNvPr id="3" name="Content Placeholder 2"/>
          <p:cNvSpPr>
            <a:spLocks noGrp="1"/>
          </p:cNvSpPr>
          <p:nvPr>
            <p:ph idx="1"/>
          </p:nvPr>
        </p:nvSpPr>
        <p:spPr>
          <a:xfrm>
            <a:off x="684211" y="2738450"/>
            <a:ext cx="10730377" cy="2805790"/>
          </a:xfrm>
        </p:spPr>
        <p:txBody>
          <a:bodyPr/>
          <a:lstStyle/>
          <a:p>
            <a:r>
              <a:rPr lang="en-US" dirty="0" smtClean="0">
                <a:solidFill>
                  <a:schemeClr val="bg1"/>
                </a:solidFill>
              </a:rPr>
              <a:t>What behaviors trigger a physiological and emotional response in you?</a:t>
            </a:r>
          </a:p>
          <a:p>
            <a:r>
              <a:rPr lang="en-US" dirty="0" smtClean="0">
                <a:solidFill>
                  <a:schemeClr val="bg1"/>
                </a:solidFill>
              </a:rPr>
              <a:t>What are your specific physiological and emotional responses?</a:t>
            </a:r>
          </a:p>
          <a:p>
            <a:r>
              <a:rPr lang="en-US" dirty="0" smtClean="0">
                <a:solidFill>
                  <a:schemeClr val="bg1"/>
                </a:solidFill>
              </a:rPr>
              <a:t>What calms you down?</a:t>
            </a:r>
          </a:p>
        </p:txBody>
      </p:sp>
    </p:spTree>
    <p:extLst>
      <p:ext uri="{BB962C8B-B14F-4D97-AF65-F5344CB8AC3E}">
        <p14:creationId xmlns:p14="http://schemas.microsoft.com/office/powerpoint/2010/main" val="2603343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41454458205E4A9C2B509CC16A359C" ma:contentTypeVersion="10" ma:contentTypeDescription="Create a new document." ma:contentTypeScope="" ma:versionID="3dd3428f4b2b9e92cc028053f15e3afb">
  <xsd:schema xmlns:xsd="http://www.w3.org/2001/XMLSchema" xmlns:xs="http://www.w3.org/2001/XMLSchema" xmlns:p="http://schemas.microsoft.com/office/2006/metadata/properties" xmlns:ns3="711029b7-6dbd-4f3d-ae85-9d83d083c0d2" targetNamespace="http://schemas.microsoft.com/office/2006/metadata/properties" ma:root="true" ma:fieldsID="a86d020e801f5c9fe96b2dd18a70e362" ns3:_="">
    <xsd:import namespace="711029b7-6dbd-4f3d-ae85-9d83d083c0d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029b7-6dbd-4f3d-ae85-9d83d083c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2AA143-F8CB-4B02-B0D2-D306A92840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1029b7-6dbd-4f3d-ae85-9d83d083c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D50373-13D7-4D1F-BED4-36E14903F214}">
  <ds:schemaRefs>
    <ds:schemaRef ds:uri="http://schemas.microsoft.com/sharepoint/v3/contenttype/forms"/>
  </ds:schemaRefs>
</ds:datastoreItem>
</file>

<file path=customXml/itemProps3.xml><?xml version="1.0" encoding="utf-8"?>
<ds:datastoreItem xmlns:ds="http://schemas.openxmlformats.org/officeDocument/2006/customXml" ds:itemID="{F0FE49B7-C5EF-4766-82E4-55261D6C13BA}">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711029b7-6dbd-4f3d-ae85-9d83d083c0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339</TotalTime>
  <Words>2233</Words>
  <Application>Microsoft Office PowerPoint</Application>
  <PresentationFormat>Widescreen</PresentationFormat>
  <Paragraphs>349</Paragraphs>
  <Slides>45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Behavioral Management Support Improving Educational, Emotional, and Behavioral  Outcomes for  African American Students</vt:lpstr>
      <vt:lpstr>A little about me</vt:lpstr>
      <vt:lpstr>Today’s Objectives</vt:lpstr>
      <vt:lpstr>Behavioral Management Techniques</vt:lpstr>
      <vt:lpstr>The Professional Landscape</vt:lpstr>
      <vt:lpstr>Societal Issues Impacting Youth</vt:lpstr>
      <vt:lpstr>Multigenerational Trauma-Impacting African American Youth</vt:lpstr>
      <vt:lpstr>Fight, Flight, Freeze</vt:lpstr>
      <vt:lpstr>Take a moment to consider…</vt:lpstr>
      <vt:lpstr>Common Physiological/ Emotional Responses to Stress</vt:lpstr>
      <vt:lpstr>Behavior (Bx)</vt:lpstr>
      <vt:lpstr>Some BIG ideas related to behavior</vt:lpstr>
      <vt:lpstr>TRAUMA-INFORMED CARE Source:  https://www.slideshare.net/CrimePreventionCouncil/docs-admin-1297952v2cplaurierrobinsontraumainformedpractice Retrieved on 3/11/19</vt:lpstr>
      <vt:lpstr>Variables of Trauma Source:  https://www.slideshare.net/CrimePreventionCouncil/docs-admin-1297952v2cplaurierrobinsontraumainformedpractice Retrieved on 3/11/19</vt:lpstr>
      <vt:lpstr>Adverse Childhood Experiences Study(ACES),1998 Source:  https://acestoohigh.com/got-your-ace-score/ Retrieved on 3/1/19</vt:lpstr>
      <vt:lpstr>Aces Questions Source:  https://acestoohigh.com/got-your-ace-score/ Retrieved on 3/1/19</vt:lpstr>
      <vt:lpstr>Some key results Source:  https://acestoohigh.com/got-your-ace-score/ Retrieved on 3/1/19</vt:lpstr>
      <vt:lpstr>Impact of Trauma throughout the lifespan Source:  https://acestoohigh.com/got-your-ace-score/ Retrieved on 3/1/19</vt:lpstr>
      <vt:lpstr>Neurological Impact of Trauma Source:  https://www.hormone.org/hormones-and-health/hormones/cortisol retrieved on 3/15/19 Source:  https://acestoohigh.com/got-your-ace-score/ Retrieved on 3/1/19</vt:lpstr>
      <vt:lpstr>At-risk Populations Source:  https://acestoohigh.com/got-your-ace-score/ Retrieved on 3/1/19</vt:lpstr>
      <vt:lpstr>Trauma-Informed Philosophy Source:  https://acestoohigh.com/got-your-ace-score/ Retrieved on 3/1/19</vt:lpstr>
      <vt:lpstr>Best Practices Related to Behavioral Management</vt:lpstr>
      <vt:lpstr>Tools Provided Today</vt:lpstr>
      <vt:lpstr>What We Know Does NOT Work Source:  :  https://www.youtube.com/watch?v=1Evwgu369Jw Retrieved on 3/1/19 </vt:lpstr>
      <vt:lpstr>Why They Don’t Work</vt:lpstr>
      <vt:lpstr>Taking the Emotion out of Behavioral Management</vt:lpstr>
      <vt:lpstr>PowerPoint Presentation</vt:lpstr>
      <vt:lpstr>Key Points Related to Behavioral Management Source:  https://www.youtube.com/watch?v=bndCdOeMO3Y Retrieved on 3/3/19</vt:lpstr>
      <vt:lpstr>Characteristics of Effective Bx Management Hidden Rules:  https://www.youtube.com/watch?v=bndCdOeMO3Y Retrieved on:  3/12/19</vt:lpstr>
      <vt:lpstr>Attentional Processes Source:  Association for Curriculum Development and Supervision:  http://www.ascd.org/publications/educational-leadership/dec92/vol50/num04/What-Brain-Research-Says-About-Paying-Attention.aspx , Retrieved on:  2/13/19</vt:lpstr>
      <vt:lpstr>Structuring Classroom/ Lesson Time Source:  Association for Curriculum Development and Supervision:  http://www.ascd.org/publications/educational-leadership/dec92/vol50/num04/What-Brain-Research-Says-About-Paying-Attention.aspx , Retrieved on:  2/13/19</vt:lpstr>
      <vt:lpstr>“Live” Class Structure</vt:lpstr>
      <vt:lpstr>Student Feedback Form</vt:lpstr>
      <vt:lpstr>Verbal Behavioral Management Strategies (Turn Your Word to Gold- Handout)</vt:lpstr>
      <vt:lpstr>The Broken Record Technique</vt:lpstr>
      <vt:lpstr> “Water what you want to see grow”- Acknowledgement </vt:lpstr>
      <vt:lpstr>A few more…</vt:lpstr>
      <vt:lpstr>Choices</vt:lpstr>
      <vt:lpstr>Cause and Effect</vt:lpstr>
      <vt:lpstr>Physical Behavioral Management Strategies</vt:lpstr>
      <vt:lpstr>Delayed Consequences  (Refer to handout)</vt:lpstr>
      <vt:lpstr>Delayed Consequences Example</vt:lpstr>
      <vt:lpstr>Support Team</vt:lpstr>
      <vt:lpstr>Resources</vt:lpstr>
      <vt:lpstr>Thank you all!!!</vt:lpstr>
    </vt:vector>
  </TitlesOfParts>
  <Company>California Baptist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Chong</dc:creator>
  <cp:lastModifiedBy>Antonio Mejico, Jr.</cp:lastModifiedBy>
  <cp:revision>37</cp:revision>
  <dcterms:created xsi:type="dcterms:W3CDTF">2019-03-08T17:38:01Z</dcterms:created>
  <dcterms:modified xsi:type="dcterms:W3CDTF">2019-09-13T16:05:06Z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0x0101000F41454458205E4A9C2B509CC16A359C</vt:lpwstr>
  </property>
</Properties>
</file>